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 id="2147483669" r:id="rId2"/>
  </p:sldMasterIdLst>
  <p:notesMasterIdLst>
    <p:notesMasterId r:id="rId30"/>
  </p:notesMasterIdLst>
  <p:handoutMasterIdLst>
    <p:handoutMasterId r:id="rId31"/>
  </p:handoutMasterIdLst>
  <p:sldIdLst>
    <p:sldId id="267" r:id="rId3"/>
    <p:sldId id="270" r:id="rId4"/>
    <p:sldId id="295" r:id="rId5"/>
    <p:sldId id="294" r:id="rId6"/>
    <p:sldId id="299" r:id="rId7"/>
    <p:sldId id="324" r:id="rId8"/>
    <p:sldId id="285" r:id="rId9"/>
    <p:sldId id="301" r:id="rId10"/>
    <p:sldId id="302" r:id="rId11"/>
    <p:sldId id="306" r:id="rId12"/>
    <p:sldId id="307" r:id="rId13"/>
    <p:sldId id="313" r:id="rId14"/>
    <p:sldId id="308" r:id="rId15"/>
    <p:sldId id="314" r:id="rId16"/>
    <p:sldId id="315" r:id="rId17"/>
    <p:sldId id="316" r:id="rId18"/>
    <p:sldId id="317" r:id="rId19"/>
    <p:sldId id="318" r:id="rId20"/>
    <p:sldId id="320" r:id="rId21"/>
    <p:sldId id="322" r:id="rId22"/>
    <p:sldId id="323" r:id="rId23"/>
    <p:sldId id="325" r:id="rId24"/>
    <p:sldId id="326" r:id="rId25"/>
    <p:sldId id="300" r:id="rId26"/>
    <p:sldId id="319" r:id="rId27"/>
    <p:sldId id="311" r:id="rId28"/>
    <p:sldId id="321" r:id="rId29"/>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andardabschnitt" id="{DA510E20-3B91-4640-9DB4-318CDC88185E}">
          <p14:sldIdLst>
            <p14:sldId id="267"/>
            <p14:sldId id="270"/>
            <p14:sldId id="295"/>
            <p14:sldId id="294"/>
            <p14:sldId id="299"/>
            <p14:sldId id="324"/>
            <p14:sldId id="285"/>
            <p14:sldId id="301"/>
            <p14:sldId id="302"/>
            <p14:sldId id="306"/>
            <p14:sldId id="307"/>
            <p14:sldId id="313"/>
            <p14:sldId id="308"/>
            <p14:sldId id="314"/>
            <p14:sldId id="315"/>
            <p14:sldId id="316"/>
            <p14:sldId id="317"/>
            <p14:sldId id="318"/>
            <p14:sldId id="320"/>
            <p14:sldId id="322"/>
            <p14:sldId id="323"/>
            <p14:sldId id="325"/>
            <p14:sldId id="326"/>
            <p14:sldId id="300"/>
            <p14:sldId id="319"/>
            <p14:sldId id="311"/>
            <p14:sldId id="32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a:srgbClr val="FEFEFE"/>
    <a:srgbClr val="B90F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21"/>
    <p:restoredTop sz="73899"/>
  </p:normalViewPr>
  <p:slideViewPr>
    <p:cSldViewPr showGuides="1">
      <p:cViewPr varScale="1">
        <p:scale>
          <a:sx n="79" d="100"/>
          <a:sy n="79" d="100"/>
        </p:scale>
        <p:origin x="2064" y="200"/>
      </p:cViewPr>
      <p:guideLst>
        <p:guide orient="horz" pos="2160"/>
        <p:guide pos="3840"/>
      </p:guideLst>
    </p:cSldViewPr>
  </p:slideViewPr>
  <p:notesTextViewPr>
    <p:cViewPr>
      <p:scale>
        <a:sx n="3" d="2"/>
        <a:sy n="3" d="2"/>
      </p:scale>
      <p:origin x="0" y="0"/>
    </p:cViewPr>
  </p:notesTextViewPr>
  <p:notesViewPr>
    <p:cSldViewPr showGuides="1">
      <p:cViewPr varScale="1">
        <p:scale>
          <a:sx n="83" d="100"/>
          <a:sy n="83" d="100"/>
        </p:scale>
        <p:origin x="2784" y="200"/>
      </p:cViewPr>
      <p:guideLst/>
    </p:cSldViewPr>
  </p:notesViewPr>
  <p:gridSpacing cx="360000" cy="3600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umsplatzhalter 2">
            <a:extLst>
              <a:ext uri="{FF2B5EF4-FFF2-40B4-BE49-F238E27FC236}">
                <a16:creationId xmlns:a16="http://schemas.microsoft.com/office/drawing/2014/main" id="{31A78A55-3702-A9DD-485B-6C2348BAE62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55181D7-BCD6-D645-919C-0EE2A5AE8875}" type="datetime1">
              <a:rPr lang="de-DE" smtClean="0">
                <a:solidFill>
                  <a:srgbClr val="898989"/>
                </a:solidFill>
              </a:rPr>
              <a:t>12.12.24</a:t>
            </a:fld>
            <a:endParaRPr lang="de-DE" dirty="0">
              <a:solidFill>
                <a:srgbClr val="898989"/>
              </a:solidFill>
            </a:endParaRPr>
          </a:p>
        </p:txBody>
      </p:sp>
      <p:sp>
        <p:nvSpPr>
          <p:cNvPr id="4" name="Fußzeilenplatzhalter 3">
            <a:extLst>
              <a:ext uri="{FF2B5EF4-FFF2-40B4-BE49-F238E27FC236}">
                <a16:creationId xmlns:a16="http://schemas.microsoft.com/office/drawing/2014/main" id="{A3380354-33AD-CAA5-CECB-C976388172E2}"/>
              </a:ext>
            </a:extLst>
          </p:cNvPr>
          <p:cNvSpPr>
            <a:spLocks noGrp="1"/>
          </p:cNvSpPr>
          <p:nvPr>
            <p:ph type="ftr" sz="quarter" idx="2"/>
          </p:nvPr>
        </p:nvSpPr>
        <p:spPr>
          <a:xfrm>
            <a:off x="-1895" y="7812000"/>
            <a:ext cx="2971800" cy="458787"/>
          </a:xfrm>
          <a:prstGeom prst="rect">
            <a:avLst/>
          </a:prstGeom>
        </p:spPr>
        <p:txBody>
          <a:bodyPr vert="horz" lIns="91440" tIns="45720" rIns="91440" bIns="45720" rtlCol="0" anchor="b"/>
          <a:lstStyle>
            <a:lvl1pPr algn="l">
              <a:defRPr sz="1200"/>
            </a:lvl1pPr>
          </a:lstStyle>
          <a:p>
            <a:r>
              <a:rPr lang="de-DE" dirty="0">
                <a:solidFill>
                  <a:srgbClr val="898989"/>
                </a:solidFill>
              </a:rPr>
              <a:t>Fachbereich | Institut | Person</a:t>
            </a:r>
          </a:p>
        </p:txBody>
      </p:sp>
      <p:sp>
        <p:nvSpPr>
          <p:cNvPr id="5" name="Foliennummernplatzhalter 4">
            <a:extLst>
              <a:ext uri="{FF2B5EF4-FFF2-40B4-BE49-F238E27FC236}">
                <a16:creationId xmlns:a16="http://schemas.microsoft.com/office/drawing/2014/main" id="{D3AF8F44-7C9B-FC9C-954B-B3100F2B9A68}"/>
              </a:ext>
            </a:extLst>
          </p:cNvPr>
          <p:cNvSpPr>
            <a:spLocks noGrp="1"/>
          </p:cNvSpPr>
          <p:nvPr>
            <p:ph type="sldNum" sz="quarter" idx="3"/>
          </p:nvPr>
        </p:nvSpPr>
        <p:spPr>
          <a:xfrm>
            <a:off x="3882718" y="7812000"/>
            <a:ext cx="2971800" cy="458787"/>
          </a:xfrm>
          <a:prstGeom prst="rect">
            <a:avLst/>
          </a:prstGeom>
        </p:spPr>
        <p:txBody>
          <a:bodyPr vert="horz" lIns="91440" tIns="45720" rIns="91440" bIns="45720" rtlCol="0" anchor="b"/>
          <a:lstStyle>
            <a:lvl1pPr algn="r">
              <a:defRPr sz="1200"/>
            </a:lvl1pPr>
          </a:lstStyle>
          <a:p>
            <a:fld id="{1CA7D0D7-CB1E-4E76-B87A-A5F3A360A4B8}" type="slidenum">
              <a:rPr lang="de-DE" smtClean="0">
                <a:solidFill>
                  <a:srgbClr val="898989"/>
                </a:solidFill>
              </a:rPr>
              <a:t>‹Nr.›</a:t>
            </a:fld>
            <a:endParaRPr lang="de-DE">
              <a:solidFill>
                <a:srgbClr val="898989"/>
              </a:solidFill>
            </a:endParaRPr>
          </a:p>
        </p:txBody>
      </p:sp>
      <p:grpSp>
        <p:nvGrpSpPr>
          <p:cNvPr id="6" name="TU Da Logo">
            <a:extLst>
              <a:ext uri="{FF2B5EF4-FFF2-40B4-BE49-F238E27FC236}">
                <a16:creationId xmlns:a16="http://schemas.microsoft.com/office/drawing/2014/main" id="{1B2B06D3-8753-5133-9188-AE459F7AD654}"/>
              </a:ext>
            </a:extLst>
          </p:cNvPr>
          <p:cNvGrpSpPr/>
          <p:nvPr/>
        </p:nvGrpSpPr>
        <p:grpSpPr>
          <a:xfrm>
            <a:off x="119822" y="137059"/>
            <a:ext cx="1396524" cy="559248"/>
            <a:chOff x="7454900" y="306388"/>
            <a:chExt cx="1704610" cy="682624"/>
          </a:xfrm>
        </p:grpSpPr>
        <p:sp>
          <p:nvSpPr>
            <p:cNvPr id="7" name="AutoShape 3">
              <a:extLst>
                <a:ext uri="{FF2B5EF4-FFF2-40B4-BE49-F238E27FC236}">
                  <a16:creationId xmlns:a16="http://schemas.microsoft.com/office/drawing/2014/main" id="{0D839F9D-D886-2326-7EDA-CFF7F40AFE0E}"/>
                </a:ext>
              </a:extLst>
            </p:cNvPr>
            <p:cNvSpPr>
              <a:spLocks noChangeAspect="1" noChangeArrowheads="1" noTextEdit="1"/>
            </p:cNvSpPr>
            <p:nvPr userDrawn="1"/>
          </p:nvSpPr>
          <p:spPr bwMode="auto">
            <a:xfrm>
              <a:off x="7454900" y="309563"/>
              <a:ext cx="1689100" cy="6778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8" name="Freeform 5">
              <a:extLst>
                <a:ext uri="{FF2B5EF4-FFF2-40B4-BE49-F238E27FC236}">
                  <a16:creationId xmlns:a16="http://schemas.microsoft.com/office/drawing/2014/main" id="{A88F50A3-1558-A807-1966-87F4BFE9FA81}"/>
                </a:ext>
              </a:extLst>
            </p:cNvPr>
            <p:cNvSpPr>
              <a:spLocks/>
            </p:cNvSpPr>
            <p:nvPr userDrawn="1"/>
          </p:nvSpPr>
          <p:spPr bwMode="auto">
            <a:xfrm>
              <a:off x="7473585" y="306388"/>
              <a:ext cx="1685925" cy="682624"/>
            </a:xfrm>
            <a:custGeom>
              <a:avLst/>
              <a:gdLst>
                <a:gd name="T0" fmla="*/ 0 w 2079"/>
                <a:gd name="T1" fmla="*/ 0 h 831"/>
                <a:gd name="T2" fmla="*/ 0 w 2079"/>
                <a:gd name="T3" fmla="*/ 0 h 831"/>
                <a:gd name="T4" fmla="*/ 2079 w 2079"/>
                <a:gd name="T5" fmla="*/ 0 h 831"/>
                <a:gd name="T6" fmla="*/ 2079 w 2079"/>
                <a:gd name="T7" fmla="*/ 831 h 831"/>
                <a:gd name="T8" fmla="*/ 0 w 2079"/>
                <a:gd name="T9" fmla="*/ 831 h 831"/>
                <a:gd name="T10" fmla="*/ 0 w 2079"/>
                <a:gd name="T11" fmla="*/ 0 h 831"/>
              </a:gdLst>
              <a:ahLst/>
              <a:cxnLst>
                <a:cxn ang="0">
                  <a:pos x="T0" y="T1"/>
                </a:cxn>
                <a:cxn ang="0">
                  <a:pos x="T2" y="T3"/>
                </a:cxn>
                <a:cxn ang="0">
                  <a:pos x="T4" y="T5"/>
                </a:cxn>
                <a:cxn ang="0">
                  <a:pos x="T6" y="T7"/>
                </a:cxn>
                <a:cxn ang="0">
                  <a:pos x="T8" y="T9"/>
                </a:cxn>
                <a:cxn ang="0">
                  <a:pos x="T10" y="T11"/>
                </a:cxn>
              </a:cxnLst>
              <a:rect l="0" t="0" r="r" b="b"/>
              <a:pathLst>
                <a:path w="2079" h="831">
                  <a:moveTo>
                    <a:pt x="0" y="0"/>
                  </a:moveTo>
                  <a:lnTo>
                    <a:pt x="0" y="0"/>
                  </a:lnTo>
                  <a:lnTo>
                    <a:pt x="2079" y="0"/>
                  </a:lnTo>
                  <a:lnTo>
                    <a:pt x="2079" y="831"/>
                  </a:lnTo>
                  <a:lnTo>
                    <a:pt x="0" y="831"/>
                  </a:lnTo>
                  <a:lnTo>
                    <a:pt x="0" y="0"/>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sz="4267"/>
            </a:p>
          </p:txBody>
        </p:sp>
        <p:sp>
          <p:nvSpPr>
            <p:cNvPr id="9" name="Freeform 6">
              <a:extLst>
                <a:ext uri="{FF2B5EF4-FFF2-40B4-BE49-F238E27FC236}">
                  <a16:creationId xmlns:a16="http://schemas.microsoft.com/office/drawing/2014/main" id="{3D601C6E-9093-8CBD-FD59-89128CE6AC77}"/>
                </a:ext>
              </a:extLst>
            </p:cNvPr>
            <p:cNvSpPr>
              <a:spLocks noEditPoints="1"/>
            </p:cNvSpPr>
            <p:nvPr userDrawn="1"/>
          </p:nvSpPr>
          <p:spPr bwMode="auto">
            <a:xfrm>
              <a:off x="7499350" y="325438"/>
              <a:ext cx="525463" cy="576262"/>
            </a:xfrm>
            <a:custGeom>
              <a:avLst/>
              <a:gdLst>
                <a:gd name="T0" fmla="*/ 563 w 647"/>
                <a:gd name="T1" fmla="*/ 676 h 701"/>
                <a:gd name="T2" fmla="*/ 548 w 647"/>
                <a:gd name="T3" fmla="*/ 108 h 701"/>
                <a:gd name="T4" fmla="*/ 625 w 647"/>
                <a:gd name="T5" fmla="*/ 468 h 701"/>
                <a:gd name="T6" fmla="*/ 306 w 647"/>
                <a:gd name="T7" fmla="*/ 570 h 701"/>
                <a:gd name="T8" fmla="*/ 286 w 647"/>
                <a:gd name="T9" fmla="*/ 617 h 701"/>
                <a:gd name="T10" fmla="*/ 352 w 647"/>
                <a:gd name="T11" fmla="*/ 524 h 701"/>
                <a:gd name="T12" fmla="*/ 528 w 647"/>
                <a:gd name="T13" fmla="*/ 313 h 701"/>
                <a:gd name="T14" fmla="*/ 399 w 647"/>
                <a:gd name="T15" fmla="*/ 500 h 701"/>
                <a:gd name="T16" fmla="*/ 231 w 647"/>
                <a:gd name="T17" fmla="*/ 349 h 701"/>
                <a:gd name="T18" fmla="*/ 269 w 647"/>
                <a:gd name="T19" fmla="*/ 246 h 701"/>
                <a:gd name="T20" fmla="*/ 262 w 647"/>
                <a:gd name="T21" fmla="*/ 490 h 701"/>
                <a:gd name="T22" fmla="*/ 283 w 647"/>
                <a:gd name="T23" fmla="*/ 530 h 701"/>
                <a:gd name="T24" fmla="*/ 274 w 647"/>
                <a:gd name="T25" fmla="*/ 517 h 701"/>
                <a:gd name="T26" fmla="*/ 346 w 647"/>
                <a:gd name="T27" fmla="*/ 445 h 701"/>
                <a:gd name="T28" fmla="*/ 323 w 647"/>
                <a:gd name="T29" fmla="*/ 464 h 701"/>
                <a:gd name="T30" fmla="*/ 335 w 647"/>
                <a:gd name="T31" fmla="*/ 381 h 701"/>
                <a:gd name="T32" fmla="*/ 377 w 647"/>
                <a:gd name="T33" fmla="*/ 394 h 701"/>
                <a:gd name="T34" fmla="*/ 407 w 647"/>
                <a:gd name="T35" fmla="*/ 348 h 701"/>
                <a:gd name="T36" fmla="*/ 419 w 647"/>
                <a:gd name="T37" fmla="*/ 329 h 701"/>
                <a:gd name="T38" fmla="*/ 498 w 647"/>
                <a:gd name="T39" fmla="*/ 216 h 701"/>
                <a:gd name="T40" fmla="*/ 229 w 647"/>
                <a:gd name="T41" fmla="*/ 494 h 701"/>
                <a:gd name="T42" fmla="*/ 163 w 647"/>
                <a:gd name="T43" fmla="*/ 505 h 701"/>
                <a:gd name="T44" fmla="*/ 156 w 647"/>
                <a:gd name="T45" fmla="*/ 425 h 701"/>
                <a:gd name="T46" fmla="*/ 140 w 647"/>
                <a:gd name="T47" fmla="*/ 399 h 701"/>
                <a:gd name="T48" fmla="*/ 177 w 647"/>
                <a:gd name="T49" fmla="*/ 283 h 701"/>
                <a:gd name="T50" fmla="*/ 180 w 647"/>
                <a:gd name="T51" fmla="*/ 246 h 701"/>
                <a:gd name="T52" fmla="*/ 290 w 647"/>
                <a:gd name="T53" fmla="*/ 218 h 701"/>
                <a:gd name="T54" fmla="*/ 331 w 647"/>
                <a:gd name="T55" fmla="*/ 113 h 701"/>
                <a:gd name="T56" fmla="*/ 383 w 647"/>
                <a:gd name="T57" fmla="*/ 173 h 701"/>
                <a:gd name="T58" fmla="*/ 457 w 647"/>
                <a:gd name="T59" fmla="*/ 171 h 701"/>
                <a:gd name="T60" fmla="*/ 393 w 647"/>
                <a:gd name="T61" fmla="*/ 265 h 701"/>
                <a:gd name="T62" fmla="*/ 384 w 647"/>
                <a:gd name="T63" fmla="*/ 229 h 701"/>
                <a:gd name="T64" fmla="*/ 384 w 647"/>
                <a:gd name="T65" fmla="*/ 222 h 701"/>
                <a:gd name="T66" fmla="*/ 291 w 647"/>
                <a:gd name="T67" fmla="*/ 250 h 701"/>
                <a:gd name="T68" fmla="*/ 305 w 647"/>
                <a:gd name="T69" fmla="*/ 259 h 701"/>
                <a:gd name="T70" fmla="*/ 257 w 647"/>
                <a:gd name="T71" fmla="*/ 403 h 701"/>
                <a:gd name="T72" fmla="*/ 272 w 647"/>
                <a:gd name="T73" fmla="*/ 361 h 701"/>
                <a:gd name="T74" fmla="*/ 263 w 647"/>
                <a:gd name="T75" fmla="*/ 356 h 701"/>
                <a:gd name="T76" fmla="*/ 236 w 647"/>
                <a:gd name="T77" fmla="*/ 352 h 701"/>
                <a:gd name="T78" fmla="*/ 299 w 647"/>
                <a:gd name="T79" fmla="*/ 337 h 701"/>
                <a:gd name="T80" fmla="*/ 445 w 647"/>
                <a:gd name="T81" fmla="*/ 236 h 701"/>
                <a:gd name="T82" fmla="*/ 412 w 647"/>
                <a:gd name="T83" fmla="*/ 231 h 701"/>
                <a:gd name="T84" fmla="*/ 494 w 647"/>
                <a:gd name="T85" fmla="*/ 221 h 701"/>
                <a:gd name="T86" fmla="*/ 431 w 647"/>
                <a:gd name="T87" fmla="*/ 430 h 701"/>
                <a:gd name="T88" fmla="*/ 572 w 647"/>
                <a:gd name="T89" fmla="*/ 254 h 701"/>
                <a:gd name="T90" fmla="*/ 420 w 647"/>
                <a:gd name="T91" fmla="*/ 452 h 701"/>
                <a:gd name="T92" fmla="*/ 407 w 647"/>
                <a:gd name="T93" fmla="*/ 454 h 701"/>
                <a:gd name="T94" fmla="*/ 573 w 647"/>
                <a:gd name="T95" fmla="*/ 247 h 701"/>
                <a:gd name="T96" fmla="*/ 437 w 647"/>
                <a:gd name="T97" fmla="*/ 534 h 701"/>
                <a:gd name="T98" fmla="*/ 365 w 647"/>
                <a:gd name="T99" fmla="*/ 643 h 701"/>
                <a:gd name="T100" fmla="*/ 331 w 647"/>
                <a:gd name="T101" fmla="*/ 672 h 701"/>
                <a:gd name="T102" fmla="*/ 528 w 647"/>
                <a:gd name="T103" fmla="*/ 594 h 701"/>
                <a:gd name="T104" fmla="*/ 432 w 647"/>
                <a:gd name="T105" fmla="*/ 558 h 701"/>
                <a:gd name="T106" fmla="*/ 586 w 647"/>
                <a:gd name="T107" fmla="*/ 443 h 701"/>
                <a:gd name="T108" fmla="*/ 416 w 647"/>
                <a:gd name="T109" fmla="*/ 463 h 701"/>
                <a:gd name="T110" fmla="*/ 514 w 647"/>
                <a:gd name="T111" fmla="*/ 262 h 701"/>
                <a:gd name="T112" fmla="*/ 339 w 647"/>
                <a:gd name="T113" fmla="*/ 230 h 701"/>
                <a:gd name="T114" fmla="*/ 392 w 647"/>
                <a:gd name="T115" fmla="*/ 534 h 701"/>
                <a:gd name="T116" fmla="*/ 541 w 647"/>
                <a:gd name="T117" fmla="*/ 399 h 701"/>
                <a:gd name="T118" fmla="*/ 567 w 647"/>
                <a:gd name="T119" fmla="*/ 404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47" h="701">
                  <a:moveTo>
                    <a:pt x="555" y="673"/>
                  </a:moveTo>
                  <a:lnTo>
                    <a:pt x="555" y="673"/>
                  </a:lnTo>
                  <a:cubicBezTo>
                    <a:pt x="549" y="670"/>
                    <a:pt x="537" y="667"/>
                    <a:pt x="524" y="663"/>
                  </a:cubicBezTo>
                  <a:cubicBezTo>
                    <a:pt x="525" y="670"/>
                    <a:pt x="526" y="677"/>
                    <a:pt x="527" y="682"/>
                  </a:cubicBezTo>
                  <a:cubicBezTo>
                    <a:pt x="536" y="680"/>
                    <a:pt x="546" y="677"/>
                    <a:pt x="555" y="673"/>
                  </a:cubicBezTo>
                  <a:lnTo>
                    <a:pt x="555" y="673"/>
                  </a:lnTo>
                  <a:close/>
                  <a:moveTo>
                    <a:pt x="524" y="657"/>
                  </a:moveTo>
                  <a:lnTo>
                    <a:pt x="524" y="657"/>
                  </a:lnTo>
                  <a:cubicBezTo>
                    <a:pt x="539" y="662"/>
                    <a:pt x="556" y="666"/>
                    <a:pt x="563" y="670"/>
                  </a:cubicBezTo>
                  <a:cubicBezTo>
                    <a:pt x="568" y="668"/>
                    <a:pt x="574" y="666"/>
                    <a:pt x="579" y="663"/>
                  </a:cubicBezTo>
                  <a:cubicBezTo>
                    <a:pt x="569" y="658"/>
                    <a:pt x="546" y="651"/>
                    <a:pt x="524" y="645"/>
                  </a:cubicBezTo>
                  <a:cubicBezTo>
                    <a:pt x="524" y="649"/>
                    <a:pt x="524" y="653"/>
                    <a:pt x="524" y="657"/>
                  </a:cubicBezTo>
                  <a:lnTo>
                    <a:pt x="524" y="657"/>
                  </a:lnTo>
                  <a:close/>
                  <a:moveTo>
                    <a:pt x="564" y="676"/>
                  </a:moveTo>
                  <a:lnTo>
                    <a:pt x="564" y="676"/>
                  </a:lnTo>
                  <a:cubicBezTo>
                    <a:pt x="563" y="676"/>
                    <a:pt x="563" y="676"/>
                    <a:pt x="563" y="676"/>
                  </a:cubicBezTo>
                  <a:cubicBezTo>
                    <a:pt x="546" y="683"/>
                    <a:pt x="528" y="688"/>
                    <a:pt x="511" y="692"/>
                  </a:cubicBezTo>
                  <a:cubicBezTo>
                    <a:pt x="511" y="692"/>
                    <a:pt x="510" y="692"/>
                    <a:pt x="510" y="692"/>
                  </a:cubicBezTo>
                  <a:cubicBezTo>
                    <a:pt x="494" y="695"/>
                    <a:pt x="478" y="697"/>
                    <a:pt x="463" y="698"/>
                  </a:cubicBezTo>
                  <a:cubicBezTo>
                    <a:pt x="462" y="698"/>
                    <a:pt x="462" y="698"/>
                    <a:pt x="462" y="698"/>
                  </a:cubicBezTo>
                  <a:cubicBezTo>
                    <a:pt x="410" y="701"/>
                    <a:pt x="361" y="691"/>
                    <a:pt x="324" y="675"/>
                  </a:cubicBezTo>
                  <a:lnTo>
                    <a:pt x="323" y="674"/>
                  </a:lnTo>
                  <a:cubicBezTo>
                    <a:pt x="323" y="674"/>
                    <a:pt x="322" y="674"/>
                    <a:pt x="322" y="674"/>
                  </a:cubicBezTo>
                  <a:cubicBezTo>
                    <a:pt x="260" y="645"/>
                    <a:pt x="232" y="594"/>
                    <a:pt x="293" y="552"/>
                  </a:cubicBezTo>
                  <a:cubicBezTo>
                    <a:pt x="286" y="542"/>
                    <a:pt x="278" y="532"/>
                    <a:pt x="270" y="522"/>
                  </a:cubicBezTo>
                  <a:cubicBezTo>
                    <a:pt x="267" y="518"/>
                    <a:pt x="265" y="515"/>
                    <a:pt x="262" y="511"/>
                  </a:cubicBezTo>
                  <a:cubicBezTo>
                    <a:pt x="257" y="524"/>
                    <a:pt x="257" y="532"/>
                    <a:pt x="265" y="544"/>
                  </a:cubicBezTo>
                  <a:cubicBezTo>
                    <a:pt x="266" y="545"/>
                    <a:pt x="265" y="546"/>
                    <a:pt x="265" y="547"/>
                  </a:cubicBezTo>
                  <a:lnTo>
                    <a:pt x="221" y="599"/>
                  </a:lnTo>
                  <a:cubicBezTo>
                    <a:pt x="220" y="601"/>
                    <a:pt x="218" y="601"/>
                    <a:pt x="217" y="599"/>
                  </a:cubicBezTo>
                  <a:cubicBezTo>
                    <a:pt x="0" y="361"/>
                    <a:pt x="247" y="0"/>
                    <a:pt x="546" y="104"/>
                  </a:cubicBezTo>
                  <a:cubicBezTo>
                    <a:pt x="548" y="105"/>
                    <a:pt x="549" y="106"/>
                    <a:pt x="548" y="108"/>
                  </a:cubicBezTo>
                  <a:lnTo>
                    <a:pt x="501" y="186"/>
                  </a:lnTo>
                  <a:cubicBezTo>
                    <a:pt x="500" y="187"/>
                    <a:pt x="499" y="188"/>
                    <a:pt x="498" y="187"/>
                  </a:cubicBezTo>
                  <a:cubicBezTo>
                    <a:pt x="483" y="185"/>
                    <a:pt x="474" y="186"/>
                    <a:pt x="468" y="192"/>
                  </a:cubicBezTo>
                  <a:cubicBezTo>
                    <a:pt x="482" y="194"/>
                    <a:pt x="496" y="197"/>
                    <a:pt x="510" y="202"/>
                  </a:cubicBezTo>
                  <a:cubicBezTo>
                    <a:pt x="523" y="188"/>
                    <a:pt x="536" y="175"/>
                    <a:pt x="551" y="163"/>
                  </a:cubicBezTo>
                  <a:cubicBezTo>
                    <a:pt x="551" y="163"/>
                    <a:pt x="551" y="163"/>
                    <a:pt x="552" y="163"/>
                  </a:cubicBezTo>
                  <a:cubicBezTo>
                    <a:pt x="552" y="162"/>
                    <a:pt x="553" y="162"/>
                    <a:pt x="554" y="163"/>
                  </a:cubicBezTo>
                  <a:cubicBezTo>
                    <a:pt x="555" y="163"/>
                    <a:pt x="555" y="163"/>
                    <a:pt x="556" y="164"/>
                  </a:cubicBezTo>
                  <a:cubicBezTo>
                    <a:pt x="556" y="164"/>
                    <a:pt x="556" y="165"/>
                    <a:pt x="556" y="165"/>
                  </a:cubicBezTo>
                  <a:lnTo>
                    <a:pt x="583" y="244"/>
                  </a:lnTo>
                  <a:cubicBezTo>
                    <a:pt x="583" y="245"/>
                    <a:pt x="583" y="245"/>
                    <a:pt x="583" y="246"/>
                  </a:cubicBezTo>
                  <a:cubicBezTo>
                    <a:pt x="583" y="247"/>
                    <a:pt x="582" y="247"/>
                    <a:pt x="582" y="247"/>
                  </a:cubicBezTo>
                  <a:cubicBezTo>
                    <a:pt x="581" y="248"/>
                    <a:pt x="580" y="249"/>
                    <a:pt x="579" y="249"/>
                  </a:cubicBezTo>
                  <a:cubicBezTo>
                    <a:pt x="585" y="266"/>
                    <a:pt x="623" y="382"/>
                    <a:pt x="635" y="413"/>
                  </a:cubicBezTo>
                  <a:cubicBezTo>
                    <a:pt x="639" y="423"/>
                    <a:pt x="647" y="441"/>
                    <a:pt x="647" y="452"/>
                  </a:cubicBezTo>
                  <a:cubicBezTo>
                    <a:pt x="647" y="462"/>
                    <a:pt x="640" y="467"/>
                    <a:pt x="625" y="468"/>
                  </a:cubicBezTo>
                  <a:cubicBezTo>
                    <a:pt x="617" y="475"/>
                    <a:pt x="616" y="478"/>
                    <a:pt x="620" y="483"/>
                  </a:cubicBezTo>
                  <a:cubicBezTo>
                    <a:pt x="628" y="494"/>
                    <a:pt x="624" y="499"/>
                    <a:pt x="615" y="506"/>
                  </a:cubicBezTo>
                  <a:cubicBezTo>
                    <a:pt x="624" y="513"/>
                    <a:pt x="622" y="526"/>
                    <a:pt x="617" y="526"/>
                  </a:cubicBezTo>
                  <a:cubicBezTo>
                    <a:pt x="611" y="526"/>
                    <a:pt x="609" y="528"/>
                    <a:pt x="605" y="533"/>
                  </a:cubicBezTo>
                  <a:cubicBezTo>
                    <a:pt x="633" y="560"/>
                    <a:pt x="610" y="583"/>
                    <a:pt x="573" y="591"/>
                  </a:cubicBezTo>
                  <a:cubicBezTo>
                    <a:pt x="562" y="594"/>
                    <a:pt x="548" y="595"/>
                    <a:pt x="534" y="594"/>
                  </a:cubicBezTo>
                  <a:cubicBezTo>
                    <a:pt x="534" y="594"/>
                    <a:pt x="534" y="594"/>
                    <a:pt x="534" y="595"/>
                  </a:cubicBezTo>
                  <a:cubicBezTo>
                    <a:pt x="529" y="610"/>
                    <a:pt x="526" y="625"/>
                    <a:pt x="525" y="639"/>
                  </a:cubicBezTo>
                  <a:cubicBezTo>
                    <a:pt x="549" y="646"/>
                    <a:pt x="578" y="655"/>
                    <a:pt x="586" y="661"/>
                  </a:cubicBezTo>
                  <a:cubicBezTo>
                    <a:pt x="586" y="661"/>
                    <a:pt x="587" y="662"/>
                    <a:pt x="587" y="662"/>
                  </a:cubicBezTo>
                  <a:cubicBezTo>
                    <a:pt x="587" y="663"/>
                    <a:pt x="588" y="663"/>
                    <a:pt x="587" y="664"/>
                  </a:cubicBezTo>
                  <a:cubicBezTo>
                    <a:pt x="587" y="665"/>
                    <a:pt x="587" y="665"/>
                    <a:pt x="586" y="666"/>
                  </a:cubicBezTo>
                  <a:cubicBezTo>
                    <a:pt x="586" y="666"/>
                    <a:pt x="586" y="666"/>
                    <a:pt x="585" y="666"/>
                  </a:cubicBezTo>
                  <a:cubicBezTo>
                    <a:pt x="578" y="670"/>
                    <a:pt x="571" y="673"/>
                    <a:pt x="564" y="676"/>
                  </a:cubicBezTo>
                  <a:lnTo>
                    <a:pt x="564" y="676"/>
                  </a:lnTo>
                  <a:close/>
                  <a:moveTo>
                    <a:pt x="306" y="570"/>
                  </a:moveTo>
                  <a:lnTo>
                    <a:pt x="306" y="570"/>
                  </a:lnTo>
                  <a:cubicBezTo>
                    <a:pt x="306" y="570"/>
                    <a:pt x="306" y="570"/>
                    <a:pt x="306" y="571"/>
                  </a:cubicBezTo>
                  <a:cubicBezTo>
                    <a:pt x="308" y="577"/>
                    <a:pt x="309" y="584"/>
                    <a:pt x="309" y="592"/>
                  </a:cubicBezTo>
                  <a:cubicBezTo>
                    <a:pt x="326" y="581"/>
                    <a:pt x="321" y="561"/>
                    <a:pt x="316" y="552"/>
                  </a:cubicBezTo>
                  <a:cubicBezTo>
                    <a:pt x="312" y="555"/>
                    <a:pt x="307" y="558"/>
                    <a:pt x="303" y="560"/>
                  </a:cubicBezTo>
                  <a:cubicBezTo>
                    <a:pt x="304" y="563"/>
                    <a:pt x="305" y="566"/>
                    <a:pt x="306" y="570"/>
                  </a:cubicBezTo>
                  <a:lnTo>
                    <a:pt x="306" y="570"/>
                  </a:lnTo>
                  <a:close/>
                  <a:moveTo>
                    <a:pt x="302" y="575"/>
                  </a:moveTo>
                  <a:lnTo>
                    <a:pt x="302" y="575"/>
                  </a:lnTo>
                  <a:cubicBezTo>
                    <a:pt x="289" y="583"/>
                    <a:pt x="284" y="592"/>
                    <a:pt x="283" y="601"/>
                  </a:cubicBezTo>
                  <a:cubicBezTo>
                    <a:pt x="291" y="600"/>
                    <a:pt x="297" y="598"/>
                    <a:pt x="303" y="596"/>
                  </a:cubicBezTo>
                  <a:cubicBezTo>
                    <a:pt x="303" y="588"/>
                    <a:pt x="303" y="581"/>
                    <a:pt x="302" y="575"/>
                  </a:cubicBezTo>
                  <a:lnTo>
                    <a:pt x="302" y="575"/>
                  </a:lnTo>
                  <a:close/>
                  <a:moveTo>
                    <a:pt x="283" y="607"/>
                  </a:moveTo>
                  <a:lnTo>
                    <a:pt x="283" y="607"/>
                  </a:lnTo>
                  <a:cubicBezTo>
                    <a:pt x="283" y="610"/>
                    <a:pt x="284" y="614"/>
                    <a:pt x="286" y="617"/>
                  </a:cubicBezTo>
                  <a:cubicBezTo>
                    <a:pt x="325" y="617"/>
                    <a:pt x="354" y="578"/>
                    <a:pt x="333" y="540"/>
                  </a:cubicBezTo>
                  <a:cubicBezTo>
                    <a:pt x="329" y="543"/>
                    <a:pt x="325" y="546"/>
                    <a:pt x="321" y="549"/>
                  </a:cubicBezTo>
                  <a:cubicBezTo>
                    <a:pt x="329" y="563"/>
                    <a:pt x="335" y="601"/>
                    <a:pt x="283" y="607"/>
                  </a:cubicBezTo>
                  <a:lnTo>
                    <a:pt x="283" y="607"/>
                  </a:lnTo>
                  <a:close/>
                  <a:moveTo>
                    <a:pt x="289" y="623"/>
                  </a:moveTo>
                  <a:lnTo>
                    <a:pt x="289" y="623"/>
                  </a:lnTo>
                  <a:cubicBezTo>
                    <a:pt x="292" y="627"/>
                    <a:pt x="296" y="631"/>
                    <a:pt x="301" y="635"/>
                  </a:cubicBezTo>
                  <a:cubicBezTo>
                    <a:pt x="358" y="619"/>
                    <a:pt x="370" y="571"/>
                    <a:pt x="348" y="528"/>
                  </a:cubicBezTo>
                  <a:cubicBezTo>
                    <a:pt x="344" y="531"/>
                    <a:pt x="341" y="533"/>
                    <a:pt x="338" y="536"/>
                  </a:cubicBezTo>
                  <a:cubicBezTo>
                    <a:pt x="362" y="578"/>
                    <a:pt x="330" y="620"/>
                    <a:pt x="289" y="623"/>
                  </a:cubicBezTo>
                  <a:lnTo>
                    <a:pt x="289" y="623"/>
                  </a:lnTo>
                  <a:close/>
                  <a:moveTo>
                    <a:pt x="307" y="639"/>
                  </a:moveTo>
                  <a:lnTo>
                    <a:pt x="307" y="639"/>
                  </a:lnTo>
                  <a:cubicBezTo>
                    <a:pt x="312" y="643"/>
                    <a:pt x="318" y="645"/>
                    <a:pt x="325" y="647"/>
                  </a:cubicBezTo>
                  <a:cubicBezTo>
                    <a:pt x="395" y="612"/>
                    <a:pt x="378" y="539"/>
                    <a:pt x="362" y="514"/>
                  </a:cubicBezTo>
                  <a:cubicBezTo>
                    <a:pt x="359" y="517"/>
                    <a:pt x="355" y="521"/>
                    <a:pt x="352" y="524"/>
                  </a:cubicBezTo>
                  <a:cubicBezTo>
                    <a:pt x="376" y="569"/>
                    <a:pt x="365" y="620"/>
                    <a:pt x="307" y="639"/>
                  </a:cubicBezTo>
                  <a:lnTo>
                    <a:pt x="307" y="639"/>
                  </a:lnTo>
                  <a:close/>
                  <a:moveTo>
                    <a:pt x="527" y="353"/>
                  </a:moveTo>
                  <a:lnTo>
                    <a:pt x="527" y="353"/>
                  </a:lnTo>
                  <a:cubicBezTo>
                    <a:pt x="552" y="343"/>
                    <a:pt x="582" y="339"/>
                    <a:pt x="606" y="346"/>
                  </a:cubicBezTo>
                  <a:cubicBezTo>
                    <a:pt x="595" y="315"/>
                    <a:pt x="584" y="282"/>
                    <a:pt x="578" y="264"/>
                  </a:cubicBezTo>
                  <a:cubicBezTo>
                    <a:pt x="578" y="295"/>
                    <a:pt x="563" y="325"/>
                    <a:pt x="532" y="338"/>
                  </a:cubicBezTo>
                  <a:cubicBezTo>
                    <a:pt x="531" y="343"/>
                    <a:pt x="529" y="348"/>
                    <a:pt x="527" y="353"/>
                  </a:cubicBezTo>
                  <a:lnTo>
                    <a:pt x="527" y="353"/>
                  </a:lnTo>
                  <a:close/>
                  <a:moveTo>
                    <a:pt x="518" y="357"/>
                  </a:moveTo>
                  <a:lnTo>
                    <a:pt x="518" y="357"/>
                  </a:lnTo>
                  <a:cubicBezTo>
                    <a:pt x="518" y="357"/>
                    <a:pt x="518" y="357"/>
                    <a:pt x="519" y="356"/>
                  </a:cubicBezTo>
                  <a:cubicBezTo>
                    <a:pt x="523" y="350"/>
                    <a:pt x="525" y="343"/>
                    <a:pt x="527" y="336"/>
                  </a:cubicBezTo>
                  <a:cubicBezTo>
                    <a:pt x="527" y="335"/>
                    <a:pt x="527" y="335"/>
                    <a:pt x="527" y="335"/>
                  </a:cubicBezTo>
                  <a:cubicBezTo>
                    <a:pt x="528" y="328"/>
                    <a:pt x="529" y="321"/>
                    <a:pt x="528" y="314"/>
                  </a:cubicBezTo>
                  <a:cubicBezTo>
                    <a:pt x="528" y="314"/>
                    <a:pt x="528" y="314"/>
                    <a:pt x="528" y="313"/>
                  </a:cubicBezTo>
                  <a:cubicBezTo>
                    <a:pt x="528" y="308"/>
                    <a:pt x="527" y="303"/>
                    <a:pt x="526" y="298"/>
                  </a:cubicBezTo>
                  <a:cubicBezTo>
                    <a:pt x="523" y="302"/>
                    <a:pt x="519" y="306"/>
                    <a:pt x="516" y="310"/>
                  </a:cubicBezTo>
                  <a:cubicBezTo>
                    <a:pt x="517" y="328"/>
                    <a:pt x="513" y="348"/>
                    <a:pt x="494" y="365"/>
                  </a:cubicBezTo>
                  <a:cubicBezTo>
                    <a:pt x="495" y="371"/>
                    <a:pt x="495" y="377"/>
                    <a:pt x="494" y="382"/>
                  </a:cubicBezTo>
                  <a:cubicBezTo>
                    <a:pt x="505" y="374"/>
                    <a:pt x="513" y="366"/>
                    <a:pt x="518" y="357"/>
                  </a:cubicBezTo>
                  <a:lnTo>
                    <a:pt x="518" y="357"/>
                  </a:lnTo>
                  <a:close/>
                  <a:moveTo>
                    <a:pt x="374" y="525"/>
                  </a:moveTo>
                  <a:lnTo>
                    <a:pt x="374" y="525"/>
                  </a:lnTo>
                  <a:cubicBezTo>
                    <a:pt x="375" y="519"/>
                    <a:pt x="378" y="513"/>
                    <a:pt x="383" y="509"/>
                  </a:cubicBezTo>
                  <a:cubicBezTo>
                    <a:pt x="381" y="505"/>
                    <a:pt x="379" y="501"/>
                    <a:pt x="379" y="497"/>
                  </a:cubicBezTo>
                  <a:cubicBezTo>
                    <a:pt x="375" y="501"/>
                    <a:pt x="370" y="506"/>
                    <a:pt x="366" y="510"/>
                  </a:cubicBezTo>
                  <a:cubicBezTo>
                    <a:pt x="369" y="514"/>
                    <a:pt x="371" y="519"/>
                    <a:pt x="374" y="525"/>
                  </a:cubicBezTo>
                  <a:lnTo>
                    <a:pt x="374" y="525"/>
                  </a:lnTo>
                  <a:close/>
                  <a:moveTo>
                    <a:pt x="387" y="505"/>
                  </a:moveTo>
                  <a:lnTo>
                    <a:pt x="387" y="505"/>
                  </a:lnTo>
                  <a:cubicBezTo>
                    <a:pt x="391" y="503"/>
                    <a:pt x="394" y="501"/>
                    <a:pt x="399" y="500"/>
                  </a:cubicBezTo>
                  <a:cubicBezTo>
                    <a:pt x="396" y="494"/>
                    <a:pt x="394" y="487"/>
                    <a:pt x="394" y="479"/>
                  </a:cubicBezTo>
                  <a:cubicBezTo>
                    <a:pt x="390" y="483"/>
                    <a:pt x="387" y="487"/>
                    <a:pt x="383" y="491"/>
                  </a:cubicBezTo>
                  <a:cubicBezTo>
                    <a:pt x="384" y="496"/>
                    <a:pt x="385" y="501"/>
                    <a:pt x="387" y="505"/>
                  </a:cubicBezTo>
                  <a:lnTo>
                    <a:pt x="387" y="505"/>
                  </a:lnTo>
                  <a:close/>
                  <a:moveTo>
                    <a:pt x="253" y="527"/>
                  </a:moveTo>
                  <a:lnTo>
                    <a:pt x="253" y="527"/>
                  </a:lnTo>
                  <a:cubicBezTo>
                    <a:pt x="253" y="520"/>
                    <a:pt x="255" y="513"/>
                    <a:pt x="258" y="506"/>
                  </a:cubicBezTo>
                  <a:cubicBezTo>
                    <a:pt x="244" y="485"/>
                    <a:pt x="232" y="458"/>
                    <a:pt x="227" y="419"/>
                  </a:cubicBezTo>
                  <a:cubicBezTo>
                    <a:pt x="227" y="418"/>
                    <a:pt x="227" y="418"/>
                    <a:pt x="227" y="418"/>
                  </a:cubicBezTo>
                  <a:cubicBezTo>
                    <a:pt x="227" y="414"/>
                    <a:pt x="227" y="410"/>
                    <a:pt x="226" y="406"/>
                  </a:cubicBezTo>
                  <a:cubicBezTo>
                    <a:pt x="226" y="406"/>
                    <a:pt x="226" y="406"/>
                    <a:pt x="226" y="405"/>
                  </a:cubicBezTo>
                  <a:cubicBezTo>
                    <a:pt x="226" y="404"/>
                    <a:pt x="226" y="403"/>
                    <a:pt x="226" y="401"/>
                  </a:cubicBezTo>
                  <a:cubicBezTo>
                    <a:pt x="226" y="388"/>
                    <a:pt x="226" y="375"/>
                    <a:pt x="228" y="363"/>
                  </a:cubicBezTo>
                  <a:cubicBezTo>
                    <a:pt x="228" y="362"/>
                    <a:pt x="229" y="362"/>
                    <a:pt x="229" y="362"/>
                  </a:cubicBezTo>
                  <a:cubicBezTo>
                    <a:pt x="229" y="358"/>
                    <a:pt x="230" y="354"/>
                    <a:pt x="231" y="350"/>
                  </a:cubicBezTo>
                  <a:cubicBezTo>
                    <a:pt x="231" y="350"/>
                    <a:pt x="231" y="349"/>
                    <a:pt x="231" y="349"/>
                  </a:cubicBezTo>
                  <a:cubicBezTo>
                    <a:pt x="239" y="313"/>
                    <a:pt x="258" y="278"/>
                    <a:pt x="284" y="250"/>
                  </a:cubicBezTo>
                  <a:cubicBezTo>
                    <a:pt x="284" y="250"/>
                    <a:pt x="284" y="249"/>
                    <a:pt x="284" y="249"/>
                  </a:cubicBezTo>
                  <a:cubicBezTo>
                    <a:pt x="292" y="241"/>
                    <a:pt x="301" y="234"/>
                    <a:pt x="310" y="227"/>
                  </a:cubicBezTo>
                  <a:lnTo>
                    <a:pt x="310" y="227"/>
                  </a:lnTo>
                  <a:cubicBezTo>
                    <a:pt x="324" y="216"/>
                    <a:pt x="340" y="207"/>
                    <a:pt x="358" y="201"/>
                  </a:cubicBezTo>
                  <a:cubicBezTo>
                    <a:pt x="358" y="200"/>
                    <a:pt x="358" y="200"/>
                    <a:pt x="358" y="200"/>
                  </a:cubicBezTo>
                  <a:cubicBezTo>
                    <a:pt x="379" y="192"/>
                    <a:pt x="403" y="188"/>
                    <a:pt x="428" y="188"/>
                  </a:cubicBezTo>
                  <a:cubicBezTo>
                    <a:pt x="430" y="188"/>
                    <a:pt x="431" y="188"/>
                    <a:pt x="433" y="188"/>
                  </a:cubicBezTo>
                  <a:cubicBezTo>
                    <a:pt x="442" y="188"/>
                    <a:pt x="452" y="189"/>
                    <a:pt x="462" y="190"/>
                  </a:cubicBezTo>
                  <a:cubicBezTo>
                    <a:pt x="466" y="185"/>
                    <a:pt x="471" y="182"/>
                    <a:pt x="478" y="181"/>
                  </a:cubicBezTo>
                  <a:cubicBezTo>
                    <a:pt x="477" y="181"/>
                    <a:pt x="477" y="180"/>
                    <a:pt x="476" y="180"/>
                  </a:cubicBezTo>
                  <a:cubicBezTo>
                    <a:pt x="476" y="180"/>
                    <a:pt x="476" y="180"/>
                    <a:pt x="476" y="180"/>
                  </a:cubicBezTo>
                  <a:cubicBezTo>
                    <a:pt x="464" y="177"/>
                    <a:pt x="451" y="175"/>
                    <a:pt x="439" y="174"/>
                  </a:cubicBezTo>
                  <a:lnTo>
                    <a:pt x="439" y="174"/>
                  </a:lnTo>
                  <a:cubicBezTo>
                    <a:pt x="374" y="170"/>
                    <a:pt x="312" y="198"/>
                    <a:pt x="269" y="246"/>
                  </a:cubicBezTo>
                  <a:lnTo>
                    <a:pt x="269" y="246"/>
                  </a:lnTo>
                  <a:cubicBezTo>
                    <a:pt x="260" y="256"/>
                    <a:pt x="252" y="266"/>
                    <a:pt x="245" y="277"/>
                  </a:cubicBezTo>
                  <a:cubicBezTo>
                    <a:pt x="245" y="277"/>
                    <a:pt x="245" y="277"/>
                    <a:pt x="245" y="277"/>
                  </a:cubicBezTo>
                  <a:cubicBezTo>
                    <a:pt x="238" y="288"/>
                    <a:pt x="233" y="298"/>
                    <a:pt x="228" y="310"/>
                  </a:cubicBezTo>
                  <a:cubicBezTo>
                    <a:pt x="228" y="310"/>
                    <a:pt x="228" y="310"/>
                    <a:pt x="228" y="310"/>
                  </a:cubicBezTo>
                  <a:cubicBezTo>
                    <a:pt x="223" y="321"/>
                    <a:pt x="219" y="333"/>
                    <a:pt x="217" y="345"/>
                  </a:cubicBezTo>
                  <a:cubicBezTo>
                    <a:pt x="206" y="391"/>
                    <a:pt x="210" y="442"/>
                    <a:pt x="235" y="494"/>
                  </a:cubicBezTo>
                  <a:lnTo>
                    <a:pt x="235" y="494"/>
                  </a:lnTo>
                  <a:cubicBezTo>
                    <a:pt x="240" y="505"/>
                    <a:pt x="246" y="516"/>
                    <a:pt x="253" y="527"/>
                  </a:cubicBezTo>
                  <a:lnTo>
                    <a:pt x="253" y="527"/>
                  </a:lnTo>
                  <a:close/>
                  <a:moveTo>
                    <a:pt x="264" y="503"/>
                  </a:moveTo>
                  <a:lnTo>
                    <a:pt x="264" y="503"/>
                  </a:lnTo>
                  <a:cubicBezTo>
                    <a:pt x="264" y="504"/>
                    <a:pt x="264" y="504"/>
                    <a:pt x="264" y="504"/>
                  </a:cubicBezTo>
                  <a:cubicBezTo>
                    <a:pt x="266" y="507"/>
                    <a:pt x="268" y="510"/>
                    <a:pt x="270" y="513"/>
                  </a:cubicBezTo>
                  <a:cubicBezTo>
                    <a:pt x="281" y="504"/>
                    <a:pt x="292" y="495"/>
                    <a:pt x="301" y="486"/>
                  </a:cubicBezTo>
                  <a:cubicBezTo>
                    <a:pt x="297" y="483"/>
                    <a:pt x="292" y="481"/>
                    <a:pt x="288" y="479"/>
                  </a:cubicBezTo>
                  <a:cubicBezTo>
                    <a:pt x="281" y="486"/>
                    <a:pt x="275" y="490"/>
                    <a:pt x="262" y="490"/>
                  </a:cubicBezTo>
                  <a:cubicBezTo>
                    <a:pt x="260" y="490"/>
                    <a:pt x="259" y="488"/>
                    <a:pt x="260" y="486"/>
                  </a:cubicBezTo>
                  <a:cubicBezTo>
                    <a:pt x="262" y="479"/>
                    <a:pt x="260" y="461"/>
                    <a:pt x="260" y="452"/>
                  </a:cubicBezTo>
                  <a:cubicBezTo>
                    <a:pt x="259" y="450"/>
                    <a:pt x="258" y="448"/>
                    <a:pt x="257" y="446"/>
                  </a:cubicBezTo>
                  <a:cubicBezTo>
                    <a:pt x="253" y="447"/>
                    <a:pt x="249" y="447"/>
                    <a:pt x="243" y="447"/>
                  </a:cubicBezTo>
                  <a:cubicBezTo>
                    <a:pt x="240" y="447"/>
                    <a:pt x="239" y="444"/>
                    <a:pt x="241" y="442"/>
                  </a:cubicBezTo>
                  <a:cubicBezTo>
                    <a:pt x="250" y="434"/>
                    <a:pt x="249" y="423"/>
                    <a:pt x="250" y="408"/>
                  </a:cubicBezTo>
                  <a:cubicBezTo>
                    <a:pt x="245" y="411"/>
                    <a:pt x="237" y="417"/>
                    <a:pt x="233" y="419"/>
                  </a:cubicBezTo>
                  <a:cubicBezTo>
                    <a:pt x="237" y="458"/>
                    <a:pt x="250" y="483"/>
                    <a:pt x="264" y="503"/>
                  </a:cubicBezTo>
                  <a:lnTo>
                    <a:pt x="264" y="503"/>
                  </a:lnTo>
                  <a:close/>
                  <a:moveTo>
                    <a:pt x="291" y="540"/>
                  </a:moveTo>
                  <a:lnTo>
                    <a:pt x="291" y="540"/>
                  </a:lnTo>
                  <a:cubicBezTo>
                    <a:pt x="406" y="463"/>
                    <a:pt x="451" y="323"/>
                    <a:pt x="554" y="235"/>
                  </a:cubicBezTo>
                  <a:lnTo>
                    <a:pt x="539" y="232"/>
                  </a:lnTo>
                  <a:cubicBezTo>
                    <a:pt x="536" y="231"/>
                    <a:pt x="536" y="231"/>
                    <a:pt x="536" y="228"/>
                  </a:cubicBezTo>
                  <a:lnTo>
                    <a:pt x="539" y="207"/>
                  </a:lnTo>
                  <a:cubicBezTo>
                    <a:pt x="444" y="303"/>
                    <a:pt x="391" y="462"/>
                    <a:pt x="283" y="530"/>
                  </a:cubicBezTo>
                  <a:cubicBezTo>
                    <a:pt x="286" y="533"/>
                    <a:pt x="288" y="536"/>
                    <a:pt x="291" y="540"/>
                  </a:cubicBezTo>
                  <a:lnTo>
                    <a:pt x="291" y="540"/>
                  </a:lnTo>
                  <a:close/>
                  <a:moveTo>
                    <a:pt x="558" y="188"/>
                  </a:moveTo>
                  <a:lnTo>
                    <a:pt x="558" y="188"/>
                  </a:lnTo>
                  <a:cubicBezTo>
                    <a:pt x="554" y="192"/>
                    <a:pt x="549" y="196"/>
                    <a:pt x="545" y="200"/>
                  </a:cubicBezTo>
                  <a:lnTo>
                    <a:pt x="542" y="227"/>
                  </a:lnTo>
                  <a:lnTo>
                    <a:pt x="560" y="230"/>
                  </a:lnTo>
                  <a:cubicBezTo>
                    <a:pt x="563" y="228"/>
                    <a:pt x="566" y="225"/>
                    <a:pt x="570" y="222"/>
                  </a:cubicBezTo>
                  <a:lnTo>
                    <a:pt x="567" y="216"/>
                  </a:lnTo>
                  <a:cubicBezTo>
                    <a:pt x="562" y="217"/>
                    <a:pt x="557" y="215"/>
                    <a:pt x="555" y="210"/>
                  </a:cubicBezTo>
                  <a:cubicBezTo>
                    <a:pt x="553" y="204"/>
                    <a:pt x="556" y="199"/>
                    <a:pt x="561" y="197"/>
                  </a:cubicBezTo>
                  <a:lnTo>
                    <a:pt x="558" y="188"/>
                  </a:lnTo>
                  <a:lnTo>
                    <a:pt x="558" y="188"/>
                  </a:lnTo>
                  <a:close/>
                  <a:moveTo>
                    <a:pt x="308" y="487"/>
                  </a:moveTo>
                  <a:lnTo>
                    <a:pt x="308" y="487"/>
                  </a:lnTo>
                  <a:cubicBezTo>
                    <a:pt x="297" y="498"/>
                    <a:pt x="286" y="508"/>
                    <a:pt x="274" y="517"/>
                  </a:cubicBezTo>
                  <a:lnTo>
                    <a:pt x="274" y="518"/>
                  </a:lnTo>
                  <a:cubicBezTo>
                    <a:pt x="276" y="521"/>
                    <a:pt x="278" y="523"/>
                    <a:pt x="280" y="525"/>
                  </a:cubicBezTo>
                  <a:cubicBezTo>
                    <a:pt x="336" y="490"/>
                    <a:pt x="378" y="429"/>
                    <a:pt x="419" y="364"/>
                  </a:cubicBezTo>
                  <a:cubicBezTo>
                    <a:pt x="454" y="308"/>
                    <a:pt x="492" y="245"/>
                    <a:pt x="540" y="197"/>
                  </a:cubicBezTo>
                  <a:cubicBezTo>
                    <a:pt x="540" y="197"/>
                    <a:pt x="541" y="197"/>
                    <a:pt x="541" y="196"/>
                  </a:cubicBezTo>
                  <a:cubicBezTo>
                    <a:pt x="546" y="192"/>
                    <a:pt x="551" y="187"/>
                    <a:pt x="556" y="183"/>
                  </a:cubicBezTo>
                  <a:lnTo>
                    <a:pt x="552" y="170"/>
                  </a:lnTo>
                  <a:cubicBezTo>
                    <a:pt x="533" y="185"/>
                    <a:pt x="516" y="203"/>
                    <a:pt x="500" y="222"/>
                  </a:cubicBezTo>
                  <a:cubicBezTo>
                    <a:pt x="500" y="222"/>
                    <a:pt x="500" y="223"/>
                    <a:pt x="500" y="223"/>
                  </a:cubicBezTo>
                  <a:cubicBezTo>
                    <a:pt x="469" y="260"/>
                    <a:pt x="443" y="302"/>
                    <a:pt x="418" y="341"/>
                  </a:cubicBezTo>
                  <a:cubicBezTo>
                    <a:pt x="405" y="361"/>
                    <a:pt x="392" y="382"/>
                    <a:pt x="378" y="402"/>
                  </a:cubicBezTo>
                  <a:cubicBezTo>
                    <a:pt x="378" y="402"/>
                    <a:pt x="378" y="402"/>
                    <a:pt x="378" y="402"/>
                  </a:cubicBezTo>
                  <a:cubicBezTo>
                    <a:pt x="372" y="411"/>
                    <a:pt x="366" y="419"/>
                    <a:pt x="360" y="426"/>
                  </a:cubicBezTo>
                  <a:cubicBezTo>
                    <a:pt x="360" y="427"/>
                    <a:pt x="360" y="427"/>
                    <a:pt x="360" y="427"/>
                  </a:cubicBezTo>
                  <a:cubicBezTo>
                    <a:pt x="355" y="433"/>
                    <a:pt x="351" y="439"/>
                    <a:pt x="347" y="444"/>
                  </a:cubicBezTo>
                  <a:cubicBezTo>
                    <a:pt x="346" y="444"/>
                    <a:pt x="346" y="445"/>
                    <a:pt x="346" y="445"/>
                  </a:cubicBezTo>
                  <a:cubicBezTo>
                    <a:pt x="340" y="453"/>
                    <a:pt x="333" y="461"/>
                    <a:pt x="326" y="468"/>
                  </a:cubicBezTo>
                  <a:cubicBezTo>
                    <a:pt x="326" y="469"/>
                    <a:pt x="326" y="469"/>
                    <a:pt x="325" y="469"/>
                  </a:cubicBezTo>
                  <a:cubicBezTo>
                    <a:pt x="320" y="475"/>
                    <a:pt x="314" y="481"/>
                    <a:pt x="308" y="487"/>
                  </a:cubicBezTo>
                  <a:lnTo>
                    <a:pt x="308" y="487"/>
                  </a:lnTo>
                  <a:lnTo>
                    <a:pt x="308" y="487"/>
                  </a:lnTo>
                  <a:close/>
                  <a:moveTo>
                    <a:pt x="306" y="482"/>
                  </a:moveTo>
                  <a:lnTo>
                    <a:pt x="306" y="482"/>
                  </a:lnTo>
                  <a:cubicBezTo>
                    <a:pt x="310" y="477"/>
                    <a:pt x="314" y="473"/>
                    <a:pt x="318" y="469"/>
                  </a:cubicBezTo>
                  <a:cubicBezTo>
                    <a:pt x="292" y="465"/>
                    <a:pt x="277" y="452"/>
                    <a:pt x="272" y="437"/>
                  </a:cubicBezTo>
                  <a:cubicBezTo>
                    <a:pt x="268" y="440"/>
                    <a:pt x="265" y="443"/>
                    <a:pt x="262" y="444"/>
                  </a:cubicBezTo>
                  <a:cubicBezTo>
                    <a:pt x="263" y="446"/>
                    <a:pt x="264" y="447"/>
                    <a:pt x="264" y="449"/>
                  </a:cubicBezTo>
                  <a:cubicBezTo>
                    <a:pt x="265" y="449"/>
                    <a:pt x="265" y="449"/>
                    <a:pt x="265" y="450"/>
                  </a:cubicBezTo>
                  <a:cubicBezTo>
                    <a:pt x="276" y="467"/>
                    <a:pt x="288" y="472"/>
                    <a:pt x="306" y="482"/>
                  </a:cubicBezTo>
                  <a:lnTo>
                    <a:pt x="306" y="482"/>
                  </a:lnTo>
                  <a:close/>
                  <a:moveTo>
                    <a:pt x="323" y="464"/>
                  </a:moveTo>
                  <a:lnTo>
                    <a:pt x="323" y="464"/>
                  </a:lnTo>
                  <a:cubicBezTo>
                    <a:pt x="327" y="459"/>
                    <a:pt x="331" y="454"/>
                    <a:pt x="335" y="449"/>
                  </a:cubicBezTo>
                  <a:cubicBezTo>
                    <a:pt x="287" y="463"/>
                    <a:pt x="257" y="387"/>
                    <a:pt x="339" y="356"/>
                  </a:cubicBezTo>
                  <a:cubicBezTo>
                    <a:pt x="333" y="354"/>
                    <a:pt x="327" y="352"/>
                    <a:pt x="321" y="349"/>
                  </a:cubicBezTo>
                  <a:cubicBezTo>
                    <a:pt x="268" y="373"/>
                    <a:pt x="250" y="454"/>
                    <a:pt x="323" y="464"/>
                  </a:cubicBezTo>
                  <a:lnTo>
                    <a:pt x="323" y="464"/>
                  </a:lnTo>
                  <a:close/>
                  <a:moveTo>
                    <a:pt x="343" y="440"/>
                  </a:moveTo>
                  <a:lnTo>
                    <a:pt x="343" y="440"/>
                  </a:lnTo>
                  <a:cubicBezTo>
                    <a:pt x="347" y="435"/>
                    <a:pt x="351" y="430"/>
                    <a:pt x="355" y="424"/>
                  </a:cubicBezTo>
                  <a:cubicBezTo>
                    <a:pt x="357" y="410"/>
                    <a:pt x="353" y="394"/>
                    <a:pt x="336" y="386"/>
                  </a:cubicBezTo>
                  <a:cubicBezTo>
                    <a:pt x="331" y="389"/>
                    <a:pt x="326" y="392"/>
                    <a:pt x="322" y="396"/>
                  </a:cubicBezTo>
                  <a:cubicBezTo>
                    <a:pt x="348" y="400"/>
                    <a:pt x="348" y="433"/>
                    <a:pt x="324" y="433"/>
                  </a:cubicBezTo>
                  <a:cubicBezTo>
                    <a:pt x="305" y="433"/>
                    <a:pt x="306" y="409"/>
                    <a:pt x="314" y="397"/>
                  </a:cubicBezTo>
                  <a:cubicBezTo>
                    <a:pt x="314" y="397"/>
                    <a:pt x="315" y="396"/>
                    <a:pt x="315" y="396"/>
                  </a:cubicBezTo>
                  <a:lnTo>
                    <a:pt x="315" y="396"/>
                  </a:lnTo>
                  <a:cubicBezTo>
                    <a:pt x="319" y="391"/>
                    <a:pt x="325" y="386"/>
                    <a:pt x="334" y="381"/>
                  </a:cubicBezTo>
                  <a:cubicBezTo>
                    <a:pt x="334" y="381"/>
                    <a:pt x="334" y="381"/>
                    <a:pt x="335" y="381"/>
                  </a:cubicBezTo>
                  <a:cubicBezTo>
                    <a:pt x="341" y="378"/>
                    <a:pt x="349" y="375"/>
                    <a:pt x="358" y="373"/>
                  </a:cubicBezTo>
                  <a:cubicBezTo>
                    <a:pt x="358" y="372"/>
                    <a:pt x="359" y="372"/>
                    <a:pt x="359" y="372"/>
                  </a:cubicBezTo>
                  <a:cubicBezTo>
                    <a:pt x="364" y="371"/>
                    <a:pt x="370" y="370"/>
                    <a:pt x="377" y="369"/>
                  </a:cubicBezTo>
                  <a:cubicBezTo>
                    <a:pt x="372" y="367"/>
                    <a:pt x="366" y="365"/>
                    <a:pt x="360" y="363"/>
                  </a:cubicBezTo>
                  <a:cubicBezTo>
                    <a:pt x="356" y="362"/>
                    <a:pt x="352" y="360"/>
                    <a:pt x="348" y="359"/>
                  </a:cubicBezTo>
                  <a:cubicBezTo>
                    <a:pt x="259" y="388"/>
                    <a:pt x="295" y="466"/>
                    <a:pt x="343" y="440"/>
                  </a:cubicBezTo>
                  <a:lnTo>
                    <a:pt x="343" y="440"/>
                  </a:lnTo>
                  <a:close/>
                  <a:moveTo>
                    <a:pt x="361" y="416"/>
                  </a:moveTo>
                  <a:lnTo>
                    <a:pt x="361" y="416"/>
                  </a:lnTo>
                  <a:cubicBezTo>
                    <a:pt x="365" y="411"/>
                    <a:pt x="369" y="405"/>
                    <a:pt x="373" y="400"/>
                  </a:cubicBezTo>
                  <a:cubicBezTo>
                    <a:pt x="372" y="395"/>
                    <a:pt x="366" y="385"/>
                    <a:pt x="358" y="378"/>
                  </a:cubicBezTo>
                  <a:cubicBezTo>
                    <a:pt x="353" y="380"/>
                    <a:pt x="347" y="381"/>
                    <a:pt x="342" y="384"/>
                  </a:cubicBezTo>
                  <a:cubicBezTo>
                    <a:pt x="356" y="391"/>
                    <a:pt x="361" y="404"/>
                    <a:pt x="361" y="416"/>
                  </a:cubicBezTo>
                  <a:lnTo>
                    <a:pt x="361" y="416"/>
                  </a:lnTo>
                  <a:close/>
                  <a:moveTo>
                    <a:pt x="377" y="394"/>
                  </a:moveTo>
                  <a:lnTo>
                    <a:pt x="377" y="394"/>
                  </a:lnTo>
                  <a:cubicBezTo>
                    <a:pt x="381" y="388"/>
                    <a:pt x="385" y="382"/>
                    <a:pt x="389" y="376"/>
                  </a:cubicBezTo>
                  <a:cubicBezTo>
                    <a:pt x="388" y="375"/>
                    <a:pt x="387" y="375"/>
                    <a:pt x="386" y="374"/>
                  </a:cubicBezTo>
                  <a:cubicBezTo>
                    <a:pt x="380" y="375"/>
                    <a:pt x="373" y="375"/>
                    <a:pt x="365" y="377"/>
                  </a:cubicBezTo>
                  <a:cubicBezTo>
                    <a:pt x="370" y="382"/>
                    <a:pt x="374" y="389"/>
                    <a:pt x="377" y="394"/>
                  </a:cubicBezTo>
                  <a:lnTo>
                    <a:pt x="377" y="394"/>
                  </a:lnTo>
                  <a:close/>
                  <a:moveTo>
                    <a:pt x="392" y="372"/>
                  </a:moveTo>
                  <a:lnTo>
                    <a:pt x="392" y="372"/>
                  </a:lnTo>
                  <a:cubicBezTo>
                    <a:pt x="396" y="365"/>
                    <a:pt x="400" y="359"/>
                    <a:pt x="404" y="353"/>
                  </a:cubicBezTo>
                  <a:cubicBezTo>
                    <a:pt x="389" y="349"/>
                    <a:pt x="360" y="351"/>
                    <a:pt x="343" y="351"/>
                  </a:cubicBezTo>
                  <a:cubicBezTo>
                    <a:pt x="349" y="354"/>
                    <a:pt x="355" y="356"/>
                    <a:pt x="362" y="358"/>
                  </a:cubicBezTo>
                  <a:cubicBezTo>
                    <a:pt x="371" y="361"/>
                    <a:pt x="380" y="364"/>
                    <a:pt x="387" y="369"/>
                  </a:cubicBezTo>
                  <a:cubicBezTo>
                    <a:pt x="388" y="369"/>
                    <a:pt x="388" y="369"/>
                    <a:pt x="388" y="369"/>
                  </a:cubicBezTo>
                  <a:cubicBezTo>
                    <a:pt x="389" y="370"/>
                    <a:pt x="391" y="371"/>
                    <a:pt x="392" y="372"/>
                  </a:cubicBezTo>
                  <a:lnTo>
                    <a:pt x="392" y="372"/>
                  </a:lnTo>
                  <a:close/>
                  <a:moveTo>
                    <a:pt x="407" y="348"/>
                  </a:moveTo>
                  <a:lnTo>
                    <a:pt x="407" y="348"/>
                  </a:lnTo>
                  <a:cubicBezTo>
                    <a:pt x="410" y="343"/>
                    <a:pt x="413" y="339"/>
                    <a:pt x="416" y="334"/>
                  </a:cubicBezTo>
                  <a:cubicBezTo>
                    <a:pt x="399" y="329"/>
                    <a:pt x="371" y="330"/>
                    <a:pt x="354" y="330"/>
                  </a:cubicBezTo>
                  <a:cubicBezTo>
                    <a:pt x="333" y="331"/>
                    <a:pt x="312" y="331"/>
                    <a:pt x="295" y="327"/>
                  </a:cubicBezTo>
                  <a:cubicBezTo>
                    <a:pt x="304" y="335"/>
                    <a:pt x="315" y="340"/>
                    <a:pt x="327" y="345"/>
                  </a:cubicBezTo>
                  <a:cubicBezTo>
                    <a:pt x="335" y="347"/>
                    <a:pt x="356" y="345"/>
                    <a:pt x="363" y="345"/>
                  </a:cubicBezTo>
                  <a:cubicBezTo>
                    <a:pt x="379" y="345"/>
                    <a:pt x="396" y="345"/>
                    <a:pt x="407" y="348"/>
                  </a:cubicBezTo>
                  <a:lnTo>
                    <a:pt x="407" y="348"/>
                  </a:lnTo>
                  <a:close/>
                  <a:moveTo>
                    <a:pt x="419" y="329"/>
                  </a:moveTo>
                  <a:lnTo>
                    <a:pt x="419" y="329"/>
                  </a:lnTo>
                  <a:cubicBezTo>
                    <a:pt x="421" y="325"/>
                    <a:pt x="424" y="322"/>
                    <a:pt x="426" y="318"/>
                  </a:cubicBezTo>
                  <a:cubicBezTo>
                    <a:pt x="404" y="309"/>
                    <a:pt x="369" y="312"/>
                    <a:pt x="346" y="312"/>
                  </a:cubicBezTo>
                  <a:cubicBezTo>
                    <a:pt x="320" y="312"/>
                    <a:pt x="293" y="311"/>
                    <a:pt x="276" y="296"/>
                  </a:cubicBezTo>
                  <a:cubicBezTo>
                    <a:pt x="279" y="305"/>
                    <a:pt x="283" y="312"/>
                    <a:pt x="287" y="318"/>
                  </a:cubicBezTo>
                  <a:cubicBezTo>
                    <a:pt x="313" y="329"/>
                    <a:pt x="361" y="323"/>
                    <a:pt x="391" y="325"/>
                  </a:cubicBezTo>
                  <a:cubicBezTo>
                    <a:pt x="401" y="325"/>
                    <a:pt x="411" y="326"/>
                    <a:pt x="419" y="329"/>
                  </a:cubicBezTo>
                  <a:lnTo>
                    <a:pt x="419" y="329"/>
                  </a:lnTo>
                  <a:close/>
                  <a:moveTo>
                    <a:pt x="429" y="313"/>
                  </a:moveTo>
                  <a:lnTo>
                    <a:pt x="429" y="313"/>
                  </a:lnTo>
                  <a:cubicBezTo>
                    <a:pt x="432" y="309"/>
                    <a:pt x="434" y="305"/>
                    <a:pt x="437" y="301"/>
                  </a:cubicBezTo>
                  <a:cubicBezTo>
                    <a:pt x="428" y="298"/>
                    <a:pt x="420" y="296"/>
                    <a:pt x="411" y="295"/>
                  </a:cubicBezTo>
                  <a:cubicBezTo>
                    <a:pt x="411" y="295"/>
                    <a:pt x="411" y="295"/>
                    <a:pt x="410" y="295"/>
                  </a:cubicBezTo>
                  <a:cubicBezTo>
                    <a:pt x="388" y="291"/>
                    <a:pt x="366" y="292"/>
                    <a:pt x="343" y="293"/>
                  </a:cubicBezTo>
                  <a:cubicBezTo>
                    <a:pt x="328" y="293"/>
                    <a:pt x="314" y="292"/>
                    <a:pt x="302" y="288"/>
                  </a:cubicBezTo>
                  <a:cubicBezTo>
                    <a:pt x="301" y="288"/>
                    <a:pt x="301" y="288"/>
                    <a:pt x="301" y="288"/>
                  </a:cubicBezTo>
                  <a:cubicBezTo>
                    <a:pt x="291" y="285"/>
                    <a:pt x="282" y="279"/>
                    <a:pt x="275" y="269"/>
                  </a:cubicBezTo>
                  <a:cubicBezTo>
                    <a:pt x="274" y="270"/>
                    <a:pt x="273" y="271"/>
                    <a:pt x="272" y="272"/>
                  </a:cubicBezTo>
                  <a:cubicBezTo>
                    <a:pt x="273" y="277"/>
                    <a:pt x="273" y="281"/>
                    <a:pt x="274" y="285"/>
                  </a:cubicBezTo>
                  <a:cubicBezTo>
                    <a:pt x="288" y="304"/>
                    <a:pt x="316" y="307"/>
                    <a:pt x="346" y="307"/>
                  </a:cubicBezTo>
                  <a:cubicBezTo>
                    <a:pt x="371" y="307"/>
                    <a:pt x="406" y="303"/>
                    <a:pt x="429" y="313"/>
                  </a:cubicBezTo>
                  <a:lnTo>
                    <a:pt x="429" y="313"/>
                  </a:lnTo>
                  <a:close/>
                  <a:moveTo>
                    <a:pt x="498" y="216"/>
                  </a:moveTo>
                  <a:lnTo>
                    <a:pt x="498" y="216"/>
                  </a:lnTo>
                  <a:cubicBezTo>
                    <a:pt x="500" y="213"/>
                    <a:pt x="503" y="210"/>
                    <a:pt x="506" y="207"/>
                  </a:cubicBezTo>
                  <a:cubicBezTo>
                    <a:pt x="491" y="202"/>
                    <a:pt x="477" y="199"/>
                    <a:pt x="463" y="196"/>
                  </a:cubicBezTo>
                  <a:cubicBezTo>
                    <a:pt x="463" y="196"/>
                    <a:pt x="462" y="196"/>
                    <a:pt x="462" y="196"/>
                  </a:cubicBezTo>
                  <a:cubicBezTo>
                    <a:pt x="456" y="195"/>
                    <a:pt x="449" y="195"/>
                    <a:pt x="443" y="194"/>
                  </a:cubicBezTo>
                  <a:cubicBezTo>
                    <a:pt x="445" y="198"/>
                    <a:pt x="447" y="203"/>
                    <a:pt x="447" y="209"/>
                  </a:cubicBezTo>
                  <a:cubicBezTo>
                    <a:pt x="450" y="212"/>
                    <a:pt x="452" y="216"/>
                    <a:pt x="452" y="220"/>
                  </a:cubicBezTo>
                  <a:cubicBezTo>
                    <a:pt x="456" y="218"/>
                    <a:pt x="462" y="217"/>
                    <a:pt x="468" y="219"/>
                  </a:cubicBezTo>
                  <a:cubicBezTo>
                    <a:pt x="473" y="208"/>
                    <a:pt x="488" y="206"/>
                    <a:pt x="498" y="216"/>
                  </a:cubicBezTo>
                  <a:lnTo>
                    <a:pt x="498" y="216"/>
                  </a:lnTo>
                  <a:close/>
                  <a:moveTo>
                    <a:pt x="187" y="551"/>
                  </a:moveTo>
                  <a:lnTo>
                    <a:pt x="187" y="551"/>
                  </a:lnTo>
                  <a:lnTo>
                    <a:pt x="238" y="513"/>
                  </a:lnTo>
                  <a:cubicBezTo>
                    <a:pt x="236" y="508"/>
                    <a:pt x="233" y="504"/>
                    <a:pt x="231" y="499"/>
                  </a:cubicBezTo>
                  <a:lnTo>
                    <a:pt x="188" y="526"/>
                  </a:lnTo>
                  <a:cubicBezTo>
                    <a:pt x="185" y="528"/>
                    <a:pt x="182" y="523"/>
                    <a:pt x="185" y="521"/>
                  </a:cubicBezTo>
                  <a:lnTo>
                    <a:pt x="229" y="494"/>
                  </a:lnTo>
                  <a:cubicBezTo>
                    <a:pt x="227" y="491"/>
                    <a:pt x="225" y="487"/>
                    <a:pt x="224" y="483"/>
                  </a:cubicBezTo>
                  <a:lnTo>
                    <a:pt x="165" y="511"/>
                  </a:lnTo>
                  <a:cubicBezTo>
                    <a:pt x="171" y="524"/>
                    <a:pt x="178" y="538"/>
                    <a:pt x="187" y="551"/>
                  </a:cubicBezTo>
                  <a:lnTo>
                    <a:pt x="187" y="551"/>
                  </a:lnTo>
                  <a:close/>
                  <a:moveTo>
                    <a:pt x="241" y="518"/>
                  </a:moveTo>
                  <a:lnTo>
                    <a:pt x="241" y="518"/>
                  </a:lnTo>
                  <a:lnTo>
                    <a:pt x="190" y="556"/>
                  </a:lnTo>
                  <a:cubicBezTo>
                    <a:pt x="198" y="569"/>
                    <a:pt x="208" y="581"/>
                    <a:pt x="219" y="593"/>
                  </a:cubicBezTo>
                  <a:lnTo>
                    <a:pt x="259" y="545"/>
                  </a:lnTo>
                  <a:cubicBezTo>
                    <a:pt x="256" y="542"/>
                    <a:pt x="254" y="538"/>
                    <a:pt x="251" y="534"/>
                  </a:cubicBezTo>
                  <a:lnTo>
                    <a:pt x="213" y="572"/>
                  </a:lnTo>
                  <a:cubicBezTo>
                    <a:pt x="210" y="575"/>
                    <a:pt x="207" y="571"/>
                    <a:pt x="209" y="568"/>
                  </a:cubicBezTo>
                  <a:lnTo>
                    <a:pt x="248" y="530"/>
                  </a:lnTo>
                  <a:cubicBezTo>
                    <a:pt x="246" y="526"/>
                    <a:pt x="243" y="522"/>
                    <a:pt x="241" y="518"/>
                  </a:cubicBezTo>
                  <a:lnTo>
                    <a:pt x="241" y="518"/>
                  </a:lnTo>
                  <a:close/>
                  <a:moveTo>
                    <a:pt x="163" y="505"/>
                  </a:moveTo>
                  <a:lnTo>
                    <a:pt x="163" y="505"/>
                  </a:lnTo>
                  <a:lnTo>
                    <a:pt x="222" y="478"/>
                  </a:lnTo>
                  <a:cubicBezTo>
                    <a:pt x="220" y="474"/>
                    <a:pt x="219" y="470"/>
                    <a:pt x="218" y="466"/>
                  </a:cubicBezTo>
                  <a:lnTo>
                    <a:pt x="169" y="481"/>
                  </a:lnTo>
                  <a:cubicBezTo>
                    <a:pt x="166" y="482"/>
                    <a:pt x="164" y="476"/>
                    <a:pt x="168" y="475"/>
                  </a:cubicBezTo>
                  <a:lnTo>
                    <a:pt x="216" y="461"/>
                  </a:lnTo>
                  <a:cubicBezTo>
                    <a:pt x="214" y="456"/>
                    <a:pt x="213" y="451"/>
                    <a:pt x="212" y="445"/>
                  </a:cubicBezTo>
                  <a:lnTo>
                    <a:pt x="147" y="459"/>
                  </a:lnTo>
                  <a:cubicBezTo>
                    <a:pt x="151" y="475"/>
                    <a:pt x="156" y="490"/>
                    <a:pt x="163" y="505"/>
                  </a:cubicBezTo>
                  <a:lnTo>
                    <a:pt x="163" y="505"/>
                  </a:lnTo>
                  <a:close/>
                  <a:moveTo>
                    <a:pt x="146" y="454"/>
                  </a:moveTo>
                  <a:lnTo>
                    <a:pt x="146" y="454"/>
                  </a:lnTo>
                  <a:lnTo>
                    <a:pt x="210" y="440"/>
                  </a:lnTo>
                  <a:cubicBezTo>
                    <a:pt x="209" y="435"/>
                    <a:pt x="209" y="431"/>
                    <a:pt x="208" y="426"/>
                  </a:cubicBezTo>
                  <a:lnTo>
                    <a:pt x="157" y="431"/>
                  </a:lnTo>
                  <a:cubicBezTo>
                    <a:pt x="153" y="431"/>
                    <a:pt x="153" y="426"/>
                    <a:pt x="156" y="425"/>
                  </a:cubicBezTo>
                  <a:lnTo>
                    <a:pt x="207" y="421"/>
                  </a:lnTo>
                  <a:cubicBezTo>
                    <a:pt x="206" y="416"/>
                    <a:pt x="206" y="411"/>
                    <a:pt x="206" y="405"/>
                  </a:cubicBezTo>
                  <a:lnTo>
                    <a:pt x="140" y="404"/>
                  </a:lnTo>
                  <a:cubicBezTo>
                    <a:pt x="141" y="421"/>
                    <a:pt x="143" y="437"/>
                    <a:pt x="146" y="454"/>
                  </a:cubicBezTo>
                  <a:lnTo>
                    <a:pt x="146" y="454"/>
                  </a:lnTo>
                  <a:close/>
                  <a:moveTo>
                    <a:pt x="140" y="399"/>
                  </a:moveTo>
                  <a:lnTo>
                    <a:pt x="140" y="399"/>
                  </a:lnTo>
                  <a:lnTo>
                    <a:pt x="206" y="400"/>
                  </a:lnTo>
                  <a:cubicBezTo>
                    <a:pt x="205" y="395"/>
                    <a:pt x="205" y="391"/>
                    <a:pt x="206" y="387"/>
                  </a:cubicBezTo>
                  <a:lnTo>
                    <a:pt x="155" y="381"/>
                  </a:lnTo>
                  <a:cubicBezTo>
                    <a:pt x="151" y="381"/>
                    <a:pt x="152" y="375"/>
                    <a:pt x="156" y="375"/>
                  </a:cubicBezTo>
                  <a:lnTo>
                    <a:pt x="206" y="381"/>
                  </a:lnTo>
                  <a:cubicBezTo>
                    <a:pt x="206" y="375"/>
                    <a:pt x="207" y="370"/>
                    <a:pt x="207" y="364"/>
                  </a:cubicBezTo>
                  <a:lnTo>
                    <a:pt x="144" y="351"/>
                  </a:lnTo>
                  <a:cubicBezTo>
                    <a:pt x="141" y="367"/>
                    <a:pt x="140" y="383"/>
                    <a:pt x="140" y="399"/>
                  </a:cubicBezTo>
                  <a:lnTo>
                    <a:pt x="140" y="399"/>
                  </a:lnTo>
                  <a:close/>
                  <a:moveTo>
                    <a:pt x="144" y="346"/>
                  </a:moveTo>
                  <a:lnTo>
                    <a:pt x="144" y="346"/>
                  </a:lnTo>
                  <a:lnTo>
                    <a:pt x="208" y="359"/>
                  </a:lnTo>
                  <a:cubicBezTo>
                    <a:pt x="209" y="354"/>
                    <a:pt x="210" y="350"/>
                    <a:pt x="211" y="346"/>
                  </a:cubicBezTo>
                  <a:lnTo>
                    <a:pt x="162" y="330"/>
                  </a:lnTo>
                  <a:cubicBezTo>
                    <a:pt x="158" y="329"/>
                    <a:pt x="160" y="324"/>
                    <a:pt x="163" y="325"/>
                  </a:cubicBezTo>
                  <a:lnTo>
                    <a:pt x="212" y="340"/>
                  </a:lnTo>
                  <a:cubicBezTo>
                    <a:pt x="213" y="336"/>
                    <a:pt x="214" y="332"/>
                    <a:pt x="215" y="328"/>
                  </a:cubicBezTo>
                  <a:lnTo>
                    <a:pt x="157" y="299"/>
                  </a:lnTo>
                  <a:cubicBezTo>
                    <a:pt x="151" y="314"/>
                    <a:pt x="147" y="330"/>
                    <a:pt x="144" y="346"/>
                  </a:cubicBezTo>
                  <a:lnTo>
                    <a:pt x="144" y="346"/>
                  </a:lnTo>
                  <a:close/>
                  <a:moveTo>
                    <a:pt x="159" y="293"/>
                  </a:moveTo>
                  <a:lnTo>
                    <a:pt x="159" y="293"/>
                  </a:lnTo>
                  <a:lnTo>
                    <a:pt x="217" y="322"/>
                  </a:lnTo>
                  <a:cubicBezTo>
                    <a:pt x="219" y="318"/>
                    <a:pt x="220" y="314"/>
                    <a:pt x="222" y="310"/>
                  </a:cubicBezTo>
                  <a:lnTo>
                    <a:pt x="177" y="283"/>
                  </a:lnTo>
                  <a:cubicBezTo>
                    <a:pt x="174" y="281"/>
                    <a:pt x="177" y="276"/>
                    <a:pt x="180" y="278"/>
                  </a:cubicBezTo>
                  <a:lnTo>
                    <a:pt x="224" y="305"/>
                  </a:lnTo>
                  <a:cubicBezTo>
                    <a:pt x="226" y="300"/>
                    <a:pt x="228" y="296"/>
                    <a:pt x="230" y="292"/>
                  </a:cubicBezTo>
                  <a:lnTo>
                    <a:pt x="178" y="251"/>
                  </a:lnTo>
                  <a:cubicBezTo>
                    <a:pt x="170" y="265"/>
                    <a:pt x="164" y="279"/>
                    <a:pt x="159" y="293"/>
                  </a:cubicBezTo>
                  <a:lnTo>
                    <a:pt x="159" y="293"/>
                  </a:lnTo>
                  <a:close/>
                  <a:moveTo>
                    <a:pt x="180" y="246"/>
                  </a:moveTo>
                  <a:lnTo>
                    <a:pt x="180" y="246"/>
                  </a:lnTo>
                  <a:lnTo>
                    <a:pt x="233" y="287"/>
                  </a:lnTo>
                  <a:cubicBezTo>
                    <a:pt x="235" y="283"/>
                    <a:pt x="237" y="280"/>
                    <a:pt x="239" y="276"/>
                  </a:cubicBezTo>
                  <a:lnTo>
                    <a:pt x="200" y="239"/>
                  </a:lnTo>
                  <a:cubicBezTo>
                    <a:pt x="198" y="237"/>
                    <a:pt x="202" y="233"/>
                    <a:pt x="204" y="235"/>
                  </a:cubicBezTo>
                  <a:lnTo>
                    <a:pt x="242" y="271"/>
                  </a:lnTo>
                  <a:cubicBezTo>
                    <a:pt x="245" y="267"/>
                    <a:pt x="248" y="263"/>
                    <a:pt x="251" y="259"/>
                  </a:cubicBezTo>
                  <a:lnTo>
                    <a:pt x="207" y="208"/>
                  </a:lnTo>
                  <a:cubicBezTo>
                    <a:pt x="197" y="220"/>
                    <a:pt x="188" y="233"/>
                    <a:pt x="180" y="246"/>
                  </a:cubicBezTo>
                  <a:lnTo>
                    <a:pt x="180" y="246"/>
                  </a:lnTo>
                  <a:close/>
                  <a:moveTo>
                    <a:pt x="210" y="203"/>
                  </a:moveTo>
                  <a:lnTo>
                    <a:pt x="210" y="203"/>
                  </a:lnTo>
                  <a:lnTo>
                    <a:pt x="254" y="254"/>
                  </a:lnTo>
                  <a:cubicBezTo>
                    <a:pt x="257" y="251"/>
                    <a:pt x="260" y="247"/>
                    <a:pt x="263" y="244"/>
                  </a:cubicBezTo>
                  <a:lnTo>
                    <a:pt x="230" y="199"/>
                  </a:lnTo>
                  <a:cubicBezTo>
                    <a:pt x="228" y="196"/>
                    <a:pt x="233" y="193"/>
                    <a:pt x="235" y="196"/>
                  </a:cubicBezTo>
                  <a:lnTo>
                    <a:pt x="267" y="240"/>
                  </a:lnTo>
                  <a:cubicBezTo>
                    <a:pt x="270" y="236"/>
                    <a:pt x="273" y="233"/>
                    <a:pt x="277" y="230"/>
                  </a:cubicBezTo>
                  <a:lnTo>
                    <a:pt x="242" y="169"/>
                  </a:lnTo>
                  <a:cubicBezTo>
                    <a:pt x="231" y="180"/>
                    <a:pt x="220" y="191"/>
                    <a:pt x="210" y="203"/>
                  </a:cubicBezTo>
                  <a:lnTo>
                    <a:pt x="210" y="203"/>
                  </a:lnTo>
                  <a:close/>
                  <a:moveTo>
                    <a:pt x="246" y="166"/>
                  </a:moveTo>
                  <a:lnTo>
                    <a:pt x="246" y="166"/>
                  </a:lnTo>
                  <a:lnTo>
                    <a:pt x="281" y="226"/>
                  </a:lnTo>
                  <a:cubicBezTo>
                    <a:pt x="284" y="223"/>
                    <a:pt x="287" y="220"/>
                    <a:pt x="290" y="218"/>
                  </a:cubicBezTo>
                  <a:lnTo>
                    <a:pt x="267" y="165"/>
                  </a:lnTo>
                  <a:cubicBezTo>
                    <a:pt x="266" y="161"/>
                    <a:pt x="271" y="159"/>
                    <a:pt x="273" y="163"/>
                  </a:cubicBezTo>
                  <a:lnTo>
                    <a:pt x="295" y="214"/>
                  </a:lnTo>
                  <a:cubicBezTo>
                    <a:pt x="299" y="211"/>
                    <a:pt x="303" y="208"/>
                    <a:pt x="307" y="205"/>
                  </a:cubicBezTo>
                  <a:lnTo>
                    <a:pt x="284" y="137"/>
                  </a:lnTo>
                  <a:cubicBezTo>
                    <a:pt x="271" y="146"/>
                    <a:pt x="258" y="155"/>
                    <a:pt x="246" y="166"/>
                  </a:cubicBezTo>
                  <a:lnTo>
                    <a:pt x="246" y="166"/>
                  </a:lnTo>
                  <a:close/>
                  <a:moveTo>
                    <a:pt x="289" y="134"/>
                  </a:moveTo>
                  <a:lnTo>
                    <a:pt x="289" y="134"/>
                  </a:lnTo>
                  <a:lnTo>
                    <a:pt x="312" y="202"/>
                  </a:lnTo>
                  <a:cubicBezTo>
                    <a:pt x="316" y="200"/>
                    <a:pt x="319" y="198"/>
                    <a:pt x="323" y="196"/>
                  </a:cubicBezTo>
                  <a:lnTo>
                    <a:pt x="310" y="139"/>
                  </a:lnTo>
                  <a:cubicBezTo>
                    <a:pt x="309" y="135"/>
                    <a:pt x="314" y="134"/>
                    <a:pt x="315" y="137"/>
                  </a:cubicBezTo>
                  <a:lnTo>
                    <a:pt x="328" y="193"/>
                  </a:lnTo>
                  <a:cubicBezTo>
                    <a:pt x="332" y="191"/>
                    <a:pt x="336" y="189"/>
                    <a:pt x="340" y="187"/>
                  </a:cubicBezTo>
                  <a:lnTo>
                    <a:pt x="331" y="113"/>
                  </a:lnTo>
                  <a:cubicBezTo>
                    <a:pt x="316" y="119"/>
                    <a:pt x="302" y="126"/>
                    <a:pt x="289" y="134"/>
                  </a:cubicBezTo>
                  <a:lnTo>
                    <a:pt x="289" y="134"/>
                  </a:lnTo>
                  <a:close/>
                  <a:moveTo>
                    <a:pt x="336" y="111"/>
                  </a:moveTo>
                  <a:lnTo>
                    <a:pt x="336" y="111"/>
                  </a:lnTo>
                  <a:lnTo>
                    <a:pt x="346" y="185"/>
                  </a:lnTo>
                  <a:cubicBezTo>
                    <a:pt x="350" y="183"/>
                    <a:pt x="354" y="181"/>
                    <a:pt x="359" y="180"/>
                  </a:cubicBezTo>
                  <a:lnTo>
                    <a:pt x="357" y="118"/>
                  </a:lnTo>
                  <a:cubicBezTo>
                    <a:pt x="357" y="114"/>
                    <a:pt x="362" y="114"/>
                    <a:pt x="362" y="118"/>
                  </a:cubicBezTo>
                  <a:lnTo>
                    <a:pt x="364" y="178"/>
                  </a:lnTo>
                  <a:cubicBezTo>
                    <a:pt x="369" y="176"/>
                    <a:pt x="373" y="175"/>
                    <a:pt x="377" y="174"/>
                  </a:cubicBezTo>
                  <a:lnTo>
                    <a:pt x="383" y="97"/>
                  </a:lnTo>
                  <a:cubicBezTo>
                    <a:pt x="367" y="100"/>
                    <a:pt x="351" y="105"/>
                    <a:pt x="336" y="111"/>
                  </a:cubicBezTo>
                  <a:lnTo>
                    <a:pt x="336" y="111"/>
                  </a:lnTo>
                  <a:close/>
                  <a:moveTo>
                    <a:pt x="388" y="96"/>
                  </a:moveTo>
                  <a:lnTo>
                    <a:pt x="388" y="96"/>
                  </a:lnTo>
                  <a:lnTo>
                    <a:pt x="383" y="173"/>
                  </a:lnTo>
                  <a:cubicBezTo>
                    <a:pt x="388" y="172"/>
                    <a:pt x="393" y="171"/>
                    <a:pt x="398" y="170"/>
                  </a:cubicBezTo>
                  <a:lnTo>
                    <a:pt x="408" y="109"/>
                  </a:lnTo>
                  <a:cubicBezTo>
                    <a:pt x="408" y="106"/>
                    <a:pt x="414" y="107"/>
                    <a:pt x="413" y="110"/>
                  </a:cubicBezTo>
                  <a:lnTo>
                    <a:pt x="404" y="169"/>
                  </a:lnTo>
                  <a:cubicBezTo>
                    <a:pt x="408" y="169"/>
                    <a:pt x="412" y="169"/>
                    <a:pt x="416" y="168"/>
                  </a:cubicBezTo>
                  <a:lnTo>
                    <a:pt x="436" y="91"/>
                  </a:lnTo>
                  <a:cubicBezTo>
                    <a:pt x="420" y="92"/>
                    <a:pt x="404" y="93"/>
                    <a:pt x="388" y="96"/>
                  </a:cubicBezTo>
                  <a:lnTo>
                    <a:pt x="388" y="96"/>
                  </a:lnTo>
                  <a:close/>
                  <a:moveTo>
                    <a:pt x="442" y="91"/>
                  </a:moveTo>
                  <a:lnTo>
                    <a:pt x="442" y="91"/>
                  </a:lnTo>
                  <a:lnTo>
                    <a:pt x="422" y="168"/>
                  </a:lnTo>
                  <a:cubicBezTo>
                    <a:pt x="427" y="168"/>
                    <a:pt x="432" y="168"/>
                    <a:pt x="437" y="168"/>
                  </a:cubicBezTo>
                  <a:lnTo>
                    <a:pt x="456" y="108"/>
                  </a:lnTo>
                  <a:cubicBezTo>
                    <a:pt x="457" y="104"/>
                    <a:pt x="463" y="106"/>
                    <a:pt x="462" y="109"/>
                  </a:cubicBezTo>
                  <a:lnTo>
                    <a:pt x="443" y="169"/>
                  </a:lnTo>
                  <a:cubicBezTo>
                    <a:pt x="448" y="169"/>
                    <a:pt x="452" y="170"/>
                    <a:pt x="457" y="171"/>
                  </a:cubicBezTo>
                  <a:lnTo>
                    <a:pt x="489" y="95"/>
                  </a:lnTo>
                  <a:cubicBezTo>
                    <a:pt x="473" y="93"/>
                    <a:pt x="457" y="91"/>
                    <a:pt x="442" y="91"/>
                  </a:cubicBezTo>
                  <a:lnTo>
                    <a:pt x="442" y="91"/>
                  </a:lnTo>
                  <a:close/>
                  <a:moveTo>
                    <a:pt x="495" y="96"/>
                  </a:moveTo>
                  <a:lnTo>
                    <a:pt x="495" y="96"/>
                  </a:lnTo>
                  <a:lnTo>
                    <a:pt x="463" y="172"/>
                  </a:lnTo>
                  <a:cubicBezTo>
                    <a:pt x="467" y="172"/>
                    <a:pt x="471" y="173"/>
                    <a:pt x="475" y="174"/>
                  </a:cubicBezTo>
                  <a:lnTo>
                    <a:pt x="507" y="113"/>
                  </a:lnTo>
                  <a:cubicBezTo>
                    <a:pt x="509" y="110"/>
                    <a:pt x="514" y="112"/>
                    <a:pt x="512" y="116"/>
                  </a:cubicBezTo>
                  <a:lnTo>
                    <a:pt x="481" y="176"/>
                  </a:lnTo>
                  <a:cubicBezTo>
                    <a:pt x="486" y="177"/>
                    <a:pt x="492" y="179"/>
                    <a:pt x="497" y="181"/>
                  </a:cubicBezTo>
                  <a:lnTo>
                    <a:pt x="541" y="108"/>
                  </a:lnTo>
                  <a:cubicBezTo>
                    <a:pt x="526" y="103"/>
                    <a:pt x="510" y="99"/>
                    <a:pt x="495" y="96"/>
                  </a:cubicBezTo>
                  <a:lnTo>
                    <a:pt x="495" y="96"/>
                  </a:lnTo>
                  <a:close/>
                  <a:moveTo>
                    <a:pt x="393" y="265"/>
                  </a:moveTo>
                  <a:lnTo>
                    <a:pt x="393" y="265"/>
                  </a:lnTo>
                  <a:cubicBezTo>
                    <a:pt x="393" y="266"/>
                    <a:pt x="393" y="266"/>
                    <a:pt x="393" y="267"/>
                  </a:cubicBezTo>
                  <a:cubicBezTo>
                    <a:pt x="392" y="267"/>
                    <a:pt x="392" y="267"/>
                    <a:pt x="391" y="268"/>
                  </a:cubicBezTo>
                  <a:cubicBezTo>
                    <a:pt x="391" y="268"/>
                    <a:pt x="391" y="268"/>
                    <a:pt x="391" y="268"/>
                  </a:cubicBezTo>
                  <a:cubicBezTo>
                    <a:pt x="386" y="269"/>
                    <a:pt x="381" y="268"/>
                    <a:pt x="377" y="268"/>
                  </a:cubicBezTo>
                  <a:cubicBezTo>
                    <a:pt x="376" y="268"/>
                    <a:pt x="376" y="268"/>
                    <a:pt x="375" y="269"/>
                  </a:cubicBezTo>
                  <a:cubicBezTo>
                    <a:pt x="376" y="274"/>
                    <a:pt x="379" y="281"/>
                    <a:pt x="385" y="287"/>
                  </a:cubicBezTo>
                  <a:cubicBezTo>
                    <a:pt x="389" y="287"/>
                    <a:pt x="393" y="287"/>
                    <a:pt x="398" y="288"/>
                  </a:cubicBezTo>
                  <a:lnTo>
                    <a:pt x="410" y="236"/>
                  </a:lnTo>
                  <a:cubicBezTo>
                    <a:pt x="396" y="232"/>
                    <a:pt x="393" y="208"/>
                    <a:pt x="411" y="204"/>
                  </a:cubicBezTo>
                  <a:cubicBezTo>
                    <a:pt x="411" y="200"/>
                    <a:pt x="413" y="197"/>
                    <a:pt x="416" y="194"/>
                  </a:cubicBezTo>
                  <a:cubicBezTo>
                    <a:pt x="406" y="195"/>
                    <a:pt x="396" y="196"/>
                    <a:pt x="387" y="198"/>
                  </a:cubicBezTo>
                  <a:lnTo>
                    <a:pt x="390" y="227"/>
                  </a:lnTo>
                  <a:cubicBezTo>
                    <a:pt x="390" y="227"/>
                    <a:pt x="390" y="227"/>
                    <a:pt x="390" y="228"/>
                  </a:cubicBezTo>
                  <a:lnTo>
                    <a:pt x="390" y="231"/>
                  </a:lnTo>
                  <a:cubicBezTo>
                    <a:pt x="390" y="234"/>
                    <a:pt x="385" y="235"/>
                    <a:pt x="384" y="231"/>
                  </a:cubicBezTo>
                  <a:lnTo>
                    <a:pt x="384" y="229"/>
                  </a:lnTo>
                  <a:lnTo>
                    <a:pt x="373" y="221"/>
                  </a:lnTo>
                  <a:cubicBezTo>
                    <a:pt x="370" y="223"/>
                    <a:pt x="368" y="227"/>
                    <a:pt x="368" y="231"/>
                  </a:cubicBezTo>
                  <a:cubicBezTo>
                    <a:pt x="368" y="239"/>
                    <a:pt x="374" y="245"/>
                    <a:pt x="382" y="245"/>
                  </a:cubicBezTo>
                  <a:cubicBezTo>
                    <a:pt x="383" y="245"/>
                    <a:pt x="384" y="245"/>
                    <a:pt x="386" y="245"/>
                  </a:cubicBezTo>
                  <a:lnTo>
                    <a:pt x="386" y="244"/>
                  </a:lnTo>
                  <a:cubicBezTo>
                    <a:pt x="385" y="240"/>
                    <a:pt x="391" y="239"/>
                    <a:pt x="391" y="243"/>
                  </a:cubicBezTo>
                  <a:lnTo>
                    <a:pt x="391" y="246"/>
                  </a:lnTo>
                  <a:cubicBezTo>
                    <a:pt x="392" y="246"/>
                    <a:pt x="392" y="246"/>
                    <a:pt x="392" y="247"/>
                  </a:cubicBezTo>
                  <a:lnTo>
                    <a:pt x="393" y="265"/>
                  </a:lnTo>
                  <a:cubicBezTo>
                    <a:pt x="393" y="265"/>
                    <a:pt x="393" y="265"/>
                    <a:pt x="393" y="265"/>
                  </a:cubicBezTo>
                  <a:lnTo>
                    <a:pt x="393" y="265"/>
                  </a:lnTo>
                  <a:close/>
                  <a:moveTo>
                    <a:pt x="372" y="214"/>
                  </a:moveTo>
                  <a:lnTo>
                    <a:pt x="372" y="214"/>
                  </a:lnTo>
                  <a:lnTo>
                    <a:pt x="374" y="215"/>
                  </a:lnTo>
                  <a:cubicBezTo>
                    <a:pt x="374" y="215"/>
                    <a:pt x="374" y="215"/>
                    <a:pt x="375" y="215"/>
                  </a:cubicBezTo>
                  <a:lnTo>
                    <a:pt x="384" y="222"/>
                  </a:lnTo>
                  <a:lnTo>
                    <a:pt x="382" y="199"/>
                  </a:lnTo>
                  <a:cubicBezTo>
                    <a:pt x="374" y="201"/>
                    <a:pt x="367" y="203"/>
                    <a:pt x="360" y="206"/>
                  </a:cubicBezTo>
                  <a:cubicBezTo>
                    <a:pt x="346" y="221"/>
                    <a:pt x="347" y="238"/>
                    <a:pt x="356" y="250"/>
                  </a:cubicBezTo>
                  <a:cubicBezTo>
                    <a:pt x="357" y="250"/>
                    <a:pt x="357" y="250"/>
                    <a:pt x="357" y="250"/>
                  </a:cubicBezTo>
                  <a:cubicBezTo>
                    <a:pt x="364" y="259"/>
                    <a:pt x="376" y="264"/>
                    <a:pt x="387" y="263"/>
                  </a:cubicBezTo>
                  <a:lnTo>
                    <a:pt x="386" y="250"/>
                  </a:lnTo>
                  <a:cubicBezTo>
                    <a:pt x="385" y="251"/>
                    <a:pt x="383" y="251"/>
                    <a:pt x="382" y="251"/>
                  </a:cubicBezTo>
                  <a:cubicBezTo>
                    <a:pt x="371" y="251"/>
                    <a:pt x="362" y="242"/>
                    <a:pt x="362" y="231"/>
                  </a:cubicBezTo>
                  <a:cubicBezTo>
                    <a:pt x="362" y="226"/>
                    <a:pt x="365" y="221"/>
                    <a:pt x="368" y="217"/>
                  </a:cubicBezTo>
                  <a:cubicBezTo>
                    <a:pt x="367" y="215"/>
                    <a:pt x="370" y="212"/>
                    <a:pt x="372" y="214"/>
                  </a:cubicBezTo>
                  <a:lnTo>
                    <a:pt x="372" y="214"/>
                  </a:lnTo>
                  <a:close/>
                  <a:moveTo>
                    <a:pt x="370" y="266"/>
                  </a:moveTo>
                  <a:lnTo>
                    <a:pt x="370" y="266"/>
                  </a:lnTo>
                  <a:cubicBezTo>
                    <a:pt x="364" y="263"/>
                    <a:pt x="358" y="260"/>
                    <a:pt x="354" y="255"/>
                  </a:cubicBezTo>
                  <a:cubicBezTo>
                    <a:pt x="334" y="260"/>
                    <a:pt x="317" y="245"/>
                    <a:pt x="311" y="233"/>
                  </a:cubicBezTo>
                  <a:cubicBezTo>
                    <a:pt x="304" y="238"/>
                    <a:pt x="297" y="244"/>
                    <a:pt x="291" y="250"/>
                  </a:cubicBezTo>
                  <a:lnTo>
                    <a:pt x="303" y="253"/>
                  </a:lnTo>
                  <a:cubicBezTo>
                    <a:pt x="304" y="253"/>
                    <a:pt x="304" y="253"/>
                    <a:pt x="304" y="253"/>
                  </a:cubicBezTo>
                  <a:lnTo>
                    <a:pt x="307" y="254"/>
                  </a:lnTo>
                  <a:cubicBezTo>
                    <a:pt x="307" y="254"/>
                    <a:pt x="308" y="254"/>
                    <a:pt x="308" y="255"/>
                  </a:cubicBezTo>
                  <a:cubicBezTo>
                    <a:pt x="309" y="255"/>
                    <a:pt x="309" y="255"/>
                    <a:pt x="309" y="256"/>
                  </a:cubicBezTo>
                  <a:cubicBezTo>
                    <a:pt x="323" y="272"/>
                    <a:pt x="357" y="272"/>
                    <a:pt x="370" y="266"/>
                  </a:cubicBezTo>
                  <a:lnTo>
                    <a:pt x="370" y="266"/>
                  </a:lnTo>
                  <a:close/>
                  <a:moveTo>
                    <a:pt x="350" y="250"/>
                  </a:moveTo>
                  <a:lnTo>
                    <a:pt x="350" y="250"/>
                  </a:lnTo>
                  <a:cubicBezTo>
                    <a:pt x="342" y="239"/>
                    <a:pt x="341" y="225"/>
                    <a:pt x="350" y="210"/>
                  </a:cubicBezTo>
                  <a:cubicBezTo>
                    <a:pt x="338" y="215"/>
                    <a:pt x="326" y="222"/>
                    <a:pt x="315" y="230"/>
                  </a:cubicBezTo>
                  <a:cubicBezTo>
                    <a:pt x="320" y="240"/>
                    <a:pt x="334" y="252"/>
                    <a:pt x="350" y="250"/>
                  </a:cubicBezTo>
                  <a:lnTo>
                    <a:pt x="350" y="250"/>
                  </a:lnTo>
                  <a:close/>
                  <a:moveTo>
                    <a:pt x="305" y="260"/>
                  </a:moveTo>
                  <a:lnTo>
                    <a:pt x="305" y="260"/>
                  </a:lnTo>
                  <a:lnTo>
                    <a:pt x="305" y="259"/>
                  </a:lnTo>
                  <a:cubicBezTo>
                    <a:pt x="303" y="265"/>
                    <a:pt x="303" y="277"/>
                    <a:pt x="304" y="283"/>
                  </a:cubicBezTo>
                  <a:cubicBezTo>
                    <a:pt x="315" y="287"/>
                    <a:pt x="328" y="287"/>
                    <a:pt x="343" y="287"/>
                  </a:cubicBezTo>
                  <a:cubicBezTo>
                    <a:pt x="355" y="287"/>
                    <a:pt x="366" y="287"/>
                    <a:pt x="377" y="287"/>
                  </a:cubicBezTo>
                  <a:cubicBezTo>
                    <a:pt x="373" y="282"/>
                    <a:pt x="371" y="276"/>
                    <a:pt x="370" y="272"/>
                  </a:cubicBezTo>
                  <a:cubicBezTo>
                    <a:pt x="353" y="278"/>
                    <a:pt x="320" y="276"/>
                    <a:pt x="305" y="260"/>
                  </a:cubicBezTo>
                  <a:lnTo>
                    <a:pt x="305" y="260"/>
                  </a:lnTo>
                  <a:close/>
                  <a:moveTo>
                    <a:pt x="315" y="346"/>
                  </a:moveTo>
                  <a:lnTo>
                    <a:pt x="315" y="346"/>
                  </a:lnTo>
                  <a:cubicBezTo>
                    <a:pt x="311" y="345"/>
                    <a:pt x="308" y="343"/>
                    <a:pt x="304" y="341"/>
                  </a:cubicBezTo>
                  <a:cubicBezTo>
                    <a:pt x="300" y="344"/>
                    <a:pt x="296" y="346"/>
                    <a:pt x="293" y="349"/>
                  </a:cubicBezTo>
                  <a:cubicBezTo>
                    <a:pt x="293" y="349"/>
                    <a:pt x="292" y="350"/>
                    <a:pt x="292" y="350"/>
                  </a:cubicBezTo>
                  <a:cubicBezTo>
                    <a:pt x="285" y="356"/>
                    <a:pt x="279" y="362"/>
                    <a:pt x="274" y="367"/>
                  </a:cubicBezTo>
                  <a:cubicBezTo>
                    <a:pt x="274" y="367"/>
                    <a:pt x="274" y="368"/>
                    <a:pt x="274" y="368"/>
                  </a:cubicBezTo>
                  <a:cubicBezTo>
                    <a:pt x="272" y="370"/>
                    <a:pt x="270" y="373"/>
                    <a:pt x="268" y="375"/>
                  </a:cubicBezTo>
                  <a:cubicBezTo>
                    <a:pt x="268" y="376"/>
                    <a:pt x="268" y="376"/>
                    <a:pt x="268" y="376"/>
                  </a:cubicBezTo>
                  <a:cubicBezTo>
                    <a:pt x="261" y="386"/>
                    <a:pt x="258" y="395"/>
                    <a:pt x="257" y="403"/>
                  </a:cubicBezTo>
                  <a:cubicBezTo>
                    <a:pt x="255" y="415"/>
                    <a:pt x="256" y="431"/>
                    <a:pt x="249" y="441"/>
                  </a:cubicBezTo>
                  <a:cubicBezTo>
                    <a:pt x="260" y="440"/>
                    <a:pt x="263" y="437"/>
                    <a:pt x="270" y="431"/>
                  </a:cubicBezTo>
                  <a:cubicBezTo>
                    <a:pt x="263" y="401"/>
                    <a:pt x="285" y="362"/>
                    <a:pt x="315" y="346"/>
                  </a:cubicBezTo>
                  <a:lnTo>
                    <a:pt x="315" y="346"/>
                  </a:lnTo>
                  <a:close/>
                  <a:moveTo>
                    <a:pt x="318" y="401"/>
                  </a:moveTo>
                  <a:lnTo>
                    <a:pt x="318" y="401"/>
                  </a:lnTo>
                  <a:cubicBezTo>
                    <a:pt x="317" y="402"/>
                    <a:pt x="317" y="403"/>
                    <a:pt x="316" y="405"/>
                  </a:cubicBezTo>
                  <a:cubicBezTo>
                    <a:pt x="310" y="417"/>
                    <a:pt x="317" y="427"/>
                    <a:pt x="324" y="427"/>
                  </a:cubicBezTo>
                  <a:cubicBezTo>
                    <a:pt x="342" y="427"/>
                    <a:pt x="341" y="402"/>
                    <a:pt x="318" y="401"/>
                  </a:cubicBezTo>
                  <a:lnTo>
                    <a:pt x="318" y="401"/>
                  </a:lnTo>
                  <a:close/>
                  <a:moveTo>
                    <a:pt x="286" y="347"/>
                  </a:moveTo>
                  <a:lnTo>
                    <a:pt x="286" y="347"/>
                  </a:lnTo>
                  <a:cubicBezTo>
                    <a:pt x="277" y="340"/>
                    <a:pt x="266" y="331"/>
                    <a:pt x="261" y="320"/>
                  </a:cubicBezTo>
                  <a:cubicBezTo>
                    <a:pt x="260" y="326"/>
                    <a:pt x="260" y="332"/>
                    <a:pt x="262" y="338"/>
                  </a:cubicBezTo>
                  <a:lnTo>
                    <a:pt x="262" y="338"/>
                  </a:lnTo>
                  <a:cubicBezTo>
                    <a:pt x="264" y="347"/>
                    <a:pt x="268" y="355"/>
                    <a:pt x="272" y="361"/>
                  </a:cubicBezTo>
                  <a:cubicBezTo>
                    <a:pt x="276" y="357"/>
                    <a:pt x="281" y="352"/>
                    <a:pt x="286" y="347"/>
                  </a:cubicBezTo>
                  <a:lnTo>
                    <a:pt x="286" y="347"/>
                  </a:lnTo>
                  <a:close/>
                  <a:moveTo>
                    <a:pt x="266" y="460"/>
                  </a:moveTo>
                  <a:lnTo>
                    <a:pt x="266" y="460"/>
                  </a:lnTo>
                  <a:cubicBezTo>
                    <a:pt x="266" y="468"/>
                    <a:pt x="267" y="476"/>
                    <a:pt x="266" y="484"/>
                  </a:cubicBezTo>
                  <a:cubicBezTo>
                    <a:pt x="275" y="483"/>
                    <a:pt x="278" y="481"/>
                    <a:pt x="283" y="476"/>
                  </a:cubicBezTo>
                  <a:cubicBezTo>
                    <a:pt x="277" y="472"/>
                    <a:pt x="271" y="467"/>
                    <a:pt x="266" y="460"/>
                  </a:cubicBezTo>
                  <a:lnTo>
                    <a:pt x="266" y="460"/>
                  </a:lnTo>
                  <a:close/>
                  <a:moveTo>
                    <a:pt x="263" y="356"/>
                  </a:moveTo>
                  <a:lnTo>
                    <a:pt x="263" y="356"/>
                  </a:lnTo>
                  <a:lnTo>
                    <a:pt x="252" y="362"/>
                  </a:lnTo>
                  <a:lnTo>
                    <a:pt x="258" y="374"/>
                  </a:lnTo>
                  <a:cubicBezTo>
                    <a:pt x="260" y="373"/>
                    <a:pt x="262" y="372"/>
                    <a:pt x="264" y="372"/>
                  </a:cubicBezTo>
                  <a:cubicBezTo>
                    <a:pt x="265" y="370"/>
                    <a:pt x="267" y="368"/>
                    <a:pt x="269" y="366"/>
                  </a:cubicBezTo>
                  <a:cubicBezTo>
                    <a:pt x="267" y="363"/>
                    <a:pt x="265" y="359"/>
                    <a:pt x="263" y="356"/>
                  </a:cubicBezTo>
                  <a:lnTo>
                    <a:pt x="263" y="356"/>
                  </a:lnTo>
                  <a:close/>
                  <a:moveTo>
                    <a:pt x="232" y="406"/>
                  </a:moveTo>
                  <a:lnTo>
                    <a:pt x="232" y="406"/>
                  </a:lnTo>
                  <a:cubicBezTo>
                    <a:pt x="232" y="408"/>
                    <a:pt x="232" y="411"/>
                    <a:pt x="232" y="413"/>
                  </a:cubicBezTo>
                  <a:cubicBezTo>
                    <a:pt x="238" y="409"/>
                    <a:pt x="246" y="403"/>
                    <a:pt x="251" y="402"/>
                  </a:cubicBezTo>
                  <a:cubicBezTo>
                    <a:pt x="253" y="395"/>
                    <a:pt x="255" y="388"/>
                    <a:pt x="259" y="379"/>
                  </a:cubicBezTo>
                  <a:cubicBezTo>
                    <a:pt x="259" y="380"/>
                    <a:pt x="258" y="380"/>
                    <a:pt x="258" y="380"/>
                  </a:cubicBezTo>
                  <a:cubicBezTo>
                    <a:pt x="258" y="380"/>
                    <a:pt x="258" y="380"/>
                    <a:pt x="258" y="380"/>
                  </a:cubicBezTo>
                  <a:cubicBezTo>
                    <a:pt x="246" y="387"/>
                    <a:pt x="234" y="401"/>
                    <a:pt x="232" y="406"/>
                  </a:cubicBezTo>
                  <a:lnTo>
                    <a:pt x="232" y="406"/>
                  </a:lnTo>
                  <a:close/>
                  <a:moveTo>
                    <a:pt x="233" y="371"/>
                  </a:moveTo>
                  <a:lnTo>
                    <a:pt x="233" y="371"/>
                  </a:lnTo>
                  <a:cubicBezTo>
                    <a:pt x="232" y="379"/>
                    <a:pt x="231" y="388"/>
                    <a:pt x="232" y="397"/>
                  </a:cubicBezTo>
                  <a:cubicBezTo>
                    <a:pt x="234" y="393"/>
                    <a:pt x="238" y="389"/>
                    <a:pt x="242" y="385"/>
                  </a:cubicBezTo>
                  <a:lnTo>
                    <a:pt x="233" y="371"/>
                  </a:lnTo>
                  <a:lnTo>
                    <a:pt x="233" y="371"/>
                  </a:lnTo>
                  <a:close/>
                  <a:moveTo>
                    <a:pt x="236" y="352"/>
                  </a:moveTo>
                  <a:lnTo>
                    <a:pt x="236" y="352"/>
                  </a:lnTo>
                  <a:cubicBezTo>
                    <a:pt x="235" y="355"/>
                    <a:pt x="235" y="359"/>
                    <a:pt x="234" y="362"/>
                  </a:cubicBezTo>
                  <a:lnTo>
                    <a:pt x="246" y="381"/>
                  </a:lnTo>
                  <a:cubicBezTo>
                    <a:pt x="248" y="380"/>
                    <a:pt x="251" y="378"/>
                    <a:pt x="253" y="377"/>
                  </a:cubicBezTo>
                  <a:cubicBezTo>
                    <a:pt x="243" y="357"/>
                    <a:pt x="241" y="361"/>
                    <a:pt x="260" y="351"/>
                  </a:cubicBezTo>
                  <a:cubicBezTo>
                    <a:pt x="259" y="348"/>
                    <a:pt x="258" y="345"/>
                    <a:pt x="257" y="342"/>
                  </a:cubicBezTo>
                  <a:cubicBezTo>
                    <a:pt x="252" y="343"/>
                    <a:pt x="243" y="347"/>
                    <a:pt x="236" y="352"/>
                  </a:cubicBezTo>
                  <a:lnTo>
                    <a:pt x="236" y="352"/>
                  </a:lnTo>
                  <a:close/>
                  <a:moveTo>
                    <a:pt x="267" y="279"/>
                  </a:moveTo>
                  <a:lnTo>
                    <a:pt x="267" y="279"/>
                  </a:lnTo>
                  <a:cubicBezTo>
                    <a:pt x="254" y="299"/>
                    <a:pt x="244" y="321"/>
                    <a:pt x="238" y="344"/>
                  </a:cubicBezTo>
                  <a:cubicBezTo>
                    <a:pt x="244" y="340"/>
                    <a:pt x="251" y="338"/>
                    <a:pt x="255" y="336"/>
                  </a:cubicBezTo>
                  <a:cubicBezTo>
                    <a:pt x="254" y="328"/>
                    <a:pt x="254" y="319"/>
                    <a:pt x="258" y="309"/>
                  </a:cubicBezTo>
                  <a:cubicBezTo>
                    <a:pt x="259" y="306"/>
                    <a:pt x="263" y="306"/>
                    <a:pt x="263" y="310"/>
                  </a:cubicBezTo>
                  <a:cubicBezTo>
                    <a:pt x="265" y="324"/>
                    <a:pt x="280" y="335"/>
                    <a:pt x="291" y="344"/>
                  </a:cubicBezTo>
                  <a:cubicBezTo>
                    <a:pt x="293" y="342"/>
                    <a:pt x="296" y="339"/>
                    <a:pt x="299" y="337"/>
                  </a:cubicBezTo>
                  <a:cubicBezTo>
                    <a:pt x="283" y="325"/>
                    <a:pt x="271" y="308"/>
                    <a:pt x="267" y="279"/>
                  </a:cubicBezTo>
                  <a:lnTo>
                    <a:pt x="267" y="279"/>
                  </a:lnTo>
                  <a:close/>
                  <a:moveTo>
                    <a:pt x="287" y="255"/>
                  </a:moveTo>
                  <a:lnTo>
                    <a:pt x="287" y="255"/>
                  </a:lnTo>
                  <a:cubicBezTo>
                    <a:pt x="284" y="258"/>
                    <a:pt x="281" y="261"/>
                    <a:pt x="278" y="265"/>
                  </a:cubicBezTo>
                  <a:cubicBezTo>
                    <a:pt x="284" y="273"/>
                    <a:pt x="290" y="278"/>
                    <a:pt x="298" y="281"/>
                  </a:cubicBezTo>
                  <a:cubicBezTo>
                    <a:pt x="297" y="274"/>
                    <a:pt x="297" y="264"/>
                    <a:pt x="299" y="258"/>
                  </a:cubicBezTo>
                  <a:lnTo>
                    <a:pt x="287" y="255"/>
                  </a:lnTo>
                  <a:lnTo>
                    <a:pt x="287" y="255"/>
                  </a:lnTo>
                  <a:close/>
                  <a:moveTo>
                    <a:pt x="445" y="236"/>
                  </a:moveTo>
                  <a:lnTo>
                    <a:pt x="445" y="236"/>
                  </a:lnTo>
                  <a:cubicBezTo>
                    <a:pt x="442" y="238"/>
                    <a:pt x="439" y="239"/>
                    <a:pt x="435" y="239"/>
                  </a:cubicBezTo>
                  <a:cubicBezTo>
                    <a:pt x="434" y="247"/>
                    <a:pt x="433" y="255"/>
                    <a:pt x="434" y="263"/>
                  </a:cubicBezTo>
                  <a:lnTo>
                    <a:pt x="449" y="247"/>
                  </a:lnTo>
                  <a:cubicBezTo>
                    <a:pt x="446" y="243"/>
                    <a:pt x="445" y="240"/>
                    <a:pt x="445" y="236"/>
                  </a:cubicBezTo>
                  <a:lnTo>
                    <a:pt x="445" y="236"/>
                  </a:lnTo>
                  <a:close/>
                  <a:moveTo>
                    <a:pt x="428" y="253"/>
                  </a:moveTo>
                  <a:lnTo>
                    <a:pt x="428" y="253"/>
                  </a:lnTo>
                  <a:cubicBezTo>
                    <a:pt x="424" y="252"/>
                    <a:pt x="420" y="251"/>
                    <a:pt x="418" y="247"/>
                  </a:cubicBezTo>
                  <a:cubicBezTo>
                    <a:pt x="417" y="245"/>
                    <a:pt x="423" y="246"/>
                    <a:pt x="424" y="246"/>
                  </a:cubicBezTo>
                  <a:cubicBezTo>
                    <a:pt x="426" y="246"/>
                    <a:pt x="427" y="245"/>
                    <a:pt x="429" y="245"/>
                  </a:cubicBezTo>
                  <a:cubicBezTo>
                    <a:pt x="429" y="242"/>
                    <a:pt x="429" y="239"/>
                    <a:pt x="430" y="236"/>
                  </a:cubicBezTo>
                  <a:cubicBezTo>
                    <a:pt x="430" y="236"/>
                    <a:pt x="430" y="235"/>
                    <a:pt x="430" y="235"/>
                  </a:cubicBezTo>
                  <a:cubicBezTo>
                    <a:pt x="430" y="234"/>
                    <a:pt x="430" y="233"/>
                    <a:pt x="430" y="232"/>
                  </a:cubicBezTo>
                  <a:cubicBezTo>
                    <a:pt x="431" y="229"/>
                    <a:pt x="436" y="229"/>
                    <a:pt x="436" y="233"/>
                  </a:cubicBezTo>
                  <a:cubicBezTo>
                    <a:pt x="452" y="232"/>
                    <a:pt x="449" y="208"/>
                    <a:pt x="432" y="212"/>
                  </a:cubicBezTo>
                  <a:cubicBezTo>
                    <a:pt x="428" y="212"/>
                    <a:pt x="427" y="207"/>
                    <a:pt x="431" y="206"/>
                  </a:cubicBezTo>
                  <a:cubicBezTo>
                    <a:pt x="435" y="205"/>
                    <a:pt x="438" y="205"/>
                    <a:pt x="441" y="206"/>
                  </a:cubicBezTo>
                  <a:cubicBezTo>
                    <a:pt x="439" y="183"/>
                    <a:pt x="403" y="197"/>
                    <a:pt x="423" y="215"/>
                  </a:cubicBezTo>
                  <a:cubicBezTo>
                    <a:pt x="426" y="217"/>
                    <a:pt x="423" y="222"/>
                    <a:pt x="420" y="219"/>
                  </a:cubicBezTo>
                  <a:cubicBezTo>
                    <a:pt x="416" y="216"/>
                    <a:pt x="414" y="213"/>
                    <a:pt x="413" y="210"/>
                  </a:cubicBezTo>
                  <a:cubicBezTo>
                    <a:pt x="400" y="212"/>
                    <a:pt x="403" y="228"/>
                    <a:pt x="412" y="231"/>
                  </a:cubicBezTo>
                  <a:lnTo>
                    <a:pt x="412" y="230"/>
                  </a:lnTo>
                  <a:cubicBezTo>
                    <a:pt x="413" y="227"/>
                    <a:pt x="418" y="228"/>
                    <a:pt x="417" y="232"/>
                  </a:cubicBezTo>
                  <a:lnTo>
                    <a:pt x="416" y="234"/>
                  </a:lnTo>
                  <a:cubicBezTo>
                    <a:pt x="416" y="235"/>
                    <a:pt x="416" y="235"/>
                    <a:pt x="416" y="235"/>
                  </a:cubicBezTo>
                  <a:lnTo>
                    <a:pt x="403" y="288"/>
                  </a:lnTo>
                  <a:cubicBezTo>
                    <a:pt x="406" y="288"/>
                    <a:pt x="408" y="289"/>
                    <a:pt x="410" y="289"/>
                  </a:cubicBezTo>
                  <a:lnTo>
                    <a:pt x="430" y="268"/>
                  </a:lnTo>
                  <a:cubicBezTo>
                    <a:pt x="428" y="263"/>
                    <a:pt x="428" y="258"/>
                    <a:pt x="428" y="253"/>
                  </a:cubicBezTo>
                  <a:lnTo>
                    <a:pt x="428" y="253"/>
                  </a:lnTo>
                  <a:close/>
                  <a:moveTo>
                    <a:pt x="456" y="273"/>
                  </a:moveTo>
                  <a:lnTo>
                    <a:pt x="456" y="273"/>
                  </a:lnTo>
                  <a:cubicBezTo>
                    <a:pt x="453" y="268"/>
                    <a:pt x="452" y="262"/>
                    <a:pt x="453" y="257"/>
                  </a:cubicBezTo>
                  <a:cubicBezTo>
                    <a:pt x="453" y="254"/>
                    <a:pt x="456" y="259"/>
                    <a:pt x="456" y="259"/>
                  </a:cubicBezTo>
                  <a:cubicBezTo>
                    <a:pt x="458" y="261"/>
                    <a:pt x="460" y="262"/>
                    <a:pt x="463" y="263"/>
                  </a:cubicBezTo>
                  <a:cubicBezTo>
                    <a:pt x="467" y="256"/>
                    <a:pt x="472" y="249"/>
                    <a:pt x="477" y="243"/>
                  </a:cubicBezTo>
                  <a:cubicBezTo>
                    <a:pt x="483" y="235"/>
                    <a:pt x="488" y="228"/>
                    <a:pt x="494" y="221"/>
                  </a:cubicBezTo>
                  <a:cubicBezTo>
                    <a:pt x="484" y="209"/>
                    <a:pt x="468" y="216"/>
                    <a:pt x="473" y="234"/>
                  </a:cubicBezTo>
                  <a:cubicBezTo>
                    <a:pt x="474" y="238"/>
                    <a:pt x="468" y="239"/>
                    <a:pt x="467" y="235"/>
                  </a:cubicBezTo>
                  <a:cubicBezTo>
                    <a:pt x="466" y="231"/>
                    <a:pt x="466" y="228"/>
                    <a:pt x="466" y="225"/>
                  </a:cubicBezTo>
                  <a:cubicBezTo>
                    <a:pt x="454" y="221"/>
                    <a:pt x="445" y="232"/>
                    <a:pt x="453" y="243"/>
                  </a:cubicBezTo>
                  <a:cubicBezTo>
                    <a:pt x="456" y="240"/>
                    <a:pt x="459" y="244"/>
                    <a:pt x="457" y="247"/>
                  </a:cubicBezTo>
                  <a:lnTo>
                    <a:pt x="435" y="270"/>
                  </a:lnTo>
                  <a:cubicBezTo>
                    <a:pt x="435" y="271"/>
                    <a:pt x="435" y="271"/>
                    <a:pt x="434" y="271"/>
                  </a:cubicBezTo>
                  <a:lnTo>
                    <a:pt x="417" y="290"/>
                  </a:lnTo>
                  <a:cubicBezTo>
                    <a:pt x="424" y="292"/>
                    <a:pt x="432" y="293"/>
                    <a:pt x="440" y="296"/>
                  </a:cubicBezTo>
                  <a:cubicBezTo>
                    <a:pt x="445" y="288"/>
                    <a:pt x="451" y="280"/>
                    <a:pt x="456" y="273"/>
                  </a:cubicBezTo>
                  <a:lnTo>
                    <a:pt x="456" y="273"/>
                  </a:lnTo>
                  <a:close/>
                  <a:moveTo>
                    <a:pt x="431" y="430"/>
                  </a:moveTo>
                  <a:lnTo>
                    <a:pt x="431" y="430"/>
                  </a:lnTo>
                  <a:cubicBezTo>
                    <a:pt x="462" y="417"/>
                    <a:pt x="472" y="392"/>
                    <a:pt x="471" y="372"/>
                  </a:cubicBezTo>
                  <a:cubicBezTo>
                    <a:pt x="464" y="382"/>
                    <a:pt x="457" y="393"/>
                    <a:pt x="450" y="402"/>
                  </a:cubicBezTo>
                  <a:cubicBezTo>
                    <a:pt x="444" y="412"/>
                    <a:pt x="437" y="421"/>
                    <a:pt x="431" y="430"/>
                  </a:cubicBezTo>
                  <a:lnTo>
                    <a:pt x="431" y="430"/>
                  </a:lnTo>
                  <a:close/>
                  <a:moveTo>
                    <a:pt x="493" y="359"/>
                  </a:moveTo>
                  <a:lnTo>
                    <a:pt x="493" y="359"/>
                  </a:lnTo>
                  <a:cubicBezTo>
                    <a:pt x="506" y="345"/>
                    <a:pt x="511" y="331"/>
                    <a:pt x="511" y="317"/>
                  </a:cubicBezTo>
                  <a:cubicBezTo>
                    <a:pt x="503" y="326"/>
                    <a:pt x="496" y="335"/>
                    <a:pt x="490" y="345"/>
                  </a:cubicBezTo>
                  <a:cubicBezTo>
                    <a:pt x="491" y="349"/>
                    <a:pt x="492" y="354"/>
                    <a:pt x="493" y="359"/>
                  </a:cubicBezTo>
                  <a:lnTo>
                    <a:pt x="493" y="359"/>
                  </a:lnTo>
                  <a:close/>
                  <a:moveTo>
                    <a:pt x="534" y="308"/>
                  </a:moveTo>
                  <a:lnTo>
                    <a:pt x="534" y="308"/>
                  </a:lnTo>
                  <a:cubicBezTo>
                    <a:pt x="548" y="297"/>
                    <a:pt x="553" y="285"/>
                    <a:pt x="553" y="270"/>
                  </a:cubicBezTo>
                  <a:cubicBezTo>
                    <a:pt x="545" y="277"/>
                    <a:pt x="538" y="284"/>
                    <a:pt x="531" y="292"/>
                  </a:cubicBezTo>
                  <a:cubicBezTo>
                    <a:pt x="532" y="298"/>
                    <a:pt x="533" y="303"/>
                    <a:pt x="534" y="308"/>
                  </a:cubicBezTo>
                  <a:lnTo>
                    <a:pt x="534" y="308"/>
                  </a:lnTo>
                  <a:close/>
                  <a:moveTo>
                    <a:pt x="533" y="331"/>
                  </a:moveTo>
                  <a:lnTo>
                    <a:pt x="533" y="331"/>
                  </a:lnTo>
                  <a:cubicBezTo>
                    <a:pt x="562" y="318"/>
                    <a:pt x="575" y="287"/>
                    <a:pt x="572" y="254"/>
                  </a:cubicBezTo>
                  <a:cubicBezTo>
                    <a:pt x="567" y="258"/>
                    <a:pt x="563" y="261"/>
                    <a:pt x="558" y="265"/>
                  </a:cubicBezTo>
                  <a:cubicBezTo>
                    <a:pt x="560" y="285"/>
                    <a:pt x="553" y="301"/>
                    <a:pt x="534" y="315"/>
                  </a:cubicBezTo>
                  <a:cubicBezTo>
                    <a:pt x="534" y="321"/>
                    <a:pt x="534" y="326"/>
                    <a:pt x="533" y="331"/>
                  </a:cubicBezTo>
                  <a:lnTo>
                    <a:pt x="533" y="331"/>
                  </a:lnTo>
                  <a:close/>
                  <a:moveTo>
                    <a:pt x="420" y="452"/>
                  </a:moveTo>
                  <a:lnTo>
                    <a:pt x="420" y="452"/>
                  </a:lnTo>
                  <a:cubicBezTo>
                    <a:pt x="420" y="452"/>
                    <a:pt x="420" y="452"/>
                    <a:pt x="420" y="452"/>
                  </a:cubicBezTo>
                  <a:cubicBezTo>
                    <a:pt x="453" y="449"/>
                    <a:pt x="482" y="423"/>
                    <a:pt x="488" y="388"/>
                  </a:cubicBezTo>
                  <a:cubicBezTo>
                    <a:pt x="488" y="387"/>
                    <a:pt x="488" y="387"/>
                    <a:pt x="488" y="387"/>
                  </a:cubicBezTo>
                  <a:cubicBezTo>
                    <a:pt x="489" y="380"/>
                    <a:pt x="489" y="373"/>
                    <a:pt x="488" y="365"/>
                  </a:cubicBezTo>
                  <a:cubicBezTo>
                    <a:pt x="488" y="365"/>
                    <a:pt x="488" y="364"/>
                    <a:pt x="488" y="364"/>
                  </a:cubicBezTo>
                  <a:cubicBezTo>
                    <a:pt x="488" y="360"/>
                    <a:pt x="487" y="355"/>
                    <a:pt x="485" y="351"/>
                  </a:cubicBezTo>
                  <a:cubicBezTo>
                    <a:pt x="482" y="355"/>
                    <a:pt x="479" y="360"/>
                    <a:pt x="475" y="365"/>
                  </a:cubicBezTo>
                  <a:cubicBezTo>
                    <a:pt x="480" y="390"/>
                    <a:pt x="469" y="425"/>
                    <a:pt x="425" y="438"/>
                  </a:cubicBezTo>
                  <a:cubicBezTo>
                    <a:pt x="422" y="443"/>
                    <a:pt x="418" y="447"/>
                    <a:pt x="415" y="452"/>
                  </a:cubicBezTo>
                  <a:cubicBezTo>
                    <a:pt x="416" y="452"/>
                    <a:pt x="418" y="452"/>
                    <a:pt x="420" y="452"/>
                  </a:cubicBezTo>
                  <a:lnTo>
                    <a:pt x="420" y="452"/>
                  </a:lnTo>
                  <a:close/>
                  <a:moveTo>
                    <a:pt x="299" y="552"/>
                  </a:moveTo>
                  <a:lnTo>
                    <a:pt x="299" y="552"/>
                  </a:lnTo>
                  <a:cubicBezTo>
                    <a:pt x="299" y="552"/>
                    <a:pt x="299" y="552"/>
                    <a:pt x="299" y="552"/>
                  </a:cubicBezTo>
                  <a:cubicBezTo>
                    <a:pt x="299" y="553"/>
                    <a:pt x="300" y="554"/>
                    <a:pt x="301" y="555"/>
                  </a:cubicBezTo>
                  <a:cubicBezTo>
                    <a:pt x="312" y="549"/>
                    <a:pt x="322" y="541"/>
                    <a:pt x="332" y="533"/>
                  </a:cubicBezTo>
                  <a:cubicBezTo>
                    <a:pt x="332" y="533"/>
                    <a:pt x="332" y="533"/>
                    <a:pt x="332" y="533"/>
                  </a:cubicBezTo>
                  <a:cubicBezTo>
                    <a:pt x="337" y="529"/>
                    <a:pt x="342" y="525"/>
                    <a:pt x="346" y="521"/>
                  </a:cubicBezTo>
                  <a:cubicBezTo>
                    <a:pt x="346" y="521"/>
                    <a:pt x="347" y="521"/>
                    <a:pt x="347" y="521"/>
                  </a:cubicBezTo>
                  <a:cubicBezTo>
                    <a:pt x="351" y="517"/>
                    <a:pt x="356" y="512"/>
                    <a:pt x="360" y="508"/>
                  </a:cubicBezTo>
                  <a:cubicBezTo>
                    <a:pt x="360" y="508"/>
                    <a:pt x="361" y="508"/>
                    <a:pt x="361" y="507"/>
                  </a:cubicBezTo>
                  <a:cubicBezTo>
                    <a:pt x="367" y="502"/>
                    <a:pt x="372" y="495"/>
                    <a:pt x="378" y="489"/>
                  </a:cubicBezTo>
                  <a:cubicBezTo>
                    <a:pt x="378" y="489"/>
                    <a:pt x="378" y="488"/>
                    <a:pt x="379" y="488"/>
                  </a:cubicBezTo>
                  <a:cubicBezTo>
                    <a:pt x="384" y="483"/>
                    <a:pt x="389" y="477"/>
                    <a:pt x="393" y="471"/>
                  </a:cubicBezTo>
                  <a:cubicBezTo>
                    <a:pt x="394" y="470"/>
                    <a:pt x="394" y="470"/>
                    <a:pt x="394" y="470"/>
                  </a:cubicBezTo>
                  <a:cubicBezTo>
                    <a:pt x="398" y="465"/>
                    <a:pt x="403" y="459"/>
                    <a:pt x="407" y="454"/>
                  </a:cubicBezTo>
                  <a:cubicBezTo>
                    <a:pt x="407" y="453"/>
                    <a:pt x="407" y="453"/>
                    <a:pt x="407" y="453"/>
                  </a:cubicBezTo>
                  <a:cubicBezTo>
                    <a:pt x="412" y="447"/>
                    <a:pt x="417" y="440"/>
                    <a:pt x="421" y="434"/>
                  </a:cubicBezTo>
                  <a:cubicBezTo>
                    <a:pt x="421" y="434"/>
                    <a:pt x="421" y="434"/>
                    <a:pt x="422" y="433"/>
                  </a:cubicBezTo>
                  <a:cubicBezTo>
                    <a:pt x="438" y="410"/>
                    <a:pt x="454" y="386"/>
                    <a:pt x="470" y="363"/>
                  </a:cubicBezTo>
                  <a:cubicBezTo>
                    <a:pt x="470" y="363"/>
                    <a:pt x="470" y="363"/>
                    <a:pt x="470" y="363"/>
                  </a:cubicBezTo>
                  <a:cubicBezTo>
                    <a:pt x="475" y="356"/>
                    <a:pt x="479" y="350"/>
                    <a:pt x="484" y="343"/>
                  </a:cubicBezTo>
                  <a:cubicBezTo>
                    <a:pt x="484" y="343"/>
                    <a:pt x="484" y="343"/>
                    <a:pt x="484" y="343"/>
                  </a:cubicBezTo>
                  <a:cubicBezTo>
                    <a:pt x="492" y="332"/>
                    <a:pt x="500" y="321"/>
                    <a:pt x="508" y="311"/>
                  </a:cubicBezTo>
                  <a:cubicBezTo>
                    <a:pt x="509" y="310"/>
                    <a:pt x="510" y="309"/>
                    <a:pt x="510" y="308"/>
                  </a:cubicBezTo>
                  <a:cubicBezTo>
                    <a:pt x="511" y="308"/>
                    <a:pt x="511" y="307"/>
                    <a:pt x="511" y="307"/>
                  </a:cubicBezTo>
                  <a:cubicBezTo>
                    <a:pt x="516" y="301"/>
                    <a:pt x="521" y="296"/>
                    <a:pt x="526" y="290"/>
                  </a:cubicBezTo>
                  <a:cubicBezTo>
                    <a:pt x="526" y="290"/>
                    <a:pt x="526" y="290"/>
                    <a:pt x="526" y="289"/>
                  </a:cubicBezTo>
                  <a:cubicBezTo>
                    <a:pt x="535" y="280"/>
                    <a:pt x="544" y="270"/>
                    <a:pt x="553" y="262"/>
                  </a:cubicBezTo>
                  <a:cubicBezTo>
                    <a:pt x="553" y="262"/>
                    <a:pt x="554" y="262"/>
                    <a:pt x="554" y="262"/>
                  </a:cubicBezTo>
                  <a:cubicBezTo>
                    <a:pt x="560" y="256"/>
                    <a:pt x="566" y="252"/>
                    <a:pt x="572" y="247"/>
                  </a:cubicBezTo>
                  <a:cubicBezTo>
                    <a:pt x="572" y="247"/>
                    <a:pt x="573" y="247"/>
                    <a:pt x="573" y="247"/>
                  </a:cubicBezTo>
                  <a:lnTo>
                    <a:pt x="574" y="246"/>
                  </a:lnTo>
                  <a:cubicBezTo>
                    <a:pt x="574" y="246"/>
                    <a:pt x="574" y="246"/>
                    <a:pt x="574" y="246"/>
                  </a:cubicBezTo>
                  <a:cubicBezTo>
                    <a:pt x="575" y="245"/>
                    <a:pt x="576" y="244"/>
                    <a:pt x="577" y="244"/>
                  </a:cubicBezTo>
                  <a:lnTo>
                    <a:pt x="571" y="228"/>
                  </a:lnTo>
                  <a:cubicBezTo>
                    <a:pt x="568" y="230"/>
                    <a:pt x="565" y="233"/>
                    <a:pt x="562" y="235"/>
                  </a:cubicBezTo>
                  <a:cubicBezTo>
                    <a:pt x="562" y="235"/>
                    <a:pt x="562" y="236"/>
                    <a:pt x="562" y="236"/>
                  </a:cubicBezTo>
                  <a:cubicBezTo>
                    <a:pt x="456" y="323"/>
                    <a:pt x="411" y="466"/>
                    <a:pt x="294" y="544"/>
                  </a:cubicBezTo>
                  <a:cubicBezTo>
                    <a:pt x="296" y="547"/>
                    <a:pt x="297" y="549"/>
                    <a:pt x="299" y="552"/>
                  </a:cubicBezTo>
                  <a:lnTo>
                    <a:pt x="299" y="552"/>
                  </a:lnTo>
                  <a:close/>
                  <a:moveTo>
                    <a:pt x="400" y="562"/>
                  </a:moveTo>
                  <a:lnTo>
                    <a:pt x="400" y="562"/>
                  </a:lnTo>
                  <a:cubicBezTo>
                    <a:pt x="400" y="562"/>
                    <a:pt x="400" y="562"/>
                    <a:pt x="400" y="562"/>
                  </a:cubicBezTo>
                  <a:cubicBezTo>
                    <a:pt x="402" y="563"/>
                    <a:pt x="405" y="563"/>
                    <a:pt x="407" y="563"/>
                  </a:cubicBezTo>
                  <a:cubicBezTo>
                    <a:pt x="414" y="563"/>
                    <a:pt x="421" y="561"/>
                    <a:pt x="426" y="556"/>
                  </a:cubicBezTo>
                  <a:cubicBezTo>
                    <a:pt x="426" y="556"/>
                    <a:pt x="426" y="556"/>
                    <a:pt x="426" y="556"/>
                  </a:cubicBezTo>
                  <a:cubicBezTo>
                    <a:pt x="433" y="551"/>
                    <a:pt x="437" y="543"/>
                    <a:pt x="437" y="534"/>
                  </a:cubicBezTo>
                  <a:cubicBezTo>
                    <a:pt x="437" y="529"/>
                    <a:pt x="436" y="525"/>
                    <a:pt x="434" y="522"/>
                  </a:cubicBezTo>
                  <a:cubicBezTo>
                    <a:pt x="434" y="521"/>
                    <a:pt x="434" y="521"/>
                    <a:pt x="434" y="521"/>
                  </a:cubicBezTo>
                  <a:cubicBezTo>
                    <a:pt x="429" y="511"/>
                    <a:pt x="419" y="505"/>
                    <a:pt x="407" y="505"/>
                  </a:cubicBezTo>
                  <a:cubicBezTo>
                    <a:pt x="406" y="505"/>
                    <a:pt x="404" y="505"/>
                    <a:pt x="403" y="505"/>
                  </a:cubicBezTo>
                  <a:lnTo>
                    <a:pt x="402" y="505"/>
                  </a:lnTo>
                  <a:cubicBezTo>
                    <a:pt x="397" y="506"/>
                    <a:pt x="392" y="508"/>
                    <a:pt x="388" y="512"/>
                  </a:cubicBezTo>
                  <a:lnTo>
                    <a:pt x="388" y="512"/>
                  </a:lnTo>
                  <a:cubicBezTo>
                    <a:pt x="382" y="517"/>
                    <a:pt x="378" y="525"/>
                    <a:pt x="378" y="534"/>
                  </a:cubicBezTo>
                  <a:cubicBezTo>
                    <a:pt x="378" y="547"/>
                    <a:pt x="387" y="559"/>
                    <a:pt x="400" y="562"/>
                  </a:cubicBezTo>
                  <a:lnTo>
                    <a:pt x="400" y="562"/>
                  </a:lnTo>
                  <a:close/>
                  <a:moveTo>
                    <a:pt x="324" y="668"/>
                  </a:moveTo>
                  <a:lnTo>
                    <a:pt x="324" y="668"/>
                  </a:lnTo>
                  <a:cubicBezTo>
                    <a:pt x="332" y="665"/>
                    <a:pt x="340" y="662"/>
                    <a:pt x="347" y="657"/>
                  </a:cubicBezTo>
                  <a:cubicBezTo>
                    <a:pt x="347" y="657"/>
                    <a:pt x="347" y="657"/>
                    <a:pt x="348" y="657"/>
                  </a:cubicBezTo>
                  <a:cubicBezTo>
                    <a:pt x="354" y="653"/>
                    <a:pt x="360" y="648"/>
                    <a:pt x="365" y="643"/>
                  </a:cubicBezTo>
                  <a:cubicBezTo>
                    <a:pt x="365" y="643"/>
                    <a:pt x="365" y="643"/>
                    <a:pt x="365" y="643"/>
                  </a:cubicBezTo>
                  <a:cubicBezTo>
                    <a:pt x="390" y="618"/>
                    <a:pt x="397" y="585"/>
                    <a:pt x="396" y="567"/>
                  </a:cubicBezTo>
                  <a:cubicBezTo>
                    <a:pt x="391" y="565"/>
                    <a:pt x="385" y="562"/>
                    <a:pt x="381" y="557"/>
                  </a:cubicBezTo>
                  <a:cubicBezTo>
                    <a:pt x="384" y="590"/>
                    <a:pt x="374" y="629"/>
                    <a:pt x="327" y="653"/>
                  </a:cubicBezTo>
                  <a:cubicBezTo>
                    <a:pt x="326" y="653"/>
                    <a:pt x="326" y="653"/>
                    <a:pt x="325" y="653"/>
                  </a:cubicBezTo>
                  <a:cubicBezTo>
                    <a:pt x="325" y="653"/>
                    <a:pt x="324" y="653"/>
                    <a:pt x="324" y="653"/>
                  </a:cubicBezTo>
                  <a:cubicBezTo>
                    <a:pt x="316" y="650"/>
                    <a:pt x="307" y="646"/>
                    <a:pt x="300" y="641"/>
                  </a:cubicBezTo>
                  <a:cubicBezTo>
                    <a:pt x="299" y="640"/>
                    <a:pt x="299" y="640"/>
                    <a:pt x="298" y="640"/>
                  </a:cubicBezTo>
                  <a:cubicBezTo>
                    <a:pt x="292" y="635"/>
                    <a:pt x="286" y="629"/>
                    <a:pt x="282" y="622"/>
                  </a:cubicBezTo>
                  <a:cubicBezTo>
                    <a:pt x="282" y="621"/>
                    <a:pt x="282" y="621"/>
                    <a:pt x="281" y="621"/>
                  </a:cubicBezTo>
                  <a:cubicBezTo>
                    <a:pt x="272" y="605"/>
                    <a:pt x="274" y="585"/>
                    <a:pt x="300" y="569"/>
                  </a:cubicBezTo>
                  <a:cubicBezTo>
                    <a:pt x="299" y="565"/>
                    <a:pt x="297" y="561"/>
                    <a:pt x="295" y="557"/>
                  </a:cubicBezTo>
                  <a:cubicBezTo>
                    <a:pt x="241" y="594"/>
                    <a:pt x="263" y="640"/>
                    <a:pt x="324" y="668"/>
                  </a:cubicBezTo>
                  <a:lnTo>
                    <a:pt x="324" y="668"/>
                  </a:lnTo>
                  <a:close/>
                  <a:moveTo>
                    <a:pt x="349" y="662"/>
                  </a:moveTo>
                  <a:lnTo>
                    <a:pt x="349" y="662"/>
                  </a:lnTo>
                  <a:cubicBezTo>
                    <a:pt x="344" y="666"/>
                    <a:pt x="338" y="669"/>
                    <a:pt x="331" y="672"/>
                  </a:cubicBezTo>
                  <a:cubicBezTo>
                    <a:pt x="363" y="685"/>
                    <a:pt x="405" y="694"/>
                    <a:pt x="449" y="693"/>
                  </a:cubicBezTo>
                  <a:cubicBezTo>
                    <a:pt x="423" y="683"/>
                    <a:pt x="374" y="667"/>
                    <a:pt x="349" y="662"/>
                  </a:cubicBezTo>
                  <a:lnTo>
                    <a:pt x="349" y="662"/>
                  </a:lnTo>
                  <a:close/>
                  <a:moveTo>
                    <a:pt x="368" y="648"/>
                  </a:moveTo>
                  <a:lnTo>
                    <a:pt x="368" y="648"/>
                  </a:lnTo>
                  <a:cubicBezTo>
                    <a:pt x="364" y="652"/>
                    <a:pt x="360" y="655"/>
                    <a:pt x="356" y="658"/>
                  </a:cubicBezTo>
                  <a:cubicBezTo>
                    <a:pt x="387" y="665"/>
                    <a:pt x="443" y="683"/>
                    <a:pt x="463" y="692"/>
                  </a:cubicBezTo>
                  <a:cubicBezTo>
                    <a:pt x="475" y="692"/>
                    <a:pt x="487" y="690"/>
                    <a:pt x="499" y="688"/>
                  </a:cubicBezTo>
                  <a:cubicBezTo>
                    <a:pt x="465" y="677"/>
                    <a:pt x="398" y="656"/>
                    <a:pt x="368" y="648"/>
                  </a:cubicBezTo>
                  <a:lnTo>
                    <a:pt x="368" y="648"/>
                  </a:lnTo>
                  <a:close/>
                  <a:moveTo>
                    <a:pt x="402" y="568"/>
                  </a:moveTo>
                  <a:lnTo>
                    <a:pt x="402" y="568"/>
                  </a:lnTo>
                  <a:cubicBezTo>
                    <a:pt x="402" y="587"/>
                    <a:pt x="395" y="619"/>
                    <a:pt x="372" y="644"/>
                  </a:cubicBezTo>
                  <a:cubicBezTo>
                    <a:pt x="407" y="652"/>
                    <a:pt x="482" y="676"/>
                    <a:pt x="510" y="686"/>
                  </a:cubicBezTo>
                  <a:cubicBezTo>
                    <a:pt x="514" y="685"/>
                    <a:pt x="518" y="684"/>
                    <a:pt x="521" y="683"/>
                  </a:cubicBezTo>
                  <a:cubicBezTo>
                    <a:pt x="517" y="661"/>
                    <a:pt x="517" y="629"/>
                    <a:pt x="528" y="594"/>
                  </a:cubicBezTo>
                  <a:cubicBezTo>
                    <a:pt x="497" y="592"/>
                    <a:pt x="461" y="582"/>
                    <a:pt x="428" y="562"/>
                  </a:cubicBezTo>
                  <a:cubicBezTo>
                    <a:pt x="422" y="566"/>
                    <a:pt x="415" y="569"/>
                    <a:pt x="407" y="569"/>
                  </a:cubicBezTo>
                  <a:cubicBezTo>
                    <a:pt x="405" y="569"/>
                    <a:pt x="404" y="569"/>
                    <a:pt x="402" y="568"/>
                  </a:cubicBezTo>
                  <a:lnTo>
                    <a:pt x="402" y="568"/>
                  </a:lnTo>
                  <a:close/>
                  <a:moveTo>
                    <a:pt x="402" y="492"/>
                  </a:moveTo>
                  <a:lnTo>
                    <a:pt x="402" y="492"/>
                  </a:lnTo>
                  <a:cubicBezTo>
                    <a:pt x="402" y="495"/>
                    <a:pt x="403" y="497"/>
                    <a:pt x="404" y="499"/>
                  </a:cubicBezTo>
                  <a:cubicBezTo>
                    <a:pt x="405" y="499"/>
                    <a:pt x="406" y="499"/>
                    <a:pt x="407" y="499"/>
                  </a:cubicBezTo>
                  <a:cubicBezTo>
                    <a:pt x="413" y="499"/>
                    <a:pt x="418" y="500"/>
                    <a:pt x="423" y="503"/>
                  </a:cubicBezTo>
                  <a:cubicBezTo>
                    <a:pt x="426" y="487"/>
                    <a:pt x="411" y="481"/>
                    <a:pt x="402" y="492"/>
                  </a:cubicBezTo>
                  <a:lnTo>
                    <a:pt x="402" y="492"/>
                  </a:lnTo>
                  <a:close/>
                  <a:moveTo>
                    <a:pt x="422" y="464"/>
                  </a:moveTo>
                  <a:lnTo>
                    <a:pt x="422" y="464"/>
                  </a:lnTo>
                  <a:cubicBezTo>
                    <a:pt x="447" y="470"/>
                    <a:pt x="455" y="502"/>
                    <a:pt x="440" y="521"/>
                  </a:cubicBezTo>
                  <a:cubicBezTo>
                    <a:pt x="441" y="525"/>
                    <a:pt x="442" y="529"/>
                    <a:pt x="442" y="534"/>
                  </a:cubicBezTo>
                  <a:cubicBezTo>
                    <a:pt x="442" y="543"/>
                    <a:pt x="438" y="552"/>
                    <a:pt x="432" y="558"/>
                  </a:cubicBezTo>
                  <a:cubicBezTo>
                    <a:pt x="481" y="588"/>
                    <a:pt x="536" y="593"/>
                    <a:pt x="572" y="586"/>
                  </a:cubicBezTo>
                  <a:cubicBezTo>
                    <a:pt x="610" y="578"/>
                    <a:pt x="623" y="557"/>
                    <a:pt x="600" y="536"/>
                  </a:cubicBezTo>
                  <a:cubicBezTo>
                    <a:pt x="595" y="532"/>
                    <a:pt x="607" y="521"/>
                    <a:pt x="615" y="520"/>
                  </a:cubicBezTo>
                  <a:cubicBezTo>
                    <a:pt x="616" y="515"/>
                    <a:pt x="614" y="511"/>
                    <a:pt x="609" y="509"/>
                  </a:cubicBezTo>
                  <a:cubicBezTo>
                    <a:pt x="598" y="508"/>
                    <a:pt x="579" y="514"/>
                    <a:pt x="566" y="517"/>
                  </a:cubicBezTo>
                  <a:cubicBezTo>
                    <a:pt x="566" y="519"/>
                    <a:pt x="562" y="520"/>
                    <a:pt x="561" y="517"/>
                  </a:cubicBezTo>
                  <a:cubicBezTo>
                    <a:pt x="560" y="513"/>
                    <a:pt x="563" y="507"/>
                    <a:pt x="564" y="505"/>
                  </a:cubicBezTo>
                  <a:cubicBezTo>
                    <a:pt x="566" y="501"/>
                    <a:pt x="570" y="504"/>
                    <a:pt x="569" y="507"/>
                  </a:cubicBezTo>
                  <a:cubicBezTo>
                    <a:pt x="568" y="508"/>
                    <a:pt x="568" y="509"/>
                    <a:pt x="567" y="511"/>
                  </a:cubicBezTo>
                  <a:cubicBezTo>
                    <a:pt x="580" y="508"/>
                    <a:pt x="597" y="502"/>
                    <a:pt x="609" y="503"/>
                  </a:cubicBezTo>
                  <a:cubicBezTo>
                    <a:pt x="612" y="501"/>
                    <a:pt x="620" y="495"/>
                    <a:pt x="619" y="491"/>
                  </a:cubicBezTo>
                  <a:cubicBezTo>
                    <a:pt x="618" y="490"/>
                    <a:pt x="617" y="489"/>
                    <a:pt x="616" y="487"/>
                  </a:cubicBezTo>
                  <a:cubicBezTo>
                    <a:pt x="610" y="479"/>
                    <a:pt x="612" y="473"/>
                    <a:pt x="618" y="467"/>
                  </a:cubicBezTo>
                  <a:cubicBezTo>
                    <a:pt x="608" y="466"/>
                    <a:pt x="596" y="467"/>
                    <a:pt x="590" y="474"/>
                  </a:cubicBezTo>
                  <a:cubicBezTo>
                    <a:pt x="586" y="479"/>
                    <a:pt x="579" y="467"/>
                    <a:pt x="579" y="466"/>
                  </a:cubicBezTo>
                  <a:cubicBezTo>
                    <a:pt x="576" y="460"/>
                    <a:pt x="576" y="452"/>
                    <a:pt x="586" y="443"/>
                  </a:cubicBezTo>
                  <a:cubicBezTo>
                    <a:pt x="588" y="440"/>
                    <a:pt x="592" y="445"/>
                    <a:pt x="590" y="447"/>
                  </a:cubicBezTo>
                  <a:cubicBezTo>
                    <a:pt x="582" y="454"/>
                    <a:pt x="580" y="461"/>
                    <a:pt x="587" y="468"/>
                  </a:cubicBezTo>
                  <a:lnTo>
                    <a:pt x="588" y="469"/>
                  </a:lnTo>
                  <a:cubicBezTo>
                    <a:pt x="598" y="461"/>
                    <a:pt x="612" y="460"/>
                    <a:pt x="624" y="463"/>
                  </a:cubicBezTo>
                  <a:lnTo>
                    <a:pt x="624" y="463"/>
                  </a:lnTo>
                  <a:lnTo>
                    <a:pt x="624" y="463"/>
                  </a:lnTo>
                  <a:cubicBezTo>
                    <a:pt x="645" y="461"/>
                    <a:pt x="644" y="453"/>
                    <a:pt x="638" y="437"/>
                  </a:cubicBezTo>
                  <a:cubicBezTo>
                    <a:pt x="636" y="431"/>
                    <a:pt x="633" y="424"/>
                    <a:pt x="630" y="415"/>
                  </a:cubicBezTo>
                  <a:cubicBezTo>
                    <a:pt x="625" y="404"/>
                    <a:pt x="617" y="379"/>
                    <a:pt x="608" y="353"/>
                  </a:cubicBezTo>
                  <a:cubicBezTo>
                    <a:pt x="584" y="343"/>
                    <a:pt x="549" y="349"/>
                    <a:pt x="523" y="361"/>
                  </a:cubicBezTo>
                  <a:cubicBezTo>
                    <a:pt x="516" y="371"/>
                    <a:pt x="507" y="380"/>
                    <a:pt x="493" y="389"/>
                  </a:cubicBezTo>
                  <a:cubicBezTo>
                    <a:pt x="487" y="426"/>
                    <a:pt x="457" y="453"/>
                    <a:pt x="423" y="457"/>
                  </a:cubicBezTo>
                  <a:lnTo>
                    <a:pt x="422" y="464"/>
                  </a:lnTo>
                  <a:lnTo>
                    <a:pt x="422" y="464"/>
                  </a:lnTo>
                  <a:close/>
                  <a:moveTo>
                    <a:pt x="416" y="463"/>
                  </a:moveTo>
                  <a:lnTo>
                    <a:pt x="416" y="463"/>
                  </a:lnTo>
                  <a:lnTo>
                    <a:pt x="417" y="458"/>
                  </a:lnTo>
                  <a:cubicBezTo>
                    <a:pt x="415" y="458"/>
                    <a:pt x="413" y="458"/>
                    <a:pt x="411" y="458"/>
                  </a:cubicBezTo>
                  <a:cubicBezTo>
                    <a:pt x="407" y="463"/>
                    <a:pt x="403" y="468"/>
                    <a:pt x="399" y="473"/>
                  </a:cubicBezTo>
                  <a:cubicBezTo>
                    <a:pt x="399" y="477"/>
                    <a:pt x="399" y="482"/>
                    <a:pt x="400" y="485"/>
                  </a:cubicBezTo>
                  <a:cubicBezTo>
                    <a:pt x="412" y="476"/>
                    <a:pt x="435" y="482"/>
                    <a:pt x="428" y="506"/>
                  </a:cubicBezTo>
                  <a:cubicBezTo>
                    <a:pt x="431" y="508"/>
                    <a:pt x="434" y="511"/>
                    <a:pt x="437" y="515"/>
                  </a:cubicBezTo>
                  <a:cubicBezTo>
                    <a:pt x="449" y="498"/>
                    <a:pt x="439" y="469"/>
                    <a:pt x="414" y="469"/>
                  </a:cubicBezTo>
                  <a:cubicBezTo>
                    <a:pt x="411" y="468"/>
                    <a:pt x="411" y="463"/>
                    <a:pt x="415" y="463"/>
                  </a:cubicBezTo>
                  <a:cubicBezTo>
                    <a:pt x="415" y="463"/>
                    <a:pt x="416" y="463"/>
                    <a:pt x="416" y="463"/>
                  </a:cubicBezTo>
                  <a:lnTo>
                    <a:pt x="416" y="463"/>
                  </a:lnTo>
                  <a:close/>
                  <a:moveTo>
                    <a:pt x="514" y="262"/>
                  </a:moveTo>
                  <a:lnTo>
                    <a:pt x="514" y="262"/>
                  </a:lnTo>
                  <a:cubicBezTo>
                    <a:pt x="514" y="265"/>
                    <a:pt x="511" y="267"/>
                    <a:pt x="509" y="267"/>
                  </a:cubicBezTo>
                  <a:cubicBezTo>
                    <a:pt x="506" y="267"/>
                    <a:pt x="503" y="265"/>
                    <a:pt x="503" y="262"/>
                  </a:cubicBezTo>
                  <a:cubicBezTo>
                    <a:pt x="503" y="259"/>
                    <a:pt x="506" y="257"/>
                    <a:pt x="509" y="257"/>
                  </a:cubicBezTo>
                  <a:cubicBezTo>
                    <a:pt x="511" y="257"/>
                    <a:pt x="514" y="259"/>
                    <a:pt x="514" y="262"/>
                  </a:cubicBezTo>
                  <a:lnTo>
                    <a:pt x="514" y="262"/>
                  </a:lnTo>
                  <a:close/>
                  <a:moveTo>
                    <a:pt x="529" y="244"/>
                  </a:moveTo>
                  <a:lnTo>
                    <a:pt x="529" y="244"/>
                  </a:lnTo>
                  <a:cubicBezTo>
                    <a:pt x="529" y="248"/>
                    <a:pt x="526" y="250"/>
                    <a:pt x="523" y="250"/>
                  </a:cubicBezTo>
                  <a:cubicBezTo>
                    <a:pt x="520" y="250"/>
                    <a:pt x="517" y="248"/>
                    <a:pt x="517" y="244"/>
                  </a:cubicBezTo>
                  <a:cubicBezTo>
                    <a:pt x="517" y="241"/>
                    <a:pt x="520" y="239"/>
                    <a:pt x="523" y="239"/>
                  </a:cubicBezTo>
                  <a:cubicBezTo>
                    <a:pt x="526" y="239"/>
                    <a:pt x="529" y="241"/>
                    <a:pt x="529" y="244"/>
                  </a:cubicBezTo>
                  <a:lnTo>
                    <a:pt x="529" y="244"/>
                  </a:lnTo>
                  <a:close/>
                  <a:moveTo>
                    <a:pt x="499" y="280"/>
                  </a:moveTo>
                  <a:lnTo>
                    <a:pt x="499" y="280"/>
                  </a:lnTo>
                  <a:cubicBezTo>
                    <a:pt x="499" y="283"/>
                    <a:pt x="497" y="285"/>
                    <a:pt x="495" y="285"/>
                  </a:cubicBezTo>
                  <a:cubicBezTo>
                    <a:pt x="492" y="285"/>
                    <a:pt x="490" y="283"/>
                    <a:pt x="490" y="280"/>
                  </a:cubicBezTo>
                  <a:cubicBezTo>
                    <a:pt x="490" y="278"/>
                    <a:pt x="492" y="276"/>
                    <a:pt x="495" y="276"/>
                  </a:cubicBezTo>
                  <a:cubicBezTo>
                    <a:pt x="497" y="276"/>
                    <a:pt x="499" y="278"/>
                    <a:pt x="499" y="280"/>
                  </a:cubicBezTo>
                  <a:lnTo>
                    <a:pt x="499" y="280"/>
                  </a:lnTo>
                  <a:close/>
                  <a:moveTo>
                    <a:pt x="339" y="230"/>
                  </a:moveTo>
                  <a:lnTo>
                    <a:pt x="339" y="230"/>
                  </a:lnTo>
                  <a:cubicBezTo>
                    <a:pt x="339" y="233"/>
                    <a:pt x="336" y="236"/>
                    <a:pt x="333" y="236"/>
                  </a:cubicBezTo>
                  <a:cubicBezTo>
                    <a:pt x="330" y="236"/>
                    <a:pt x="328" y="233"/>
                    <a:pt x="328" y="230"/>
                  </a:cubicBezTo>
                  <a:cubicBezTo>
                    <a:pt x="328" y="227"/>
                    <a:pt x="330" y="224"/>
                    <a:pt x="333" y="224"/>
                  </a:cubicBezTo>
                  <a:cubicBezTo>
                    <a:pt x="336" y="224"/>
                    <a:pt x="339" y="227"/>
                    <a:pt x="339" y="230"/>
                  </a:cubicBezTo>
                  <a:lnTo>
                    <a:pt x="339" y="230"/>
                  </a:lnTo>
                  <a:close/>
                  <a:moveTo>
                    <a:pt x="407" y="544"/>
                  </a:moveTo>
                  <a:lnTo>
                    <a:pt x="407" y="544"/>
                  </a:lnTo>
                  <a:cubicBezTo>
                    <a:pt x="413" y="544"/>
                    <a:pt x="417" y="539"/>
                    <a:pt x="417" y="534"/>
                  </a:cubicBezTo>
                  <a:cubicBezTo>
                    <a:pt x="417" y="528"/>
                    <a:pt x="413" y="524"/>
                    <a:pt x="407" y="524"/>
                  </a:cubicBezTo>
                  <a:cubicBezTo>
                    <a:pt x="402" y="524"/>
                    <a:pt x="397" y="528"/>
                    <a:pt x="397" y="534"/>
                  </a:cubicBezTo>
                  <a:cubicBezTo>
                    <a:pt x="397" y="539"/>
                    <a:pt x="402" y="544"/>
                    <a:pt x="407" y="544"/>
                  </a:cubicBezTo>
                  <a:lnTo>
                    <a:pt x="407" y="544"/>
                  </a:lnTo>
                  <a:close/>
                  <a:moveTo>
                    <a:pt x="407" y="550"/>
                  </a:moveTo>
                  <a:lnTo>
                    <a:pt x="407" y="550"/>
                  </a:lnTo>
                  <a:cubicBezTo>
                    <a:pt x="399" y="550"/>
                    <a:pt x="392" y="542"/>
                    <a:pt x="392" y="534"/>
                  </a:cubicBezTo>
                  <a:cubicBezTo>
                    <a:pt x="392" y="525"/>
                    <a:pt x="399" y="518"/>
                    <a:pt x="407" y="518"/>
                  </a:cubicBezTo>
                  <a:cubicBezTo>
                    <a:pt x="416" y="518"/>
                    <a:pt x="423" y="525"/>
                    <a:pt x="423" y="534"/>
                  </a:cubicBezTo>
                  <a:cubicBezTo>
                    <a:pt x="423" y="542"/>
                    <a:pt x="416" y="550"/>
                    <a:pt x="407" y="550"/>
                  </a:cubicBezTo>
                  <a:lnTo>
                    <a:pt x="407" y="550"/>
                  </a:lnTo>
                  <a:close/>
                  <a:moveTo>
                    <a:pt x="624" y="463"/>
                  </a:moveTo>
                  <a:lnTo>
                    <a:pt x="624" y="463"/>
                  </a:lnTo>
                  <a:cubicBezTo>
                    <a:pt x="624" y="463"/>
                    <a:pt x="624" y="463"/>
                    <a:pt x="624" y="463"/>
                  </a:cubicBezTo>
                  <a:lnTo>
                    <a:pt x="624" y="463"/>
                  </a:lnTo>
                  <a:lnTo>
                    <a:pt x="624" y="463"/>
                  </a:lnTo>
                  <a:lnTo>
                    <a:pt x="624" y="463"/>
                  </a:lnTo>
                  <a:close/>
                  <a:moveTo>
                    <a:pt x="541" y="399"/>
                  </a:moveTo>
                  <a:lnTo>
                    <a:pt x="541" y="399"/>
                  </a:lnTo>
                  <a:cubicBezTo>
                    <a:pt x="539" y="395"/>
                    <a:pt x="539" y="389"/>
                    <a:pt x="539" y="383"/>
                  </a:cubicBezTo>
                  <a:cubicBezTo>
                    <a:pt x="531" y="385"/>
                    <a:pt x="523" y="389"/>
                    <a:pt x="516" y="395"/>
                  </a:cubicBezTo>
                  <a:cubicBezTo>
                    <a:pt x="518" y="395"/>
                    <a:pt x="522" y="397"/>
                    <a:pt x="527" y="398"/>
                  </a:cubicBezTo>
                  <a:cubicBezTo>
                    <a:pt x="531" y="398"/>
                    <a:pt x="536" y="399"/>
                    <a:pt x="541" y="399"/>
                  </a:cubicBezTo>
                  <a:lnTo>
                    <a:pt x="541" y="399"/>
                  </a:lnTo>
                  <a:close/>
                  <a:moveTo>
                    <a:pt x="545" y="381"/>
                  </a:moveTo>
                  <a:lnTo>
                    <a:pt x="545" y="381"/>
                  </a:lnTo>
                  <a:cubicBezTo>
                    <a:pt x="544" y="389"/>
                    <a:pt x="545" y="395"/>
                    <a:pt x="547" y="400"/>
                  </a:cubicBezTo>
                  <a:cubicBezTo>
                    <a:pt x="551" y="400"/>
                    <a:pt x="554" y="399"/>
                    <a:pt x="558" y="399"/>
                  </a:cubicBezTo>
                  <a:cubicBezTo>
                    <a:pt x="556" y="397"/>
                    <a:pt x="555" y="393"/>
                    <a:pt x="555" y="389"/>
                  </a:cubicBezTo>
                  <a:cubicBezTo>
                    <a:pt x="555" y="386"/>
                    <a:pt x="555" y="382"/>
                    <a:pt x="556" y="379"/>
                  </a:cubicBezTo>
                  <a:cubicBezTo>
                    <a:pt x="553" y="380"/>
                    <a:pt x="549" y="380"/>
                    <a:pt x="545" y="381"/>
                  </a:cubicBezTo>
                  <a:lnTo>
                    <a:pt x="545" y="381"/>
                  </a:lnTo>
                  <a:close/>
                  <a:moveTo>
                    <a:pt x="569" y="373"/>
                  </a:moveTo>
                  <a:lnTo>
                    <a:pt x="569" y="373"/>
                  </a:lnTo>
                  <a:cubicBezTo>
                    <a:pt x="572" y="373"/>
                    <a:pt x="576" y="372"/>
                    <a:pt x="579" y="373"/>
                  </a:cubicBezTo>
                  <a:cubicBezTo>
                    <a:pt x="581" y="373"/>
                    <a:pt x="582" y="375"/>
                    <a:pt x="582" y="376"/>
                  </a:cubicBezTo>
                  <a:cubicBezTo>
                    <a:pt x="582" y="379"/>
                    <a:pt x="577" y="381"/>
                    <a:pt x="574" y="382"/>
                  </a:cubicBezTo>
                  <a:cubicBezTo>
                    <a:pt x="574" y="384"/>
                    <a:pt x="575" y="386"/>
                    <a:pt x="575" y="387"/>
                  </a:cubicBezTo>
                  <a:cubicBezTo>
                    <a:pt x="576" y="395"/>
                    <a:pt x="572" y="402"/>
                    <a:pt x="567" y="404"/>
                  </a:cubicBezTo>
                  <a:cubicBezTo>
                    <a:pt x="567" y="404"/>
                    <a:pt x="567" y="404"/>
                    <a:pt x="567" y="404"/>
                  </a:cubicBezTo>
                  <a:cubicBezTo>
                    <a:pt x="560" y="405"/>
                    <a:pt x="553" y="405"/>
                    <a:pt x="546" y="405"/>
                  </a:cubicBezTo>
                  <a:cubicBezTo>
                    <a:pt x="545" y="405"/>
                    <a:pt x="545" y="405"/>
                    <a:pt x="544" y="405"/>
                  </a:cubicBezTo>
                  <a:cubicBezTo>
                    <a:pt x="533" y="405"/>
                    <a:pt x="521" y="403"/>
                    <a:pt x="511" y="399"/>
                  </a:cubicBezTo>
                  <a:cubicBezTo>
                    <a:pt x="511" y="399"/>
                    <a:pt x="511" y="399"/>
                    <a:pt x="511" y="399"/>
                  </a:cubicBezTo>
                  <a:cubicBezTo>
                    <a:pt x="508" y="402"/>
                    <a:pt x="504" y="399"/>
                    <a:pt x="506" y="396"/>
                  </a:cubicBezTo>
                  <a:cubicBezTo>
                    <a:pt x="506" y="396"/>
                    <a:pt x="507" y="395"/>
                    <a:pt x="508" y="394"/>
                  </a:cubicBezTo>
                  <a:cubicBezTo>
                    <a:pt x="508" y="394"/>
                    <a:pt x="509" y="393"/>
                    <a:pt x="509" y="393"/>
                  </a:cubicBezTo>
                  <a:cubicBezTo>
                    <a:pt x="515" y="387"/>
                    <a:pt x="534" y="373"/>
                    <a:pt x="569" y="373"/>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sz="4267"/>
            </a:p>
          </p:txBody>
        </p:sp>
        <p:sp>
          <p:nvSpPr>
            <p:cNvPr id="10" name="Freeform 7">
              <a:extLst>
                <a:ext uri="{FF2B5EF4-FFF2-40B4-BE49-F238E27FC236}">
                  <a16:creationId xmlns:a16="http://schemas.microsoft.com/office/drawing/2014/main" id="{0F27C1C5-EE32-79B6-CC5B-76E0A46695BB}"/>
                </a:ext>
              </a:extLst>
            </p:cNvPr>
            <p:cNvSpPr>
              <a:spLocks noEditPoints="1"/>
            </p:cNvSpPr>
            <p:nvPr userDrawn="1"/>
          </p:nvSpPr>
          <p:spPr bwMode="auto">
            <a:xfrm>
              <a:off x="7499350" y="325438"/>
              <a:ext cx="525463" cy="576262"/>
            </a:xfrm>
            <a:custGeom>
              <a:avLst/>
              <a:gdLst>
                <a:gd name="T0" fmla="*/ 524 w 647"/>
                <a:gd name="T1" fmla="*/ 663 h 701"/>
                <a:gd name="T2" fmla="*/ 555 w 647"/>
                <a:gd name="T3" fmla="*/ 673 h 701"/>
                <a:gd name="T4" fmla="*/ 563 w 647"/>
                <a:gd name="T5" fmla="*/ 670 h 701"/>
                <a:gd name="T6" fmla="*/ 524 w 647"/>
                <a:gd name="T7" fmla="*/ 657 h 701"/>
                <a:gd name="T8" fmla="*/ 564 w 647"/>
                <a:gd name="T9" fmla="*/ 676 h 701"/>
                <a:gd name="T10" fmla="*/ 510 w 647"/>
                <a:gd name="T11" fmla="*/ 692 h 701"/>
                <a:gd name="T12" fmla="*/ 324 w 647"/>
                <a:gd name="T13" fmla="*/ 675 h 701"/>
                <a:gd name="T14" fmla="*/ 293 w 647"/>
                <a:gd name="T15" fmla="*/ 552 h 701"/>
                <a:gd name="T16" fmla="*/ 265 w 647"/>
                <a:gd name="T17" fmla="*/ 544 h 701"/>
                <a:gd name="T18" fmla="*/ 217 w 647"/>
                <a:gd name="T19" fmla="*/ 599 h 701"/>
                <a:gd name="T20" fmla="*/ 501 w 647"/>
                <a:gd name="T21" fmla="*/ 186 h 701"/>
                <a:gd name="T22" fmla="*/ 510 w 647"/>
                <a:gd name="T23" fmla="*/ 202 h 701"/>
                <a:gd name="T24" fmla="*/ 554 w 647"/>
                <a:gd name="T25" fmla="*/ 163 h 701"/>
                <a:gd name="T26" fmla="*/ 583 w 647"/>
                <a:gd name="T27" fmla="*/ 244 h 701"/>
                <a:gd name="T28" fmla="*/ 579 w 647"/>
                <a:gd name="T29" fmla="*/ 249 h 701"/>
                <a:gd name="T30" fmla="*/ 625 w 647"/>
                <a:gd name="T31" fmla="*/ 468 h 701"/>
                <a:gd name="T32" fmla="*/ 617 w 647"/>
                <a:gd name="T33" fmla="*/ 526 h 701"/>
                <a:gd name="T34" fmla="*/ 534 w 647"/>
                <a:gd name="T35" fmla="*/ 594 h 701"/>
                <a:gd name="T36" fmla="*/ 586 w 647"/>
                <a:gd name="T37" fmla="*/ 661 h 701"/>
                <a:gd name="T38" fmla="*/ 586 w 647"/>
                <a:gd name="T39" fmla="*/ 666 h 701"/>
                <a:gd name="T40" fmla="*/ 564 w 647"/>
                <a:gd name="T41" fmla="*/ 676 h 701"/>
                <a:gd name="T42" fmla="*/ 306 w 647"/>
                <a:gd name="T43" fmla="*/ 571 h 701"/>
                <a:gd name="T44" fmla="*/ 303 w 647"/>
                <a:gd name="T45" fmla="*/ 560 h 701"/>
                <a:gd name="T46" fmla="*/ 302 w 647"/>
                <a:gd name="T47" fmla="*/ 575 h 701"/>
                <a:gd name="T48" fmla="*/ 303 w 647"/>
                <a:gd name="T49" fmla="*/ 596 h 701"/>
                <a:gd name="T50" fmla="*/ 283 w 647"/>
                <a:gd name="T51" fmla="*/ 607 h 701"/>
                <a:gd name="T52" fmla="*/ 333 w 647"/>
                <a:gd name="T53" fmla="*/ 540 h 701"/>
                <a:gd name="T54" fmla="*/ 283 w 647"/>
                <a:gd name="T55" fmla="*/ 607 h 701"/>
                <a:gd name="T56" fmla="*/ 301 w 647"/>
                <a:gd name="T57" fmla="*/ 635 h 701"/>
                <a:gd name="T58" fmla="*/ 289 w 647"/>
                <a:gd name="T59" fmla="*/ 623 h 701"/>
                <a:gd name="T60" fmla="*/ 307 w 647"/>
                <a:gd name="T61" fmla="*/ 639 h 701"/>
                <a:gd name="T62" fmla="*/ 352 w 647"/>
                <a:gd name="T63" fmla="*/ 524 h 701"/>
                <a:gd name="T64" fmla="*/ 527 w 647"/>
                <a:gd name="T65" fmla="*/ 353 h 701"/>
                <a:gd name="T66" fmla="*/ 578 w 647"/>
                <a:gd name="T67" fmla="*/ 264 h 701"/>
                <a:gd name="T68" fmla="*/ 527 w 647"/>
                <a:gd name="T69" fmla="*/ 353 h 701"/>
                <a:gd name="T70" fmla="*/ 519 w 647"/>
                <a:gd name="T71" fmla="*/ 356 h 701"/>
                <a:gd name="T72" fmla="*/ 528 w 647"/>
                <a:gd name="T73" fmla="*/ 314 h 701"/>
                <a:gd name="T74" fmla="*/ 516 w 647"/>
                <a:gd name="T75" fmla="*/ 310 h 701"/>
                <a:gd name="T76" fmla="*/ 518 w 647"/>
                <a:gd name="T77" fmla="*/ 357 h 701"/>
                <a:gd name="T78" fmla="*/ 374 w 647"/>
                <a:gd name="T79" fmla="*/ 525 h 701"/>
                <a:gd name="T80" fmla="*/ 366 w 647"/>
                <a:gd name="T81" fmla="*/ 510 h 701"/>
                <a:gd name="T82" fmla="*/ 387 w 647"/>
                <a:gd name="T83" fmla="*/ 505 h 701"/>
                <a:gd name="T84" fmla="*/ 394 w 647"/>
                <a:gd name="T85" fmla="*/ 479 h 701"/>
                <a:gd name="T86" fmla="*/ 387 w 647"/>
                <a:gd name="T87" fmla="*/ 505 h 701"/>
                <a:gd name="T88" fmla="*/ 258 w 647"/>
                <a:gd name="T89" fmla="*/ 506 h 701"/>
                <a:gd name="T90" fmla="*/ 226 w 647"/>
                <a:gd name="T91" fmla="*/ 406 h 701"/>
                <a:gd name="T92" fmla="*/ 228 w 647"/>
                <a:gd name="T93" fmla="*/ 363 h 701"/>
                <a:gd name="T94" fmla="*/ 231 w 647"/>
                <a:gd name="T95" fmla="*/ 349 h 701"/>
                <a:gd name="T96" fmla="*/ 310 w 647"/>
                <a:gd name="T97" fmla="*/ 227 h 701"/>
                <a:gd name="T98" fmla="*/ 358 w 647"/>
                <a:gd name="T99" fmla="*/ 200 h 701"/>
                <a:gd name="T100" fmla="*/ 462 w 647"/>
                <a:gd name="T101" fmla="*/ 190 h 701"/>
                <a:gd name="T102" fmla="*/ 476 w 647"/>
                <a:gd name="T103" fmla="*/ 180 h 701"/>
                <a:gd name="T104" fmla="*/ 269 w 647"/>
                <a:gd name="T105" fmla="*/ 246 h 701"/>
                <a:gd name="T106" fmla="*/ 245 w 647"/>
                <a:gd name="T107" fmla="*/ 277 h 701"/>
                <a:gd name="T108" fmla="*/ 217 w 647"/>
                <a:gd name="T109" fmla="*/ 345 h 701"/>
                <a:gd name="T110" fmla="*/ 253 w 647"/>
                <a:gd name="T111" fmla="*/ 527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47" h="701">
                  <a:moveTo>
                    <a:pt x="555" y="673"/>
                  </a:moveTo>
                  <a:lnTo>
                    <a:pt x="555" y="673"/>
                  </a:lnTo>
                  <a:cubicBezTo>
                    <a:pt x="549" y="670"/>
                    <a:pt x="537" y="667"/>
                    <a:pt x="524" y="663"/>
                  </a:cubicBezTo>
                  <a:cubicBezTo>
                    <a:pt x="525" y="670"/>
                    <a:pt x="526" y="677"/>
                    <a:pt x="527" y="682"/>
                  </a:cubicBezTo>
                  <a:cubicBezTo>
                    <a:pt x="536" y="680"/>
                    <a:pt x="546" y="677"/>
                    <a:pt x="555" y="673"/>
                  </a:cubicBezTo>
                  <a:lnTo>
                    <a:pt x="555" y="673"/>
                  </a:lnTo>
                  <a:close/>
                  <a:moveTo>
                    <a:pt x="524" y="657"/>
                  </a:moveTo>
                  <a:lnTo>
                    <a:pt x="524" y="657"/>
                  </a:lnTo>
                  <a:cubicBezTo>
                    <a:pt x="539" y="662"/>
                    <a:pt x="556" y="666"/>
                    <a:pt x="563" y="670"/>
                  </a:cubicBezTo>
                  <a:cubicBezTo>
                    <a:pt x="568" y="668"/>
                    <a:pt x="574" y="666"/>
                    <a:pt x="579" y="663"/>
                  </a:cubicBezTo>
                  <a:cubicBezTo>
                    <a:pt x="569" y="658"/>
                    <a:pt x="546" y="651"/>
                    <a:pt x="524" y="645"/>
                  </a:cubicBezTo>
                  <a:cubicBezTo>
                    <a:pt x="524" y="649"/>
                    <a:pt x="524" y="653"/>
                    <a:pt x="524" y="657"/>
                  </a:cubicBezTo>
                  <a:lnTo>
                    <a:pt x="524" y="657"/>
                  </a:lnTo>
                  <a:close/>
                  <a:moveTo>
                    <a:pt x="564" y="676"/>
                  </a:moveTo>
                  <a:lnTo>
                    <a:pt x="564" y="676"/>
                  </a:lnTo>
                  <a:cubicBezTo>
                    <a:pt x="563" y="676"/>
                    <a:pt x="563" y="676"/>
                    <a:pt x="563" y="676"/>
                  </a:cubicBezTo>
                  <a:cubicBezTo>
                    <a:pt x="546" y="683"/>
                    <a:pt x="528" y="688"/>
                    <a:pt x="511" y="692"/>
                  </a:cubicBezTo>
                  <a:cubicBezTo>
                    <a:pt x="511" y="692"/>
                    <a:pt x="510" y="692"/>
                    <a:pt x="510" y="692"/>
                  </a:cubicBezTo>
                  <a:cubicBezTo>
                    <a:pt x="494" y="695"/>
                    <a:pt x="478" y="697"/>
                    <a:pt x="463" y="698"/>
                  </a:cubicBezTo>
                  <a:cubicBezTo>
                    <a:pt x="462" y="698"/>
                    <a:pt x="462" y="698"/>
                    <a:pt x="462" y="698"/>
                  </a:cubicBezTo>
                  <a:cubicBezTo>
                    <a:pt x="410" y="701"/>
                    <a:pt x="361" y="691"/>
                    <a:pt x="324" y="675"/>
                  </a:cubicBezTo>
                  <a:lnTo>
                    <a:pt x="323" y="674"/>
                  </a:lnTo>
                  <a:cubicBezTo>
                    <a:pt x="323" y="674"/>
                    <a:pt x="322" y="674"/>
                    <a:pt x="322" y="674"/>
                  </a:cubicBezTo>
                  <a:cubicBezTo>
                    <a:pt x="260" y="645"/>
                    <a:pt x="232" y="594"/>
                    <a:pt x="293" y="552"/>
                  </a:cubicBezTo>
                  <a:cubicBezTo>
                    <a:pt x="286" y="542"/>
                    <a:pt x="278" y="532"/>
                    <a:pt x="270" y="522"/>
                  </a:cubicBezTo>
                  <a:cubicBezTo>
                    <a:pt x="267" y="518"/>
                    <a:pt x="265" y="515"/>
                    <a:pt x="262" y="511"/>
                  </a:cubicBezTo>
                  <a:cubicBezTo>
                    <a:pt x="257" y="524"/>
                    <a:pt x="257" y="532"/>
                    <a:pt x="265" y="544"/>
                  </a:cubicBezTo>
                  <a:cubicBezTo>
                    <a:pt x="266" y="545"/>
                    <a:pt x="265" y="546"/>
                    <a:pt x="265" y="547"/>
                  </a:cubicBezTo>
                  <a:lnTo>
                    <a:pt x="221" y="599"/>
                  </a:lnTo>
                  <a:cubicBezTo>
                    <a:pt x="220" y="601"/>
                    <a:pt x="218" y="601"/>
                    <a:pt x="217" y="599"/>
                  </a:cubicBezTo>
                  <a:cubicBezTo>
                    <a:pt x="0" y="361"/>
                    <a:pt x="247" y="0"/>
                    <a:pt x="546" y="104"/>
                  </a:cubicBezTo>
                  <a:cubicBezTo>
                    <a:pt x="548" y="105"/>
                    <a:pt x="549" y="106"/>
                    <a:pt x="548" y="108"/>
                  </a:cubicBezTo>
                  <a:lnTo>
                    <a:pt x="501" y="186"/>
                  </a:lnTo>
                  <a:cubicBezTo>
                    <a:pt x="500" y="187"/>
                    <a:pt x="499" y="188"/>
                    <a:pt x="498" y="187"/>
                  </a:cubicBezTo>
                  <a:cubicBezTo>
                    <a:pt x="483" y="185"/>
                    <a:pt x="474" y="186"/>
                    <a:pt x="468" y="192"/>
                  </a:cubicBezTo>
                  <a:cubicBezTo>
                    <a:pt x="482" y="194"/>
                    <a:pt x="496" y="197"/>
                    <a:pt x="510" y="202"/>
                  </a:cubicBezTo>
                  <a:cubicBezTo>
                    <a:pt x="523" y="188"/>
                    <a:pt x="536" y="175"/>
                    <a:pt x="551" y="163"/>
                  </a:cubicBezTo>
                  <a:cubicBezTo>
                    <a:pt x="551" y="163"/>
                    <a:pt x="551" y="163"/>
                    <a:pt x="552" y="163"/>
                  </a:cubicBezTo>
                  <a:cubicBezTo>
                    <a:pt x="552" y="162"/>
                    <a:pt x="553" y="162"/>
                    <a:pt x="554" y="163"/>
                  </a:cubicBezTo>
                  <a:cubicBezTo>
                    <a:pt x="555" y="163"/>
                    <a:pt x="555" y="163"/>
                    <a:pt x="556" y="164"/>
                  </a:cubicBezTo>
                  <a:cubicBezTo>
                    <a:pt x="556" y="164"/>
                    <a:pt x="556" y="165"/>
                    <a:pt x="556" y="165"/>
                  </a:cubicBezTo>
                  <a:lnTo>
                    <a:pt x="583" y="244"/>
                  </a:lnTo>
                  <a:cubicBezTo>
                    <a:pt x="583" y="245"/>
                    <a:pt x="583" y="245"/>
                    <a:pt x="583" y="246"/>
                  </a:cubicBezTo>
                  <a:cubicBezTo>
                    <a:pt x="583" y="247"/>
                    <a:pt x="582" y="247"/>
                    <a:pt x="582" y="247"/>
                  </a:cubicBezTo>
                  <a:cubicBezTo>
                    <a:pt x="581" y="248"/>
                    <a:pt x="580" y="249"/>
                    <a:pt x="579" y="249"/>
                  </a:cubicBezTo>
                  <a:cubicBezTo>
                    <a:pt x="585" y="266"/>
                    <a:pt x="623" y="382"/>
                    <a:pt x="635" y="413"/>
                  </a:cubicBezTo>
                  <a:cubicBezTo>
                    <a:pt x="639" y="423"/>
                    <a:pt x="647" y="441"/>
                    <a:pt x="647" y="452"/>
                  </a:cubicBezTo>
                  <a:cubicBezTo>
                    <a:pt x="647" y="462"/>
                    <a:pt x="640" y="467"/>
                    <a:pt x="625" y="468"/>
                  </a:cubicBezTo>
                  <a:cubicBezTo>
                    <a:pt x="617" y="475"/>
                    <a:pt x="616" y="478"/>
                    <a:pt x="620" y="483"/>
                  </a:cubicBezTo>
                  <a:cubicBezTo>
                    <a:pt x="628" y="494"/>
                    <a:pt x="624" y="499"/>
                    <a:pt x="615" y="506"/>
                  </a:cubicBezTo>
                  <a:cubicBezTo>
                    <a:pt x="624" y="513"/>
                    <a:pt x="622" y="526"/>
                    <a:pt x="617" y="526"/>
                  </a:cubicBezTo>
                  <a:cubicBezTo>
                    <a:pt x="611" y="526"/>
                    <a:pt x="609" y="528"/>
                    <a:pt x="605" y="533"/>
                  </a:cubicBezTo>
                  <a:cubicBezTo>
                    <a:pt x="633" y="560"/>
                    <a:pt x="610" y="583"/>
                    <a:pt x="573" y="591"/>
                  </a:cubicBezTo>
                  <a:cubicBezTo>
                    <a:pt x="562" y="594"/>
                    <a:pt x="548" y="595"/>
                    <a:pt x="534" y="594"/>
                  </a:cubicBezTo>
                  <a:cubicBezTo>
                    <a:pt x="534" y="594"/>
                    <a:pt x="534" y="594"/>
                    <a:pt x="534" y="595"/>
                  </a:cubicBezTo>
                  <a:cubicBezTo>
                    <a:pt x="529" y="610"/>
                    <a:pt x="526" y="625"/>
                    <a:pt x="525" y="639"/>
                  </a:cubicBezTo>
                  <a:cubicBezTo>
                    <a:pt x="549" y="646"/>
                    <a:pt x="578" y="655"/>
                    <a:pt x="586" y="661"/>
                  </a:cubicBezTo>
                  <a:cubicBezTo>
                    <a:pt x="586" y="661"/>
                    <a:pt x="587" y="662"/>
                    <a:pt x="587" y="662"/>
                  </a:cubicBezTo>
                  <a:cubicBezTo>
                    <a:pt x="587" y="663"/>
                    <a:pt x="588" y="663"/>
                    <a:pt x="587" y="664"/>
                  </a:cubicBezTo>
                  <a:cubicBezTo>
                    <a:pt x="587" y="665"/>
                    <a:pt x="587" y="665"/>
                    <a:pt x="586" y="666"/>
                  </a:cubicBezTo>
                  <a:cubicBezTo>
                    <a:pt x="586" y="666"/>
                    <a:pt x="586" y="666"/>
                    <a:pt x="585" y="666"/>
                  </a:cubicBezTo>
                  <a:cubicBezTo>
                    <a:pt x="578" y="670"/>
                    <a:pt x="571" y="673"/>
                    <a:pt x="564" y="676"/>
                  </a:cubicBezTo>
                  <a:lnTo>
                    <a:pt x="564" y="676"/>
                  </a:lnTo>
                  <a:close/>
                  <a:moveTo>
                    <a:pt x="306" y="570"/>
                  </a:moveTo>
                  <a:lnTo>
                    <a:pt x="306" y="570"/>
                  </a:lnTo>
                  <a:cubicBezTo>
                    <a:pt x="306" y="570"/>
                    <a:pt x="306" y="570"/>
                    <a:pt x="306" y="571"/>
                  </a:cubicBezTo>
                  <a:cubicBezTo>
                    <a:pt x="308" y="577"/>
                    <a:pt x="309" y="584"/>
                    <a:pt x="309" y="592"/>
                  </a:cubicBezTo>
                  <a:cubicBezTo>
                    <a:pt x="326" y="581"/>
                    <a:pt x="321" y="561"/>
                    <a:pt x="316" y="552"/>
                  </a:cubicBezTo>
                  <a:cubicBezTo>
                    <a:pt x="312" y="555"/>
                    <a:pt x="307" y="558"/>
                    <a:pt x="303" y="560"/>
                  </a:cubicBezTo>
                  <a:cubicBezTo>
                    <a:pt x="304" y="563"/>
                    <a:pt x="305" y="566"/>
                    <a:pt x="306" y="570"/>
                  </a:cubicBezTo>
                  <a:lnTo>
                    <a:pt x="306" y="570"/>
                  </a:lnTo>
                  <a:close/>
                  <a:moveTo>
                    <a:pt x="302" y="575"/>
                  </a:moveTo>
                  <a:lnTo>
                    <a:pt x="302" y="575"/>
                  </a:lnTo>
                  <a:cubicBezTo>
                    <a:pt x="289" y="583"/>
                    <a:pt x="284" y="592"/>
                    <a:pt x="283" y="601"/>
                  </a:cubicBezTo>
                  <a:cubicBezTo>
                    <a:pt x="291" y="600"/>
                    <a:pt x="297" y="598"/>
                    <a:pt x="303" y="596"/>
                  </a:cubicBezTo>
                  <a:cubicBezTo>
                    <a:pt x="303" y="588"/>
                    <a:pt x="303" y="581"/>
                    <a:pt x="302" y="575"/>
                  </a:cubicBezTo>
                  <a:lnTo>
                    <a:pt x="302" y="575"/>
                  </a:lnTo>
                  <a:close/>
                  <a:moveTo>
                    <a:pt x="283" y="607"/>
                  </a:moveTo>
                  <a:lnTo>
                    <a:pt x="283" y="607"/>
                  </a:lnTo>
                  <a:cubicBezTo>
                    <a:pt x="283" y="610"/>
                    <a:pt x="284" y="614"/>
                    <a:pt x="286" y="617"/>
                  </a:cubicBezTo>
                  <a:cubicBezTo>
                    <a:pt x="325" y="617"/>
                    <a:pt x="354" y="578"/>
                    <a:pt x="333" y="540"/>
                  </a:cubicBezTo>
                  <a:cubicBezTo>
                    <a:pt x="329" y="543"/>
                    <a:pt x="325" y="546"/>
                    <a:pt x="321" y="549"/>
                  </a:cubicBezTo>
                  <a:cubicBezTo>
                    <a:pt x="329" y="563"/>
                    <a:pt x="335" y="601"/>
                    <a:pt x="283" y="607"/>
                  </a:cubicBezTo>
                  <a:lnTo>
                    <a:pt x="283" y="607"/>
                  </a:lnTo>
                  <a:close/>
                  <a:moveTo>
                    <a:pt x="289" y="623"/>
                  </a:moveTo>
                  <a:lnTo>
                    <a:pt x="289" y="623"/>
                  </a:lnTo>
                  <a:cubicBezTo>
                    <a:pt x="292" y="627"/>
                    <a:pt x="296" y="631"/>
                    <a:pt x="301" y="635"/>
                  </a:cubicBezTo>
                  <a:cubicBezTo>
                    <a:pt x="358" y="619"/>
                    <a:pt x="370" y="571"/>
                    <a:pt x="348" y="528"/>
                  </a:cubicBezTo>
                  <a:cubicBezTo>
                    <a:pt x="344" y="531"/>
                    <a:pt x="341" y="533"/>
                    <a:pt x="338" y="536"/>
                  </a:cubicBezTo>
                  <a:cubicBezTo>
                    <a:pt x="362" y="578"/>
                    <a:pt x="330" y="620"/>
                    <a:pt x="289" y="623"/>
                  </a:cubicBezTo>
                  <a:lnTo>
                    <a:pt x="289" y="623"/>
                  </a:lnTo>
                  <a:close/>
                  <a:moveTo>
                    <a:pt x="307" y="639"/>
                  </a:moveTo>
                  <a:lnTo>
                    <a:pt x="307" y="639"/>
                  </a:lnTo>
                  <a:cubicBezTo>
                    <a:pt x="312" y="643"/>
                    <a:pt x="318" y="645"/>
                    <a:pt x="325" y="647"/>
                  </a:cubicBezTo>
                  <a:cubicBezTo>
                    <a:pt x="395" y="612"/>
                    <a:pt x="378" y="539"/>
                    <a:pt x="362" y="514"/>
                  </a:cubicBezTo>
                  <a:cubicBezTo>
                    <a:pt x="359" y="517"/>
                    <a:pt x="355" y="521"/>
                    <a:pt x="352" y="524"/>
                  </a:cubicBezTo>
                  <a:cubicBezTo>
                    <a:pt x="376" y="569"/>
                    <a:pt x="365" y="620"/>
                    <a:pt x="307" y="639"/>
                  </a:cubicBezTo>
                  <a:lnTo>
                    <a:pt x="307" y="639"/>
                  </a:lnTo>
                  <a:close/>
                  <a:moveTo>
                    <a:pt x="527" y="353"/>
                  </a:moveTo>
                  <a:lnTo>
                    <a:pt x="527" y="353"/>
                  </a:lnTo>
                  <a:cubicBezTo>
                    <a:pt x="552" y="343"/>
                    <a:pt x="582" y="339"/>
                    <a:pt x="606" y="346"/>
                  </a:cubicBezTo>
                  <a:cubicBezTo>
                    <a:pt x="595" y="315"/>
                    <a:pt x="584" y="282"/>
                    <a:pt x="578" y="264"/>
                  </a:cubicBezTo>
                  <a:cubicBezTo>
                    <a:pt x="578" y="295"/>
                    <a:pt x="563" y="325"/>
                    <a:pt x="532" y="338"/>
                  </a:cubicBezTo>
                  <a:cubicBezTo>
                    <a:pt x="531" y="343"/>
                    <a:pt x="529" y="348"/>
                    <a:pt x="527" y="353"/>
                  </a:cubicBezTo>
                  <a:lnTo>
                    <a:pt x="527" y="353"/>
                  </a:lnTo>
                  <a:close/>
                  <a:moveTo>
                    <a:pt x="518" y="357"/>
                  </a:moveTo>
                  <a:lnTo>
                    <a:pt x="518" y="357"/>
                  </a:lnTo>
                  <a:cubicBezTo>
                    <a:pt x="518" y="357"/>
                    <a:pt x="518" y="357"/>
                    <a:pt x="519" y="356"/>
                  </a:cubicBezTo>
                  <a:cubicBezTo>
                    <a:pt x="523" y="350"/>
                    <a:pt x="525" y="343"/>
                    <a:pt x="527" y="336"/>
                  </a:cubicBezTo>
                  <a:cubicBezTo>
                    <a:pt x="527" y="335"/>
                    <a:pt x="527" y="335"/>
                    <a:pt x="527" y="335"/>
                  </a:cubicBezTo>
                  <a:cubicBezTo>
                    <a:pt x="528" y="328"/>
                    <a:pt x="529" y="321"/>
                    <a:pt x="528" y="314"/>
                  </a:cubicBezTo>
                  <a:cubicBezTo>
                    <a:pt x="528" y="314"/>
                    <a:pt x="528" y="314"/>
                    <a:pt x="528" y="313"/>
                  </a:cubicBezTo>
                  <a:cubicBezTo>
                    <a:pt x="528" y="308"/>
                    <a:pt x="527" y="303"/>
                    <a:pt x="526" y="298"/>
                  </a:cubicBezTo>
                  <a:cubicBezTo>
                    <a:pt x="523" y="302"/>
                    <a:pt x="519" y="306"/>
                    <a:pt x="516" y="310"/>
                  </a:cubicBezTo>
                  <a:cubicBezTo>
                    <a:pt x="517" y="328"/>
                    <a:pt x="513" y="348"/>
                    <a:pt x="494" y="365"/>
                  </a:cubicBezTo>
                  <a:cubicBezTo>
                    <a:pt x="495" y="371"/>
                    <a:pt x="495" y="377"/>
                    <a:pt x="494" y="382"/>
                  </a:cubicBezTo>
                  <a:cubicBezTo>
                    <a:pt x="505" y="374"/>
                    <a:pt x="513" y="366"/>
                    <a:pt x="518" y="357"/>
                  </a:cubicBezTo>
                  <a:lnTo>
                    <a:pt x="518" y="357"/>
                  </a:lnTo>
                  <a:close/>
                  <a:moveTo>
                    <a:pt x="374" y="525"/>
                  </a:moveTo>
                  <a:lnTo>
                    <a:pt x="374" y="525"/>
                  </a:lnTo>
                  <a:cubicBezTo>
                    <a:pt x="375" y="519"/>
                    <a:pt x="378" y="513"/>
                    <a:pt x="383" y="509"/>
                  </a:cubicBezTo>
                  <a:cubicBezTo>
                    <a:pt x="381" y="505"/>
                    <a:pt x="379" y="501"/>
                    <a:pt x="379" y="497"/>
                  </a:cubicBezTo>
                  <a:cubicBezTo>
                    <a:pt x="375" y="501"/>
                    <a:pt x="370" y="506"/>
                    <a:pt x="366" y="510"/>
                  </a:cubicBezTo>
                  <a:cubicBezTo>
                    <a:pt x="369" y="514"/>
                    <a:pt x="371" y="519"/>
                    <a:pt x="374" y="525"/>
                  </a:cubicBezTo>
                  <a:lnTo>
                    <a:pt x="374" y="525"/>
                  </a:lnTo>
                  <a:close/>
                  <a:moveTo>
                    <a:pt x="387" y="505"/>
                  </a:moveTo>
                  <a:lnTo>
                    <a:pt x="387" y="505"/>
                  </a:lnTo>
                  <a:cubicBezTo>
                    <a:pt x="391" y="503"/>
                    <a:pt x="394" y="501"/>
                    <a:pt x="399" y="500"/>
                  </a:cubicBezTo>
                  <a:cubicBezTo>
                    <a:pt x="396" y="494"/>
                    <a:pt x="394" y="487"/>
                    <a:pt x="394" y="479"/>
                  </a:cubicBezTo>
                  <a:cubicBezTo>
                    <a:pt x="390" y="483"/>
                    <a:pt x="387" y="487"/>
                    <a:pt x="383" y="491"/>
                  </a:cubicBezTo>
                  <a:cubicBezTo>
                    <a:pt x="384" y="496"/>
                    <a:pt x="385" y="501"/>
                    <a:pt x="387" y="505"/>
                  </a:cubicBezTo>
                  <a:lnTo>
                    <a:pt x="387" y="505"/>
                  </a:lnTo>
                  <a:close/>
                  <a:moveTo>
                    <a:pt x="253" y="527"/>
                  </a:moveTo>
                  <a:lnTo>
                    <a:pt x="253" y="527"/>
                  </a:lnTo>
                  <a:cubicBezTo>
                    <a:pt x="253" y="520"/>
                    <a:pt x="255" y="513"/>
                    <a:pt x="258" y="506"/>
                  </a:cubicBezTo>
                  <a:cubicBezTo>
                    <a:pt x="244" y="485"/>
                    <a:pt x="232" y="458"/>
                    <a:pt x="227" y="419"/>
                  </a:cubicBezTo>
                  <a:cubicBezTo>
                    <a:pt x="227" y="418"/>
                    <a:pt x="227" y="418"/>
                    <a:pt x="227" y="418"/>
                  </a:cubicBezTo>
                  <a:cubicBezTo>
                    <a:pt x="227" y="414"/>
                    <a:pt x="227" y="410"/>
                    <a:pt x="226" y="406"/>
                  </a:cubicBezTo>
                  <a:cubicBezTo>
                    <a:pt x="226" y="406"/>
                    <a:pt x="226" y="406"/>
                    <a:pt x="226" y="405"/>
                  </a:cubicBezTo>
                  <a:cubicBezTo>
                    <a:pt x="226" y="404"/>
                    <a:pt x="226" y="403"/>
                    <a:pt x="226" y="401"/>
                  </a:cubicBezTo>
                  <a:cubicBezTo>
                    <a:pt x="226" y="388"/>
                    <a:pt x="226" y="375"/>
                    <a:pt x="228" y="363"/>
                  </a:cubicBezTo>
                  <a:cubicBezTo>
                    <a:pt x="228" y="362"/>
                    <a:pt x="229" y="362"/>
                    <a:pt x="229" y="362"/>
                  </a:cubicBezTo>
                  <a:cubicBezTo>
                    <a:pt x="229" y="358"/>
                    <a:pt x="230" y="354"/>
                    <a:pt x="231" y="350"/>
                  </a:cubicBezTo>
                  <a:cubicBezTo>
                    <a:pt x="231" y="350"/>
                    <a:pt x="231" y="349"/>
                    <a:pt x="231" y="349"/>
                  </a:cubicBezTo>
                  <a:cubicBezTo>
                    <a:pt x="239" y="313"/>
                    <a:pt x="258" y="278"/>
                    <a:pt x="284" y="250"/>
                  </a:cubicBezTo>
                  <a:cubicBezTo>
                    <a:pt x="284" y="250"/>
                    <a:pt x="284" y="249"/>
                    <a:pt x="284" y="249"/>
                  </a:cubicBezTo>
                  <a:cubicBezTo>
                    <a:pt x="292" y="241"/>
                    <a:pt x="301" y="234"/>
                    <a:pt x="310" y="227"/>
                  </a:cubicBezTo>
                  <a:lnTo>
                    <a:pt x="310" y="227"/>
                  </a:lnTo>
                  <a:cubicBezTo>
                    <a:pt x="324" y="216"/>
                    <a:pt x="340" y="207"/>
                    <a:pt x="358" y="201"/>
                  </a:cubicBezTo>
                  <a:cubicBezTo>
                    <a:pt x="358" y="200"/>
                    <a:pt x="358" y="200"/>
                    <a:pt x="358" y="200"/>
                  </a:cubicBezTo>
                  <a:cubicBezTo>
                    <a:pt x="379" y="192"/>
                    <a:pt x="403" y="188"/>
                    <a:pt x="428" y="188"/>
                  </a:cubicBezTo>
                  <a:cubicBezTo>
                    <a:pt x="430" y="188"/>
                    <a:pt x="431" y="188"/>
                    <a:pt x="433" y="188"/>
                  </a:cubicBezTo>
                  <a:cubicBezTo>
                    <a:pt x="442" y="188"/>
                    <a:pt x="452" y="189"/>
                    <a:pt x="462" y="190"/>
                  </a:cubicBezTo>
                  <a:cubicBezTo>
                    <a:pt x="466" y="185"/>
                    <a:pt x="471" y="182"/>
                    <a:pt x="478" y="181"/>
                  </a:cubicBezTo>
                  <a:cubicBezTo>
                    <a:pt x="477" y="181"/>
                    <a:pt x="477" y="180"/>
                    <a:pt x="476" y="180"/>
                  </a:cubicBezTo>
                  <a:cubicBezTo>
                    <a:pt x="476" y="180"/>
                    <a:pt x="476" y="180"/>
                    <a:pt x="476" y="180"/>
                  </a:cubicBezTo>
                  <a:cubicBezTo>
                    <a:pt x="464" y="177"/>
                    <a:pt x="451" y="175"/>
                    <a:pt x="439" y="174"/>
                  </a:cubicBezTo>
                  <a:lnTo>
                    <a:pt x="439" y="174"/>
                  </a:lnTo>
                  <a:cubicBezTo>
                    <a:pt x="374" y="170"/>
                    <a:pt x="312" y="198"/>
                    <a:pt x="269" y="246"/>
                  </a:cubicBezTo>
                  <a:lnTo>
                    <a:pt x="269" y="246"/>
                  </a:lnTo>
                  <a:cubicBezTo>
                    <a:pt x="260" y="256"/>
                    <a:pt x="252" y="266"/>
                    <a:pt x="245" y="277"/>
                  </a:cubicBezTo>
                  <a:cubicBezTo>
                    <a:pt x="245" y="277"/>
                    <a:pt x="245" y="277"/>
                    <a:pt x="245" y="277"/>
                  </a:cubicBezTo>
                  <a:cubicBezTo>
                    <a:pt x="238" y="288"/>
                    <a:pt x="233" y="298"/>
                    <a:pt x="228" y="310"/>
                  </a:cubicBezTo>
                  <a:cubicBezTo>
                    <a:pt x="228" y="310"/>
                    <a:pt x="228" y="310"/>
                    <a:pt x="228" y="310"/>
                  </a:cubicBezTo>
                  <a:cubicBezTo>
                    <a:pt x="223" y="321"/>
                    <a:pt x="219" y="333"/>
                    <a:pt x="217" y="345"/>
                  </a:cubicBezTo>
                  <a:cubicBezTo>
                    <a:pt x="206" y="391"/>
                    <a:pt x="210" y="442"/>
                    <a:pt x="235" y="494"/>
                  </a:cubicBezTo>
                  <a:lnTo>
                    <a:pt x="235" y="494"/>
                  </a:lnTo>
                  <a:cubicBezTo>
                    <a:pt x="240" y="505"/>
                    <a:pt x="246" y="516"/>
                    <a:pt x="253" y="527"/>
                  </a:cubicBezTo>
                  <a:lnTo>
                    <a:pt x="253" y="527"/>
                  </a:lnTo>
                  <a:close/>
                </a:path>
              </a:pathLst>
            </a:custGeom>
            <a:noFill/>
            <a:ln w="15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1" name="Freeform 8">
              <a:extLst>
                <a:ext uri="{FF2B5EF4-FFF2-40B4-BE49-F238E27FC236}">
                  <a16:creationId xmlns:a16="http://schemas.microsoft.com/office/drawing/2014/main" id="{DCA98B89-C06C-1AFA-6046-473CE330AD79}"/>
                </a:ext>
              </a:extLst>
            </p:cNvPr>
            <p:cNvSpPr>
              <a:spLocks noEditPoints="1"/>
            </p:cNvSpPr>
            <p:nvPr userDrawn="1"/>
          </p:nvSpPr>
          <p:spPr bwMode="auto">
            <a:xfrm>
              <a:off x="7688263" y="465138"/>
              <a:ext cx="273050" cy="304800"/>
            </a:xfrm>
            <a:custGeom>
              <a:avLst/>
              <a:gdLst>
                <a:gd name="T0" fmla="*/ 31 w 337"/>
                <a:gd name="T1" fmla="*/ 334 h 370"/>
                <a:gd name="T2" fmla="*/ 55 w 337"/>
                <a:gd name="T3" fmla="*/ 309 h 370"/>
                <a:gd name="T4" fmla="*/ 27 w 337"/>
                <a:gd name="T5" fmla="*/ 282 h 370"/>
                <a:gd name="T6" fmla="*/ 8 w 337"/>
                <a:gd name="T7" fmla="*/ 272 h 370"/>
                <a:gd name="T8" fmla="*/ 31 w 337"/>
                <a:gd name="T9" fmla="*/ 333 h 370"/>
                <a:gd name="T10" fmla="*/ 58 w 337"/>
                <a:gd name="T11" fmla="*/ 370 h 370"/>
                <a:gd name="T12" fmla="*/ 303 w 337"/>
                <a:gd name="T13" fmla="*/ 58 h 370"/>
                <a:gd name="T14" fmla="*/ 58 w 337"/>
                <a:gd name="T15" fmla="*/ 370 h 370"/>
                <a:gd name="T16" fmla="*/ 325 w 337"/>
                <a:gd name="T17" fmla="*/ 18 h 370"/>
                <a:gd name="T18" fmla="*/ 327 w 337"/>
                <a:gd name="T19" fmla="*/ 60 h 370"/>
                <a:gd name="T20" fmla="*/ 322 w 337"/>
                <a:gd name="T21" fmla="*/ 40 h 370"/>
                <a:gd name="T22" fmla="*/ 325 w 337"/>
                <a:gd name="T23" fmla="*/ 18 h 370"/>
                <a:gd name="T24" fmla="*/ 41 w 337"/>
                <a:gd name="T25" fmla="*/ 347 h 370"/>
                <a:gd name="T26" fmla="*/ 186 w 337"/>
                <a:gd name="T27" fmla="*/ 194 h 370"/>
                <a:gd name="T28" fmla="*/ 323 w 337"/>
                <a:gd name="T29" fmla="*/ 13 h 370"/>
                <a:gd name="T30" fmla="*/ 267 w 337"/>
                <a:gd name="T31" fmla="*/ 53 h 370"/>
                <a:gd name="T32" fmla="*/ 145 w 337"/>
                <a:gd name="T33" fmla="*/ 232 h 370"/>
                <a:gd name="T34" fmla="*/ 114 w 337"/>
                <a:gd name="T35" fmla="*/ 274 h 370"/>
                <a:gd name="T36" fmla="*/ 92 w 337"/>
                <a:gd name="T37" fmla="*/ 299 h 370"/>
                <a:gd name="T38" fmla="*/ 75 w 337"/>
                <a:gd name="T39" fmla="*/ 317 h 370"/>
                <a:gd name="T40" fmla="*/ 85 w 337"/>
                <a:gd name="T41" fmla="*/ 299 h 370"/>
                <a:gd name="T42" fmla="*/ 31 w 337"/>
                <a:gd name="T43" fmla="*/ 279 h 370"/>
                <a:gd name="T44" fmla="*/ 73 w 337"/>
                <a:gd name="T45" fmla="*/ 312 h 370"/>
                <a:gd name="T46" fmla="*/ 102 w 337"/>
                <a:gd name="T47" fmla="*/ 279 h 370"/>
                <a:gd name="T48" fmla="*/ 90 w 337"/>
                <a:gd name="T49" fmla="*/ 294 h 370"/>
                <a:gd name="T50" fmla="*/ 110 w 337"/>
                <a:gd name="T51" fmla="*/ 270 h 370"/>
                <a:gd name="T52" fmla="*/ 89 w 337"/>
                <a:gd name="T53" fmla="*/ 226 h 370"/>
                <a:gd name="T54" fmla="*/ 82 w 337"/>
                <a:gd name="T55" fmla="*/ 226 h 370"/>
                <a:gd name="T56" fmla="*/ 102 w 337"/>
                <a:gd name="T57" fmla="*/ 211 h 370"/>
                <a:gd name="T58" fmla="*/ 144 w 337"/>
                <a:gd name="T59" fmla="*/ 199 h 370"/>
                <a:gd name="T60" fmla="*/ 110 w 337"/>
                <a:gd name="T61" fmla="*/ 270 h 370"/>
                <a:gd name="T62" fmla="*/ 128 w 337"/>
                <a:gd name="T63" fmla="*/ 246 h 370"/>
                <a:gd name="T64" fmla="*/ 109 w 337"/>
                <a:gd name="T65" fmla="*/ 214 h 370"/>
                <a:gd name="T66" fmla="*/ 144 w 337"/>
                <a:gd name="T67" fmla="*/ 224 h 370"/>
                <a:gd name="T68" fmla="*/ 153 w 337"/>
                <a:gd name="T69" fmla="*/ 204 h 370"/>
                <a:gd name="T70" fmla="*/ 144 w 337"/>
                <a:gd name="T71" fmla="*/ 224 h 370"/>
                <a:gd name="T72" fmla="*/ 171 w 337"/>
                <a:gd name="T73" fmla="*/ 183 h 370"/>
                <a:gd name="T74" fmla="*/ 154 w 337"/>
                <a:gd name="T75" fmla="*/ 199 h 370"/>
                <a:gd name="T76" fmla="*/ 159 w 337"/>
                <a:gd name="T77" fmla="*/ 202 h 370"/>
                <a:gd name="T78" fmla="*/ 183 w 337"/>
                <a:gd name="T79" fmla="*/ 164 h 370"/>
                <a:gd name="T80" fmla="*/ 94 w 337"/>
                <a:gd name="T81" fmla="*/ 175 h 370"/>
                <a:gd name="T82" fmla="*/ 174 w 337"/>
                <a:gd name="T83" fmla="*/ 178 h 370"/>
                <a:gd name="T84" fmla="*/ 193 w 337"/>
                <a:gd name="T85" fmla="*/ 148 h 370"/>
                <a:gd name="T86" fmla="*/ 54 w 337"/>
                <a:gd name="T87" fmla="*/ 148 h 370"/>
                <a:gd name="T88" fmla="*/ 186 w 337"/>
                <a:gd name="T89" fmla="*/ 159 h 370"/>
                <a:gd name="T90" fmla="*/ 204 w 337"/>
                <a:gd name="T91" fmla="*/ 131 h 370"/>
                <a:gd name="T92" fmla="*/ 110 w 337"/>
                <a:gd name="T93" fmla="*/ 123 h 370"/>
                <a:gd name="T94" fmla="*/ 42 w 337"/>
                <a:gd name="T95" fmla="*/ 99 h 370"/>
                <a:gd name="T96" fmla="*/ 113 w 337"/>
                <a:gd name="T97" fmla="*/ 13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7" h="370">
                  <a:moveTo>
                    <a:pt x="31" y="333"/>
                  </a:moveTo>
                  <a:lnTo>
                    <a:pt x="31" y="333"/>
                  </a:lnTo>
                  <a:cubicBezTo>
                    <a:pt x="31" y="334"/>
                    <a:pt x="31" y="334"/>
                    <a:pt x="31" y="334"/>
                  </a:cubicBezTo>
                  <a:cubicBezTo>
                    <a:pt x="33" y="337"/>
                    <a:pt x="35" y="340"/>
                    <a:pt x="37" y="343"/>
                  </a:cubicBezTo>
                  <a:cubicBezTo>
                    <a:pt x="48" y="334"/>
                    <a:pt x="59" y="325"/>
                    <a:pt x="68" y="316"/>
                  </a:cubicBezTo>
                  <a:cubicBezTo>
                    <a:pt x="64" y="313"/>
                    <a:pt x="59" y="311"/>
                    <a:pt x="55" y="309"/>
                  </a:cubicBezTo>
                  <a:cubicBezTo>
                    <a:pt x="48" y="316"/>
                    <a:pt x="42" y="320"/>
                    <a:pt x="29" y="320"/>
                  </a:cubicBezTo>
                  <a:cubicBezTo>
                    <a:pt x="27" y="320"/>
                    <a:pt x="26" y="318"/>
                    <a:pt x="27" y="316"/>
                  </a:cubicBezTo>
                  <a:cubicBezTo>
                    <a:pt x="29" y="309"/>
                    <a:pt x="27" y="291"/>
                    <a:pt x="27" y="282"/>
                  </a:cubicBezTo>
                  <a:cubicBezTo>
                    <a:pt x="26" y="280"/>
                    <a:pt x="25" y="278"/>
                    <a:pt x="24" y="276"/>
                  </a:cubicBezTo>
                  <a:cubicBezTo>
                    <a:pt x="20" y="277"/>
                    <a:pt x="16" y="277"/>
                    <a:pt x="10" y="277"/>
                  </a:cubicBezTo>
                  <a:cubicBezTo>
                    <a:pt x="7" y="277"/>
                    <a:pt x="6" y="274"/>
                    <a:pt x="8" y="272"/>
                  </a:cubicBezTo>
                  <a:cubicBezTo>
                    <a:pt x="17" y="264"/>
                    <a:pt x="16" y="253"/>
                    <a:pt x="17" y="238"/>
                  </a:cubicBezTo>
                  <a:cubicBezTo>
                    <a:pt x="12" y="241"/>
                    <a:pt x="4" y="247"/>
                    <a:pt x="0" y="249"/>
                  </a:cubicBezTo>
                  <a:cubicBezTo>
                    <a:pt x="4" y="288"/>
                    <a:pt x="17" y="313"/>
                    <a:pt x="31" y="333"/>
                  </a:cubicBezTo>
                  <a:lnTo>
                    <a:pt x="31" y="333"/>
                  </a:lnTo>
                  <a:close/>
                  <a:moveTo>
                    <a:pt x="58" y="370"/>
                  </a:moveTo>
                  <a:lnTo>
                    <a:pt x="58" y="370"/>
                  </a:lnTo>
                  <a:cubicBezTo>
                    <a:pt x="173" y="293"/>
                    <a:pt x="218" y="153"/>
                    <a:pt x="321" y="65"/>
                  </a:cubicBezTo>
                  <a:lnTo>
                    <a:pt x="306" y="62"/>
                  </a:lnTo>
                  <a:cubicBezTo>
                    <a:pt x="303" y="61"/>
                    <a:pt x="303" y="61"/>
                    <a:pt x="303" y="58"/>
                  </a:cubicBezTo>
                  <a:lnTo>
                    <a:pt x="306" y="37"/>
                  </a:lnTo>
                  <a:cubicBezTo>
                    <a:pt x="211" y="133"/>
                    <a:pt x="158" y="292"/>
                    <a:pt x="50" y="360"/>
                  </a:cubicBezTo>
                  <a:cubicBezTo>
                    <a:pt x="53" y="363"/>
                    <a:pt x="55" y="366"/>
                    <a:pt x="58" y="370"/>
                  </a:cubicBezTo>
                  <a:lnTo>
                    <a:pt x="58" y="370"/>
                  </a:lnTo>
                  <a:close/>
                  <a:moveTo>
                    <a:pt x="325" y="18"/>
                  </a:moveTo>
                  <a:lnTo>
                    <a:pt x="325" y="18"/>
                  </a:lnTo>
                  <a:cubicBezTo>
                    <a:pt x="321" y="22"/>
                    <a:pt x="316" y="26"/>
                    <a:pt x="312" y="30"/>
                  </a:cubicBezTo>
                  <a:lnTo>
                    <a:pt x="309" y="57"/>
                  </a:lnTo>
                  <a:lnTo>
                    <a:pt x="327" y="60"/>
                  </a:lnTo>
                  <a:cubicBezTo>
                    <a:pt x="330" y="58"/>
                    <a:pt x="333" y="55"/>
                    <a:pt x="337" y="52"/>
                  </a:cubicBezTo>
                  <a:lnTo>
                    <a:pt x="334" y="46"/>
                  </a:lnTo>
                  <a:cubicBezTo>
                    <a:pt x="329" y="47"/>
                    <a:pt x="324" y="45"/>
                    <a:pt x="322" y="40"/>
                  </a:cubicBezTo>
                  <a:cubicBezTo>
                    <a:pt x="320" y="34"/>
                    <a:pt x="323" y="29"/>
                    <a:pt x="328" y="27"/>
                  </a:cubicBezTo>
                  <a:lnTo>
                    <a:pt x="325" y="18"/>
                  </a:lnTo>
                  <a:lnTo>
                    <a:pt x="325" y="18"/>
                  </a:lnTo>
                  <a:close/>
                  <a:moveTo>
                    <a:pt x="75" y="317"/>
                  </a:moveTo>
                  <a:lnTo>
                    <a:pt x="75" y="317"/>
                  </a:lnTo>
                  <a:cubicBezTo>
                    <a:pt x="64" y="328"/>
                    <a:pt x="53" y="338"/>
                    <a:pt x="41" y="347"/>
                  </a:cubicBezTo>
                  <a:lnTo>
                    <a:pt x="41" y="348"/>
                  </a:lnTo>
                  <a:cubicBezTo>
                    <a:pt x="43" y="351"/>
                    <a:pt x="45" y="353"/>
                    <a:pt x="47" y="355"/>
                  </a:cubicBezTo>
                  <a:cubicBezTo>
                    <a:pt x="103" y="320"/>
                    <a:pt x="145" y="259"/>
                    <a:pt x="186" y="194"/>
                  </a:cubicBezTo>
                  <a:cubicBezTo>
                    <a:pt x="221" y="138"/>
                    <a:pt x="259" y="75"/>
                    <a:pt x="307" y="27"/>
                  </a:cubicBezTo>
                  <a:cubicBezTo>
                    <a:pt x="307" y="27"/>
                    <a:pt x="308" y="27"/>
                    <a:pt x="308" y="26"/>
                  </a:cubicBezTo>
                  <a:cubicBezTo>
                    <a:pt x="313" y="22"/>
                    <a:pt x="318" y="17"/>
                    <a:pt x="323" y="13"/>
                  </a:cubicBezTo>
                  <a:lnTo>
                    <a:pt x="319" y="0"/>
                  </a:lnTo>
                  <a:cubicBezTo>
                    <a:pt x="300" y="15"/>
                    <a:pt x="283" y="33"/>
                    <a:pt x="267" y="52"/>
                  </a:cubicBezTo>
                  <a:cubicBezTo>
                    <a:pt x="267" y="52"/>
                    <a:pt x="267" y="53"/>
                    <a:pt x="267" y="53"/>
                  </a:cubicBezTo>
                  <a:cubicBezTo>
                    <a:pt x="236" y="90"/>
                    <a:pt x="210" y="132"/>
                    <a:pt x="185" y="171"/>
                  </a:cubicBezTo>
                  <a:cubicBezTo>
                    <a:pt x="172" y="191"/>
                    <a:pt x="159" y="212"/>
                    <a:pt x="145" y="232"/>
                  </a:cubicBezTo>
                  <a:cubicBezTo>
                    <a:pt x="145" y="232"/>
                    <a:pt x="145" y="232"/>
                    <a:pt x="145" y="232"/>
                  </a:cubicBezTo>
                  <a:cubicBezTo>
                    <a:pt x="139" y="241"/>
                    <a:pt x="133" y="249"/>
                    <a:pt x="127" y="256"/>
                  </a:cubicBezTo>
                  <a:cubicBezTo>
                    <a:pt x="127" y="257"/>
                    <a:pt x="127" y="257"/>
                    <a:pt x="127" y="257"/>
                  </a:cubicBezTo>
                  <a:cubicBezTo>
                    <a:pt x="122" y="263"/>
                    <a:pt x="118" y="269"/>
                    <a:pt x="114" y="274"/>
                  </a:cubicBezTo>
                  <a:cubicBezTo>
                    <a:pt x="113" y="274"/>
                    <a:pt x="113" y="275"/>
                    <a:pt x="113" y="275"/>
                  </a:cubicBezTo>
                  <a:cubicBezTo>
                    <a:pt x="107" y="283"/>
                    <a:pt x="100" y="291"/>
                    <a:pt x="93" y="298"/>
                  </a:cubicBezTo>
                  <a:cubicBezTo>
                    <a:pt x="93" y="299"/>
                    <a:pt x="93" y="299"/>
                    <a:pt x="92" y="299"/>
                  </a:cubicBezTo>
                  <a:cubicBezTo>
                    <a:pt x="87" y="305"/>
                    <a:pt x="81" y="311"/>
                    <a:pt x="75" y="317"/>
                  </a:cubicBezTo>
                  <a:lnTo>
                    <a:pt x="75" y="317"/>
                  </a:lnTo>
                  <a:lnTo>
                    <a:pt x="75" y="317"/>
                  </a:lnTo>
                  <a:close/>
                  <a:moveTo>
                    <a:pt x="73" y="312"/>
                  </a:moveTo>
                  <a:lnTo>
                    <a:pt x="73" y="312"/>
                  </a:lnTo>
                  <a:cubicBezTo>
                    <a:pt x="77" y="307"/>
                    <a:pt x="81" y="303"/>
                    <a:pt x="85" y="299"/>
                  </a:cubicBezTo>
                  <a:cubicBezTo>
                    <a:pt x="59" y="295"/>
                    <a:pt x="44" y="282"/>
                    <a:pt x="39" y="267"/>
                  </a:cubicBezTo>
                  <a:cubicBezTo>
                    <a:pt x="35" y="270"/>
                    <a:pt x="32" y="273"/>
                    <a:pt x="29" y="274"/>
                  </a:cubicBezTo>
                  <a:cubicBezTo>
                    <a:pt x="30" y="276"/>
                    <a:pt x="31" y="277"/>
                    <a:pt x="31" y="279"/>
                  </a:cubicBezTo>
                  <a:cubicBezTo>
                    <a:pt x="32" y="279"/>
                    <a:pt x="32" y="279"/>
                    <a:pt x="32" y="280"/>
                  </a:cubicBezTo>
                  <a:cubicBezTo>
                    <a:pt x="43" y="297"/>
                    <a:pt x="55" y="302"/>
                    <a:pt x="73" y="312"/>
                  </a:cubicBezTo>
                  <a:lnTo>
                    <a:pt x="73" y="312"/>
                  </a:lnTo>
                  <a:close/>
                  <a:moveTo>
                    <a:pt x="90" y="294"/>
                  </a:moveTo>
                  <a:lnTo>
                    <a:pt x="90" y="294"/>
                  </a:lnTo>
                  <a:cubicBezTo>
                    <a:pt x="94" y="289"/>
                    <a:pt x="98" y="284"/>
                    <a:pt x="102" y="279"/>
                  </a:cubicBezTo>
                  <a:cubicBezTo>
                    <a:pt x="54" y="293"/>
                    <a:pt x="24" y="217"/>
                    <a:pt x="106" y="186"/>
                  </a:cubicBezTo>
                  <a:cubicBezTo>
                    <a:pt x="100" y="184"/>
                    <a:pt x="94" y="182"/>
                    <a:pt x="88" y="179"/>
                  </a:cubicBezTo>
                  <a:cubicBezTo>
                    <a:pt x="35" y="203"/>
                    <a:pt x="17" y="284"/>
                    <a:pt x="90" y="294"/>
                  </a:cubicBezTo>
                  <a:lnTo>
                    <a:pt x="90" y="294"/>
                  </a:lnTo>
                  <a:close/>
                  <a:moveTo>
                    <a:pt x="110" y="270"/>
                  </a:moveTo>
                  <a:lnTo>
                    <a:pt x="110" y="270"/>
                  </a:lnTo>
                  <a:cubicBezTo>
                    <a:pt x="114" y="265"/>
                    <a:pt x="118" y="260"/>
                    <a:pt x="122" y="254"/>
                  </a:cubicBezTo>
                  <a:cubicBezTo>
                    <a:pt x="124" y="240"/>
                    <a:pt x="120" y="224"/>
                    <a:pt x="103" y="216"/>
                  </a:cubicBezTo>
                  <a:cubicBezTo>
                    <a:pt x="98" y="219"/>
                    <a:pt x="93" y="222"/>
                    <a:pt x="89" y="226"/>
                  </a:cubicBezTo>
                  <a:cubicBezTo>
                    <a:pt x="115" y="230"/>
                    <a:pt x="115" y="263"/>
                    <a:pt x="91" y="263"/>
                  </a:cubicBezTo>
                  <a:cubicBezTo>
                    <a:pt x="72" y="263"/>
                    <a:pt x="73" y="239"/>
                    <a:pt x="81" y="227"/>
                  </a:cubicBezTo>
                  <a:cubicBezTo>
                    <a:pt x="81" y="227"/>
                    <a:pt x="82" y="226"/>
                    <a:pt x="82" y="226"/>
                  </a:cubicBezTo>
                  <a:lnTo>
                    <a:pt x="82" y="226"/>
                  </a:lnTo>
                  <a:cubicBezTo>
                    <a:pt x="86" y="221"/>
                    <a:pt x="92" y="216"/>
                    <a:pt x="101" y="211"/>
                  </a:cubicBezTo>
                  <a:cubicBezTo>
                    <a:pt x="101" y="211"/>
                    <a:pt x="101" y="211"/>
                    <a:pt x="102" y="211"/>
                  </a:cubicBezTo>
                  <a:cubicBezTo>
                    <a:pt x="108" y="208"/>
                    <a:pt x="116" y="205"/>
                    <a:pt x="125" y="203"/>
                  </a:cubicBezTo>
                  <a:cubicBezTo>
                    <a:pt x="125" y="202"/>
                    <a:pt x="126" y="202"/>
                    <a:pt x="126" y="202"/>
                  </a:cubicBezTo>
                  <a:cubicBezTo>
                    <a:pt x="131" y="201"/>
                    <a:pt x="137" y="200"/>
                    <a:pt x="144" y="199"/>
                  </a:cubicBezTo>
                  <a:cubicBezTo>
                    <a:pt x="139" y="197"/>
                    <a:pt x="133" y="195"/>
                    <a:pt x="127" y="193"/>
                  </a:cubicBezTo>
                  <a:cubicBezTo>
                    <a:pt x="123" y="192"/>
                    <a:pt x="119" y="190"/>
                    <a:pt x="115" y="189"/>
                  </a:cubicBezTo>
                  <a:cubicBezTo>
                    <a:pt x="26" y="218"/>
                    <a:pt x="62" y="296"/>
                    <a:pt x="110" y="270"/>
                  </a:cubicBezTo>
                  <a:lnTo>
                    <a:pt x="110" y="270"/>
                  </a:lnTo>
                  <a:close/>
                  <a:moveTo>
                    <a:pt x="128" y="246"/>
                  </a:moveTo>
                  <a:lnTo>
                    <a:pt x="128" y="246"/>
                  </a:lnTo>
                  <a:cubicBezTo>
                    <a:pt x="132" y="241"/>
                    <a:pt x="136" y="235"/>
                    <a:pt x="140" y="230"/>
                  </a:cubicBezTo>
                  <a:cubicBezTo>
                    <a:pt x="139" y="225"/>
                    <a:pt x="133" y="215"/>
                    <a:pt x="125" y="208"/>
                  </a:cubicBezTo>
                  <a:cubicBezTo>
                    <a:pt x="120" y="210"/>
                    <a:pt x="114" y="211"/>
                    <a:pt x="109" y="214"/>
                  </a:cubicBezTo>
                  <a:cubicBezTo>
                    <a:pt x="123" y="221"/>
                    <a:pt x="128" y="234"/>
                    <a:pt x="128" y="246"/>
                  </a:cubicBezTo>
                  <a:lnTo>
                    <a:pt x="128" y="246"/>
                  </a:lnTo>
                  <a:close/>
                  <a:moveTo>
                    <a:pt x="144" y="224"/>
                  </a:moveTo>
                  <a:lnTo>
                    <a:pt x="144" y="224"/>
                  </a:lnTo>
                  <a:cubicBezTo>
                    <a:pt x="148" y="218"/>
                    <a:pt x="152" y="212"/>
                    <a:pt x="156" y="206"/>
                  </a:cubicBezTo>
                  <a:cubicBezTo>
                    <a:pt x="155" y="205"/>
                    <a:pt x="154" y="205"/>
                    <a:pt x="153" y="204"/>
                  </a:cubicBezTo>
                  <a:cubicBezTo>
                    <a:pt x="147" y="205"/>
                    <a:pt x="140" y="205"/>
                    <a:pt x="132" y="207"/>
                  </a:cubicBezTo>
                  <a:cubicBezTo>
                    <a:pt x="137" y="212"/>
                    <a:pt x="141" y="219"/>
                    <a:pt x="144" y="224"/>
                  </a:cubicBezTo>
                  <a:lnTo>
                    <a:pt x="144" y="224"/>
                  </a:lnTo>
                  <a:close/>
                  <a:moveTo>
                    <a:pt x="159" y="202"/>
                  </a:moveTo>
                  <a:lnTo>
                    <a:pt x="159" y="202"/>
                  </a:lnTo>
                  <a:cubicBezTo>
                    <a:pt x="163" y="195"/>
                    <a:pt x="167" y="189"/>
                    <a:pt x="171" y="183"/>
                  </a:cubicBezTo>
                  <a:cubicBezTo>
                    <a:pt x="156" y="179"/>
                    <a:pt x="127" y="181"/>
                    <a:pt x="110" y="181"/>
                  </a:cubicBezTo>
                  <a:cubicBezTo>
                    <a:pt x="116" y="184"/>
                    <a:pt x="122" y="186"/>
                    <a:pt x="129" y="188"/>
                  </a:cubicBezTo>
                  <a:cubicBezTo>
                    <a:pt x="138" y="191"/>
                    <a:pt x="147" y="194"/>
                    <a:pt x="154" y="199"/>
                  </a:cubicBezTo>
                  <a:cubicBezTo>
                    <a:pt x="155" y="199"/>
                    <a:pt x="155" y="199"/>
                    <a:pt x="155" y="199"/>
                  </a:cubicBezTo>
                  <a:cubicBezTo>
                    <a:pt x="156" y="200"/>
                    <a:pt x="158" y="201"/>
                    <a:pt x="159" y="202"/>
                  </a:cubicBezTo>
                  <a:lnTo>
                    <a:pt x="159" y="202"/>
                  </a:lnTo>
                  <a:close/>
                  <a:moveTo>
                    <a:pt x="174" y="178"/>
                  </a:moveTo>
                  <a:lnTo>
                    <a:pt x="174" y="178"/>
                  </a:lnTo>
                  <a:cubicBezTo>
                    <a:pt x="177" y="173"/>
                    <a:pt x="180" y="169"/>
                    <a:pt x="183" y="164"/>
                  </a:cubicBezTo>
                  <a:cubicBezTo>
                    <a:pt x="166" y="159"/>
                    <a:pt x="138" y="160"/>
                    <a:pt x="121" y="160"/>
                  </a:cubicBezTo>
                  <a:cubicBezTo>
                    <a:pt x="100" y="161"/>
                    <a:pt x="79" y="161"/>
                    <a:pt x="62" y="157"/>
                  </a:cubicBezTo>
                  <a:cubicBezTo>
                    <a:pt x="71" y="165"/>
                    <a:pt x="82" y="170"/>
                    <a:pt x="94" y="175"/>
                  </a:cubicBezTo>
                  <a:cubicBezTo>
                    <a:pt x="102" y="177"/>
                    <a:pt x="123" y="175"/>
                    <a:pt x="130" y="175"/>
                  </a:cubicBezTo>
                  <a:cubicBezTo>
                    <a:pt x="146" y="175"/>
                    <a:pt x="163" y="175"/>
                    <a:pt x="174" y="178"/>
                  </a:cubicBezTo>
                  <a:lnTo>
                    <a:pt x="174" y="178"/>
                  </a:lnTo>
                  <a:close/>
                  <a:moveTo>
                    <a:pt x="186" y="159"/>
                  </a:moveTo>
                  <a:lnTo>
                    <a:pt x="186" y="159"/>
                  </a:lnTo>
                  <a:cubicBezTo>
                    <a:pt x="188" y="155"/>
                    <a:pt x="191" y="152"/>
                    <a:pt x="193" y="148"/>
                  </a:cubicBezTo>
                  <a:cubicBezTo>
                    <a:pt x="171" y="139"/>
                    <a:pt x="136" y="142"/>
                    <a:pt x="113" y="142"/>
                  </a:cubicBezTo>
                  <a:cubicBezTo>
                    <a:pt x="87" y="142"/>
                    <a:pt x="60" y="141"/>
                    <a:pt x="43" y="126"/>
                  </a:cubicBezTo>
                  <a:cubicBezTo>
                    <a:pt x="46" y="135"/>
                    <a:pt x="50" y="142"/>
                    <a:pt x="54" y="148"/>
                  </a:cubicBezTo>
                  <a:cubicBezTo>
                    <a:pt x="80" y="159"/>
                    <a:pt x="128" y="153"/>
                    <a:pt x="158" y="155"/>
                  </a:cubicBezTo>
                  <a:cubicBezTo>
                    <a:pt x="168" y="155"/>
                    <a:pt x="178" y="156"/>
                    <a:pt x="186" y="159"/>
                  </a:cubicBezTo>
                  <a:lnTo>
                    <a:pt x="186" y="159"/>
                  </a:lnTo>
                  <a:close/>
                  <a:moveTo>
                    <a:pt x="196" y="143"/>
                  </a:moveTo>
                  <a:lnTo>
                    <a:pt x="196" y="143"/>
                  </a:lnTo>
                  <a:cubicBezTo>
                    <a:pt x="199" y="139"/>
                    <a:pt x="201" y="135"/>
                    <a:pt x="204" y="131"/>
                  </a:cubicBezTo>
                  <a:cubicBezTo>
                    <a:pt x="195" y="128"/>
                    <a:pt x="187" y="126"/>
                    <a:pt x="178" y="125"/>
                  </a:cubicBezTo>
                  <a:cubicBezTo>
                    <a:pt x="178" y="125"/>
                    <a:pt x="178" y="125"/>
                    <a:pt x="177" y="125"/>
                  </a:cubicBezTo>
                  <a:cubicBezTo>
                    <a:pt x="155" y="121"/>
                    <a:pt x="133" y="122"/>
                    <a:pt x="110" y="123"/>
                  </a:cubicBezTo>
                  <a:cubicBezTo>
                    <a:pt x="95" y="123"/>
                    <a:pt x="81" y="122"/>
                    <a:pt x="69" y="118"/>
                  </a:cubicBezTo>
                  <a:cubicBezTo>
                    <a:pt x="68" y="118"/>
                    <a:pt x="68" y="118"/>
                    <a:pt x="68" y="118"/>
                  </a:cubicBezTo>
                  <a:cubicBezTo>
                    <a:pt x="58" y="115"/>
                    <a:pt x="49" y="109"/>
                    <a:pt x="42" y="99"/>
                  </a:cubicBezTo>
                  <a:cubicBezTo>
                    <a:pt x="41" y="100"/>
                    <a:pt x="40" y="101"/>
                    <a:pt x="39" y="102"/>
                  </a:cubicBezTo>
                  <a:cubicBezTo>
                    <a:pt x="40" y="107"/>
                    <a:pt x="40" y="111"/>
                    <a:pt x="41" y="115"/>
                  </a:cubicBezTo>
                  <a:cubicBezTo>
                    <a:pt x="55" y="134"/>
                    <a:pt x="83" y="137"/>
                    <a:pt x="113" y="137"/>
                  </a:cubicBezTo>
                  <a:cubicBezTo>
                    <a:pt x="138" y="137"/>
                    <a:pt x="173" y="133"/>
                    <a:pt x="196" y="143"/>
                  </a:cubicBezTo>
                  <a:lnTo>
                    <a:pt x="196" y="143"/>
                  </a:lnTo>
                  <a:close/>
                </a:path>
              </a:pathLst>
            </a:custGeom>
            <a:noFill/>
            <a:ln w="15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2" name="Freeform 9">
              <a:extLst>
                <a:ext uri="{FF2B5EF4-FFF2-40B4-BE49-F238E27FC236}">
                  <a16:creationId xmlns:a16="http://schemas.microsoft.com/office/drawing/2014/main" id="{6CE97323-EA31-B978-ED66-B1F83219FC68}"/>
                </a:ext>
              </a:extLst>
            </p:cNvPr>
            <p:cNvSpPr>
              <a:spLocks noEditPoints="1"/>
            </p:cNvSpPr>
            <p:nvPr userDrawn="1"/>
          </p:nvSpPr>
          <p:spPr bwMode="auto">
            <a:xfrm>
              <a:off x="7613650" y="406400"/>
              <a:ext cx="296863" cy="406400"/>
            </a:xfrm>
            <a:custGeom>
              <a:avLst/>
              <a:gdLst>
                <a:gd name="T0" fmla="*/ 366 w 366"/>
                <a:gd name="T1" fmla="*/ 110 h 496"/>
                <a:gd name="T2" fmla="*/ 303 w 366"/>
                <a:gd name="T3" fmla="*/ 97 h 496"/>
                <a:gd name="T4" fmla="*/ 328 w 366"/>
                <a:gd name="T5" fmla="*/ 122 h 496"/>
                <a:gd name="T6" fmla="*/ 47 w 366"/>
                <a:gd name="T7" fmla="*/ 454 h 496"/>
                <a:gd name="T8" fmla="*/ 91 w 366"/>
                <a:gd name="T9" fmla="*/ 402 h 496"/>
                <a:gd name="T10" fmla="*/ 89 w 366"/>
                <a:gd name="T11" fmla="*/ 397 h 496"/>
                <a:gd name="T12" fmla="*/ 47 w 366"/>
                <a:gd name="T13" fmla="*/ 454 h 496"/>
                <a:gd name="T14" fmla="*/ 101 w 366"/>
                <a:gd name="T15" fmla="*/ 421 h 496"/>
                <a:gd name="T16" fmla="*/ 119 w 366"/>
                <a:gd name="T17" fmla="*/ 448 h 496"/>
                <a:gd name="T18" fmla="*/ 69 w 366"/>
                <a:gd name="T19" fmla="*/ 471 h 496"/>
                <a:gd name="T20" fmla="*/ 101 w 366"/>
                <a:gd name="T21" fmla="*/ 421 h 496"/>
                <a:gd name="T22" fmla="*/ 82 w 366"/>
                <a:gd name="T23" fmla="*/ 381 h 496"/>
                <a:gd name="T24" fmla="*/ 28 w 366"/>
                <a:gd name="T25" fmla="*/ 378 h 496"/>
                <a:gd name="T26" fmla="*/ 7 w 366"/>
                <a:gd name="T27" fmla="*/ 362 h 496"/>
                <a:gd name="T28" fmla="*/ 6 w 366"/>
                <a:gd name="T29" fmla="*/ 357 h 496"/>
                <a:gd name="T30" fmla="*/ 68 w 366"/>
                <a:gd name="T31" fmla="*/ 329 h 496"/>
                <a:gd name="T32" fmla="*/ 67 w 366"/>
                <a:gd name="T33" fmla="*/ 324 h 496"/>
                <a:gd name="T34" fmla="*/ 6 w 366"/>
                <a:gd name="T35" fmla="*/ 357 h 496"/>
                <a:gd name="T36" fmla="*/ 0 w 366"/>
                <a:gd name="T37" fmla="*/ 302 h 496"/>
                <a:gd name="T38" fmla="*/ 15 w 366"/>
                <a:gd name="T39" fmla="*/ 284 h 496"/>
                <a:gd name="T40" fmla="*/ 67 w 366"/>
                <a:gd name="T41" fmla="*/ 267 h 496"/>
                <a:gd name="T42" fmla="*/ 0 w 366"/>
                <a:gd name="T43" fmla="*/ 302 h 496"/>
                <a:gd name="T44" fmla="*/ 68 w 366"/>
                <a:gd name="T45" fmla="*/ 262 h 496"/>
                <a:gd name="T46" fmla="*/ 23 w 366"/>
                <a:gd name="T47" fmla="*/ 228 h 496"/>
                <a:gd name="T48" fmla="*/ 17 w 366"/>
                <a:gd name="T49" fmla="*/ 202 h 496"/>
                <a:gd name="T50" fmla="*/ 19 w 366"/>
                <a:gd name="T51" fmla="*/ 196 h 496"/>
                <a:gd name="T52" fmla="*/ 82 w 366"/>
                <a:gd name="T53" fmla="*/ 213 h 496"/>
                <a:gd name="T54" fmla="*/ 84 w 366"/>
                <a:gd name="T55" fmla="*/ 208 h 496"/>
                <a:gd name="T56" fmla="*/ 19 w 366"/>
                <a:gd name="T57" fmla="*/ 196 h 496"/>
                <a:gd name="T58" fmla="*/ 40 w 366"/>
                <a:gd name="T59" fmla="*/ 149 h 496"/>
                <a:gd name="T60" fmla="*/ 60 w 366"/>
                <a:gd name="T61" fmla="*/ 142 h 496"/>
                <a:gd name="T62" fmla="*/ 111 w 366"/>
                <a:gd name="T63" fmla="*/ 162 h 496"/>
                <a:gd name="T64" fmla="*/ 40 w 366"/>
                <a:gd name="T65" fmla="*/ 149 h 496"/>
                <a:gd name="T66" fmla="*/ 114 w 366"/>
                <a:gd name="T67" fmla="*/ 157 h 496"/>
                <a:gd name="T68" fmla="*/ 95 w 366"/>
                <a:gd name="T69" fmla="*/ 99 h 496"/>
                <a:gd name="T70" fmla="*/ 102 w 366"/>
                <a:gd name="T71" fmla="*/ 72 h 496"/>
                <a:gd name="T72" fmla="*/ 106 w 366"/>
                <a:gd name="T73" fmla="*/ 69 h 496"/>
                <a:gd name="T74" fmla="*/ 150 w 366"/>
                <a:gd name="T75" fmla="*/ 121 h 496"/>
                <a:gd name="T76" fmla="*/ 155 w 366"/>
                <a:gd name="T77" fmla="*/ 117 h 496"/>
                <a:gd name="T78" fmla="*/ 106 w 366"/>
                <a:gd name="T79" fmla="*/ 69 h 496"/>
                <a:gd name="T80" fmla="*/ 149 w 366"/>
                <a:gd name="T81" fmla="*/ 37 h 496"/>
                <a:gd name="T82" fmla="*/ 170 w 366"/>
                <a:gd name="T83" fmla="*/ 42 h 496"/>
                <a:gd name="T84" fmla="*/ 200 w 366"/>
                <a:gd name="T85" fmla="*/ 90 h 496"/>
                <a:gd name="T86" fmla="*/ 149 w 366"/>
                <a:gd name="T87" fmla="*/ 37 h 496"/>
                <a:gd name="T88" fmla="*/ 206 w 366"/>
                <a:gd name="T89" fmla="*/ 88 h 496"/>
                <a:gd name="T90" fmla="*/ 222 w 366"/>
                <a:gd name="T91" fmla="*/ 21 h 496"/>
                <a:gd name="T92" fmla="*/ 243 w 366"/>
                <a:gd name="T93" fmla="*/ 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6" h="496">
                  <a:moveTo>
                    <a:pt x="358" y="119"/>
                  </a:moveTo>
                  <a:lnTo>
                    <a:pt x="358" y="119"/>
                  </a:lnTo>
                  <a:cubicBezTo>
                    <a:pt x="360" y="116"/>
                    <a:pt x="363" y="113"/>
                    <a:pt x="366" y="110"/>
                  </a:cubicBezTo>
                  <a:cubicBezTo>
                    <a:pt x="351" y="105"/>
                    <a:pt x="337" y="102"/>
                    <a:pt x="323" y="99"/>
                  </a:cubicBezTo>
                  <a:cubicBezTo>
                    <a:pt x="323" y="99"/>
                    <a:pt x="322" y="99"/>
                    <a:pt x="322" y="99"/>
                  </a:cubicBezTo>
                  <a:cubicBezTo>
                    <a:pt x="316" y="98"/>
                    <a:pt x="309" y="98"/>
                    <a:pt x="303" y="97"/>
                  </a:cubicBezTo>
                  <a:cubicBezTo>
                    <a:pt x="305" y="101"/>
                    <a:pt x="307" y="106"/>
                    <a:pt x="307" y="112"/>
                  </a:cubicBezTo>
                  <a:cubicBezTo>
                    <a:pt x="310" y="115"/>
                    <a:pt x="312" y="119"/>
                    <a:pt x="312" y="123"/>
                  </a:cubicBezTo>
                  <a:cubicBezTo>
                    <a:pt x="316" y="121"/>
                    <a:pt x="322" y="120"/>
                    <a:pt x="328" y="122"/>
                  </a:cubicBezTo>
                  <a:cubicBezTo>
                    <a:pt x="333" y="111"/>
                    <a:pt x="348" y="109"/>
                    <a:pt x="358" y="119"/>
                  </a:cubicBezTo>
                  <a:lnTo>
                    <a:pt x="358" y="119"/>
                  </a:lnTo>
                  <a:close/>
                  <a:moveTo>
                    <a:pt x="47" y="454"/>
                  </a:moveTo>
                  <a:lnTo>
                    <a:pt x="47" y="454"/>
                  </a:lnTo>
                  <a:lnTo>
                    <a:pt x="98" y="416"/>
                  </a:lnTo>
                  <a:cubicBezTo>
                    <a:pt x="96" y="411"/>
                    <a:pt x="93" y="407"/>
                    <a:pt x="91" y="402"/>
                  </a:cubicBezTo>
                  <a:lnTo>
                    <a:pt x="48" y="429"/>
                  </a:lnTo>
                  <a:cubicBezTo>
                    <a:pt x="45" y="431"/>
                    <a:pt x="42" y="426"/>
                    <a:pt x="45" y="424"/>
                  </a:cubicBezTo>
                  <a:lnTo>
                    <a:pt x="89" y="397"/>
                  </a:lnTo>
                  <a:cubicBezTo>
                    <a:pt x="87" y="394"/>
                    <a:pt x="85" y="390"/>
                    <a:pt x="84" y="386"/>
                  </a:cubicBezTo>
                  <a:lnTo>
                    <a:pt x="25" y="414"/>
                  </a:lnTo>
                  <a:cubicBezTo>
                    <a:pt x="31" y="427"/>
                    <a:pt x="38" y="441"/>
                    <a:pt x="47" y="454"/>
                  </a:cubicBezTo>
                  <a:lnTo>
                    <a:pt x="47" y="454"/>
                  </a:lnTo>
                  <a:close/>
                  <a:moveTo>
                    <a:pt x="101" y="421"/>
                  </a:moveTo>
                  <a:lnTo>
                    <a:pt x="101" y="421"/>
                  </a:lnTo>
                  <a:lnTo>
                    <a:pt x="50" y="459"/>
                  </a:lnTo>
                  <a:cubicBezTo>
                    <a:pt x="58" y="472"/>
                    <a:pt x="68" y="484"/>
                    <a:pt x="79" y="496"/>
                  </a:cubicBezTo>
                  <a:lnTo>
                    <a:pt x="119" y="448"/>
                  </a:lnTo>
                  <a:cubicBezTo>
                    <a:pt x="116" y="445"/>
                    <a:pt x="114" y="441"/>
                    <a:pt x="111" y="437"/>
                  </a:cubicBezTo>
                  <a:lnTo>
                    <a:pt x="73" y="475"/>
                  </a:lnTo>
                  <a:cubicBezTo>
                    <a:pt x="70" y="478"/>
                    <a:pt x="67" y="474"/>
                    <a:pt x="69" y="471"/>
                  </a:cubicBezTo>
                  <a:lnTo>
                    <a:pt x="108" y="433"/>
                  </a:lnTo>
                  <a:cubicBezTo>
                    <a:pt x="106" y="429"/>
                    <a:pt x="103" y="425"/>
                    <a:pt x="101" y="421"/>
                  </a:cubicBezTo>
                  <a:lnTo>
                    <a:pt x="101" y="421"/>
                  </a:lnTo>
                  <a:close/>
                  <a:moveTo>
                    <a:pt x="23" y="408"/>
                  </a:moveTo>
                  <a:lnTo>
                    <a:pt x="23" y="408"/>
                  </a:lnTo>
                  <a:lnTo>
                    <a:pt x="82" y="381"/>
                  </a:lnTo>
                  <a:cubicBezTo>
                    <a:pt x="80" y="377"/>
                    <a:pt x="79" y="373"/>
                    <a:pt x="78" y="369"/>
                  </a:cubicBezTo>
                  <a:lnTo>
                    <a:pt x="29" y="384"/>
                  </a:lnTo>
                  <a:cubicBezTo>
                    <a:pt x="26" y="385"/>
                    <a:pt x="24" y="379"/>
                    <a:pt x="28" y="378"/>
                  </a:cubicBezTo>
                  <a:lnTo>
                    <a:pt x="76" y="364"/>
                  </a:lnTo>
                  <a:cubicBezTo>
                    <a:pt x="74" y="359"/>
                    <a:pt x="73" y="354"/>
                    <a:pt x="72" y="348"/>
                  </a:cubicBezTo>
                  <a:lnTo>
                    <a:pt x="7" y="362"/>
                  </a:lnTo>
                  <a:cubicBezTo>
                    <a:pt x="11" y="378"/>
                    <a:pt x="16" y="393"/>
                    <a:pt x="23" y="408"/>
                  </a:cubicBezTo>
                  <a:lnTo>
                    <a:pt x="23" y="408"/>
                  </a:lnTo>
                  <a:close/>
                  <a:moveTo>
                    <a:pt x="6" y="357"/>
                  </a:moveTo>
                  <a:lnTo>
                    <a:pt x="6" y="357"/>
                  </a:lnTo>
                  <a:lnTo>
                    <a:pt x="70" y="343"/>
                  </a:lnTo>
                  <a:cubicBezTo>
                    <a:pt x="69" y="338"/>
                    <a:pt x="69" y="334"/>
                    <a:pt x="68" y="329"/>
                  </a:cubicBezTo>
                  <a:lnTo>
                    <a:pt x="17" y="334"/>
                  </a:lnTo>
                  <a:cubicBezTo>
                    <a:pt x="13" y="334"/>
                    <a:pt x="13" y="329"/>
                    <a:pt x="16" y="328"/>
                  </a:cubicBezTo>
                  <a:lnTo>
                    <a:pt x="67" y="324"/>
                  </a:lnTo>
                  <a:cubicBezTo>
                    <a:pt x="66" y="319"/>
                    <a:pt x="66" y="314"/>
                    <a:pt x="66" y="308"/>
                  </a:cubicBezTo>
                  <a:lnTo>
                    <a:pt x="0" y="307"/>
                  </a:lnTo>
                  <a:cubicBezTo>
                    <a:pt x="1" y="324"/>
                    <a:pt x="3" y="340"/>
                    <a:pt x="6" y="357"/>
                  </a:cubicBezTo>
                  <a:lnTo>
                    <a:pt x="6" y="357"/>
                  </a:lnTo>
                  <a:close/>
                  <a:moveTo>
                    <a:pt x="0" y="302"/>
                  </a:moveTo>
                  <a:lnTo>
                    <a:pt x="0" y="302"/>
                  </a:lnTo>
                  <a:lnTo>
                    <a:pt x="66" y="303"/>
                  </a:lnTo>
                  <a:cubicBezTo>
                    <a:pt x="65" y="298"/>
                    <a:pt x="65" y="294"/>
                    <a:pt x="66" y="290"/>
                  </a:cubicBezTo>
                  <a:lnTo>
                    <a:pt x="15" y="284"/>
                  </a:lnTo>
                  <a:cubicBezTo>
                    <a:pt x="11" y="284"/>
                    <a:pt x="12" y="278"/>
                    <a:pt x="16" y="278"/>
                  </a:cubicBezTo>
                  <a:lnTo>
                    <a:pt x="66" y="284"/>
                  </a:lnTo>
                  <a:cubicBezTo>
                    <a:pt x="66" y="278"/>
                    <a:pt x="67" y="273"/>
                    <a:pt x="67" y="267"/>
                  </a:cubicBezTo>
                  <a:lnTo>
                    <a:pt x="4" y="254"/>
                  </a:lnTo>
                  <a:cubicBezTo>
                    <a:pt x="1" y="270"/>
                    <a:pt x="0" y="286"/>
                    <a:pt x="0" y="302"/>
                  </a:cubicBezTo>
                  <a:lnTo>
                    <a:pt x="0" y="302"/>
                  </a:lnTo>
                  <a:close/>
                  <a:moveTo>
                    <a:pt x="4" y="249"/>
                  </a:moveTo>
                  <a:lnTo>
                    <a:pt x="4" y="249"/>
                  </a:lnTo>
                  <a:lnTo>
                    <a:pt x="68" y="262"/>
                  </a:lnTo>
                  <a:cubicBezTo>
                    <a:pt x="69" y="257"/>
                    <a:pt x="70" y="253"/>
                    <a:pt x="71" y="249"/>
                  </a:cubicBezTo>
                  <a:lnTo>
                    <a:pt x="22" y="233"/>
                  </a:lnTo>
                  <a:cubicBezTo>
                    <a:pt x="18" y="232"/>
                    <a:pt x="20" y="227"/>
                    <a:pt x="23" y="228"/>
                  </a:cubicBezTo>
                  <a:lnTo>
                    <a:pt x="72" y="243"/>
                  </a:lnTo>
                  <a:cubicBezTo>
                    <a:pt x="73" y="239"/>
                    <a:pt x="74" y="235"/>
                    <a:pt x="75" y="231"/>
                  </a:cubicBezTo>
                  <a:lnTo>
                    <a:pt x="17" y="202"/>
                  </a:lnTo>
                  <a:cubicBezTo>
                    <a:pt x="11" y="217"/>
                    <a:pt x="7" y="233"/>
                    <a:pt x="4" y="249"/>
                  </a:cubicBezTo>
                  <a:lnTo>
                    <a:pt x="4" y="249"/>
                  </a:lnTo>
                  <a:close/>
                  <a:moveTo>
                    <a:pt x="19" y="196"/>
                  </a:moveTo>
                  <a:lnTo>
                    <a:pt x="19" y="196"/>
                  </a:lnTo>
                  <a:lnTo>
                    <a:pt x="77" y="225"/>
                  </a:lnTo>
                  <a:cubicBezTo>
                    <a:pt x="79" y="221"/>
                    <a:pt x="80" y="217"/>
                    <a:pt x="82" y="213"/>
                  </a:cubicBezTo>
                  <a:lnTo>
                    <a:pt x="37" y="186"/>
                  </a:lnTo>
                  <a:cubicBezTo>
                    <a:pt x="34" y="184"/>
                    <a:pt x="37" y="179"/>
                    <a:pt x="40" y="181"/>
                  </a:cubicBezTo>
                  <a:lnTo>
                    <a:pt x="84" y="208"/>
                  </a:lnTo>
                  <a:cubicBezTo>
                    <a:pt x="86" y="203"/>
                    <a:pt x="88" y="199"/>
                    <a:pt x="90" y="195"/>
                  </a:cubicBezTo>
                  <a:lnTo>
                    <a:pt x="38" y="154"/>
                  </a:lnTo>
                  <a:cubicBezTo>
                    <a:pt x="30" y="168"/>
                    <a:pt x="24" y="182"/>
                    <a:pt x="19" y="196"/>
                  </a:cubicBezTo>
                  <a:lnTo>
                    <a:pt x="19" y="196"/>
                  </a:lnTo>
                  <a:close/>
                  <a:moveTo>
                    <a:pt x="40" y="149"/>
                  </a:moveTo>
                  <a:lnTo>
                    <a:pt x="40" y="149"/>
                  </a:lnTo>
                  <a:lnTo>
                    <a:pt x="93" y="190"/>
                  </a:lnTo>
                  <a:cubicBezTo>
                    <a:pt x="95" y="186"/>
                    <a:pt x="97" y="183"/>
                    <a:pt x="99" y="179"/>
                  </a:cubicBezTo>
                  <a:lnTo>
                    <a:pt x="60" y="142"/>
                  </a:lnTo>
                  <a:cubicBezTo>
                    <a:pt x="58" y="140"/>
                    <a:pt x="62" y="136"/>
                    <a:pt x="64" y="138"/>
                  </a:cubicBezTo>
                  <a:lnTo>
                    <a:pt x="102" y="174"/>
                  </a:lnTo>
                  <a:cubicBezTo>
                    <a:pt x="105" y="170"/>
                    <a:pt x="108" y="166"/>
                    <a:pt x="111" y="162"/>
                  </a:cubicBezTo>
                  <a:lnTo>
                    <a:pt x="67" y="111"/>
                  </a:lnTo>
                  <a:cubicBezTo>
                    <a:pt x="57" y="123"/>
                    <a:pt x="48" y="136"/>
                    <a:pt x="40" y="149"/>
                  </a:cubicBezTo>
                  <a:lnTo>
                    <a:pt x="40" y="149"/>
                  </a:lnTo>
                  <a:close/>
                  <a:moveTo>
                    <a:pt x="70" y="106"/>
                  </a:moveTo>
                  <a:lnTo>
                    <a:pt x="70" y="106"/>
                  </a:lnTo>
                  <a:lnTo>
                    <a:pt x="114" y="157"/>
                  </a:lnTo>
                  <a:cubicBezTo>
                    <a:pt x="117" y="154"/>
                    <a:pt x="120" y="150"/>
                    <a:pt x="123" y="147"/>
                  </a:cubicBezTo>
                  <a:lnTo>
                    <a:pt x="90" y="102"/>
                  </a:lnTo>
                  <a:cubicBezTo>
                    <a:pt x="88" y="99"/>
                    <a:pt x="93" y="96"/>
                    <a:pt x="95" y="99"/>
                  </a:cubicBezTo>
                  <a:lnTo>
                    <a:pt x="127" y="143"/>
                  </a:lnTo>
                  <a:cubicBezTo>
                    <a:pt x="130" y="139"/>
                    <a:pt x="133" y="136"/>
                    <a:pt x="137" y="133"/>
                  </a:cubicBezTo>
                  <a:lnTo>
                    <a:pt x="102" y="72"/>
                  </a:lnTo>
                  <a:cubicBezTo>
                    <a:pt x="91" y="83"/>
                    <a:pt x="80" y="94"/>
                    <a:pt x="70" y="106"/>
                  </a:cubicBezTo>
                  <a:lnTo>
                    <a:pt x="70" y="106"/>
                  </a:lnTo>
                  <a:close/>
                  <a:moveTo>
                    <a:pt x="106" y="69"/>
                  </a:moveTo>
                  <a:lnTo>
                    <a:pt x="106" y="69"/>
                  </a:lnTo>
                  <a:lnTo>
                    <a:pt x="141" y="129"/>
                  </a:lnTo>
                  <a:cubicBezTo>
                    <a:pt x="144" y="126"/>
                    <a:pt x="147" y="123"/>
                    <a:pt x="150" y="121"/>
                  </a:cubicBezTo>
                  <a:lnTo>
                    <a:pt x="127" y="68"/>
                  </a:lnTo>
                  <a:cubicBezTo>
                    <a:pt x="126" y="64"/>
                    <a:pt x="131" y="62"/>
                    <a:pt x="133" y="66"/>
                  </a:cubicBezTo>
                  <a:lnTo>
                    <a:pt x="155" y="117"/>
                  </a:lnTo>
                  <a:cubicBezTo>
                    <a:pt x="159" y="114"/>
                    <a:pt x="163" y="111"/>
                    <a:pt x="167" y="108"/>
                  </a:cubicBezTo>
                  <a:lnTo>
                    <a:pt x="144" y="40"/>
                  </a:lnTo>
                  <a:cubicBezTo>
                    <a:pt x="131" y="49"/>
                    <a:pt x="118" y="58"/>
                    <a:pt x="106" y="69"/>
                  </a:cubicBezTo>
                  <a:lnTo>
                    <a:pt x="106" y="69"/>
                  </a:lnTo>
                  <a:close/>
                  <a:moveTo>
                    <a:pt x="149" y="37"/>
                  </a:moveTo>
                  <a:lnTo>
                    <a:pt x="149" y="37"/>
                  </a:lnTo>
                  <a:lnTo>
                    <a:pt x="172" y="105"/>
                  </a:lnTo>
                  <a:cubicBezTo>
                    <a:pt x="176" y="103"/>
                    <a:pt x="179" y="101"/>
                    <a:pt x="183" y="99"/>
                  </a:cubicBezTo>
                  <a:lnTo>
                    <a:pt x="170" y="42"/>
                  </a:lnTo>
                  <a:cubicBezTo>
                    <a:pt x="169" y="38"/>
                    <a:pt x="174" y="37"/>
                    <a:pt x="175" y="40"/>
                  </a:cubicBezTo>
                  <a:lnTo>
                    <a:pt x="188" y="96"/>
                  </a:lnTo>
                  <a:cubicBezTo>
                    <a:pt x="192" y="94"/>
                    <a:pt x="196" y="92"/>
                    <a:pt x="200" y="90"/>
                  </a:cubicBezTo>
                  <a:lnTo>
                    <a:pt x="191" y="16"/>
                  </a:lnTo>
                  <a:cubicBezTo>
                    <a:pt x="176" y="22"/>
                    <a:pt x="162" y="29"/>
                    <a:pt x="149" y="37"/>
                  </a:cubicBezTo>
                  <a:lnTo>
                    <a:pt x="149" y="37"/>
                  </a:lnTo>
                  <a:close/>
                  <a:moveTo>
                    <a:pt x="196" y="14"/>
                  </a:moveTo>
                  <a:lnTo>
                    <a:pt x="196" y="14"/>
                  </a:lnTo>
                  <a:lnTo>
                    <a:pt x="206" y="88"/>
                  </a:lnTo>
                  <a:cubicBezTo>
                    <a:pt x="210" y="86"/>
                    <a:pt x="214" y="84"/>
                    <a:pt x="219" y="83"/>
                  </a:cubicBezTo>
                  <a:lnTo>
                    <a:pt x="217" y="21"/>
                  </a:lnTo>
                  <a:cubicBezTo>
                    <a:pt x="217" y="17"/>
                    <a:pt x="222" y="17"/>
                    <a:pt x="222" y="21"/>
                  </a:cubicBezTo>
                  <a:lnTo>
                    <a:pt x="224" y="81"/>
                  </a:lnTo>
                  <a:cubicBezTo>
                    <a:pt x="229" y="79"/>
                    <a:pt x="233" y="78"/>
                    <a:pt x="237" y="77"/>
                  </a:cubicBezTo>
                  <a:lnTo>
                    <a:pt x="243" y="0"/>
                  </a:lnTo>
                  <a:cubicBezTo>
                    <a:pt x="227" y="3"/>
                    <a:pt x="211" y="8"/>
                    <a:pt x="196" y="14"/>
                  </a:cubicBezTo>
                  <a:lnTo>
                    <a:pt x="196" y="14"/>
                  </a:lnTo>
                  <a:close/>
                </a:path>
              </a:pathLst>
            </a:custGeom>
            <a:noFill/>
            <a:ln w="15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3" name="Freeform 10">
              <a:extLst>
                <a:ext uri="{FF2B5EF4-FFF2-40B4-BE49-F238E27FC236}">
                  <a16:creationId xmlns:a16="http://schemas.microsoft.com/office/drawing/2014/main" id="{88BFE13B-74F5-DD35-6914-A8A6E24A024E}"/>
                </a:ext>
              </a:extLst>
            </p:cNvPr>
            <p:cNvSpPr>
              <a:spLocks noEditPoints="1"/>
            </p:cNvSpPr>
            <p:nvPr userDrawn="1"/>
          </p:nvSpPr>
          <p:spPr bwMode="auto">
            <a:xfrm>
              <a:off x="7700963" y="400050"/>
              <a:ext cx="238125" cy="323850"/>
            </a:xfrm>
            <a:custGeom>
              <a:avLst/>
              <a:gdLst>
                <a:gd name="T0" fmla="*/ 134 w 292"/>
                <a:gd name="T1" fmla="*/ 82 h 393"/>
                <a:gd name="T2" fmla="*/ 164 w 292"/>
                <a:gd name="T3" fmla="*/ 19 h 393"/>
                <a:gd name="T4" fmla="*/ 187 w 292"/>
                <a:gd name="T5" fmla="*/ 0 h 393"/>
                <a:gd name="T6" fmla="*/ 193 w 292"/>
                <a:gd name="T7" fmla="*/ 0 h 393"/>
                <a:gd name="T8" fmla="*/ 188 w 292"/>
                <a:gd name="T9" fmla="*/ 77 h 393"/>
                <a:gd name="T10" fmla="*/ 194 w 292"/>
                <a:gd name="T11" fmla="*/ 78 h 393"/>
                <a:gd name="T12" fmla="*/ 193 w 292"/>
                <a:gd name="T13" fmla="*/ 0 h 393"/>
                <a:gd name="T14" fmla="*/ 246 w 292"/>
                <a:gd name="T15" fmla="*/ 5 h 393"/>
                <a:gd name="T16" fmla="*/ 258 w 292"/>
                <a:gd name="T17" fmla="*/ 22 h 393"/>
                <a:gd name="T18" fmla="*/ 248 w 292"/>
                <a:gd name="T19" fmla="*/ 90 h 393"/>
                <a:gd name="T20" fmla="*/ 246 w 292"/>
                <a:gd name="T21" fmla="*/ 5 h 393"/>
                <a:gd name="T22" fmla="*/ 144 w 292"/>
                <a:gd name="T23" fmla="*/ 176 h 393"/>
                <a:gd name="T24" fmla="*/ 128 w 292"/>
                <a:gd name="T25" fmla="*/ 177 h 393"/>
                <a:gd name="T26" fmla="*/ 149 w 292"/>
                <a:gd name="T27" fmla="*/ 197 h 393"/>
                <a:gd name="T28" fmla="*/ 167 w 292"/>
                <a:gd name="T29" fmla="*/ 103 h 393"/>
                <a:gd name="T30" fmla="*/ 141 w 292"/>
                <a:gd name="T31" fmla="*/ 137 h 393"/>
                <a:gd name="T32" fmla="*/ 135 w 292"/>
                <a:gd name="T33" fmla="*/ 138 h 393"/>
                <a:gd name="T34" fmla="*/ 133 w 292"/>
                <a:gd name="T35" fmla="*/ 154 h 393"/>
                <a:gd name="T36" fmla="*/ 142 w 292"/>
                <a:gd name="T37" fmla="*/ 152 h 393"/>
                <a:gd name="T38" fmla="*/ 144 w 292"/>
                <a:gd name="T39" fmla="*/ 174 h 393"/>
                <a:gd name="T40" fmla="*/ 123 w 292"/>
                <a:gd name="T41" fmla="*/ 123 h 393"/>
                <a:gd name="T42" fmla="*/ 126 w 292"/>
                <a:gd name="T43" fmla="*/ 124 h 393"/>
                <a:gd name="T44" fmla="*/ 111 w 292"/>
                <a:gd name="T45" fmla="*/ 115 h 393"/>
                <a:gd name="T46" fmla="*/ 138 w 292"/>
                <a:gd name="T47" fmla="*/ 172 h 393"/>
                <a:gd name="T48" fmla="*/ 113 w 292"/>
                <a:gd name="T49" fmla="*/ 140 h 393"/>
                <a:gd name="T50" fmla="*/ 123 w 292"/>
                <a:gd name="T51" fmla="*/ 123 h 393"/>
                <a:gd name="T52" fmla="*/ 105 w 292"/>
                <a:gd name="T53" fmla="*/ 164 h 393"/>
                <a:gd name="T54" fmla="*/ 54 w 292"/>
                <a:gd name="T55" fmla="*/ 162 h 393"/>
                <a:gd name="T56" fmla="*/ 59 w 292"/>
                <a:gd name="T57" fmla="*/ 164 h 393"/>
                <a:gd name="T58" fmla="*/ 121 w 292"/>
                <a:gd name="T59" fmla="*/ 175 h 393"/>
                <a:gd name="T60" fmla="*/ 101 w 292"/>
                <a:gd name="T61" fmla="*/ 119 h 393"/>
                <a:gd name="T62" fmla="*/ 101 w 292"/>
                <a:gd name="T63" fmla="*/ 159 h 393"/>
                <a:gd name="T64" fmla="*/ 56 w 292"/>
                <a:gd name="T65" fmla="*/ 168 h 393"/>
                <a:gd name="T66" fmla="*/ 128 w 292"/>
                <a:gd name="T67" fmla="*/ 196 h 393"/>
                <a:gd name="T68" fmla="*/ 56 w 292"/>
                <a:gd name="T69" fmla="*/ 169 h 393"/>
                <a:gd name="T70" fmla="*/ 55 w 292"/>
                <a:gd name="T71" fmla="*/ 250 h 393"/>
                <a:gd name="T72" fmla="*/ 25 w 292"/>
                <a:gd name="T73" fmla="*/ 276 h 393"/>
                <a:gd name="T74" fmla="*/ 19 w 292"/>
                <a:gd name="T75" fmla="*/ 285 h 393"/>
                <a:gd name="T76" fmla="*/ 21 w 292"/>
                <a:gd name="T77" fmla="*/ 340 h 393"/>
                <a:gd name="T78" fmla="*/ 69 w 292"/>
                <a:gd name="T79" fmla="*/ 310 h 393"/>
                <a:gd name="T80" fmla="*/ 75 w 292"/>
                <a:gd name="T81" fmla="*/ 336 h 393"/>
                <a:gd name="T82" fmla="*/ 37 w 292"/>
                <a:gd name="T83" fmla="*/ 256 h 393"/>
                <a:gd name="T84" fmla="*/ 13 w 292"/>
                <a:gd name="T85" fmla="*/ 247 h 393"/>
                <a:gd name="T86" fmla="*/ 37 w 292"/>
                <a:gd name="T87" fmla="*/ 256 h 393"/>
                <a:gd name="T88" fmla="*/ 17 w 292"/>
                <a:gd name="T89" fmla="*/ 369 h 393"/>
                <a:gd name="T90" fmla="*/ 17 w 292"/>
                <a:gd name="T91" fmla="*/ 369 h 393"/>
                <a:gd name="T92" fmla="*/ 14 w 292"/>
                <a:gd name="T93" fmla="*/ 265 h 393"/>
                <a:gd name="T94" fmla="*/ 15 w 292"/>
                <a:gd name="T95" fmla="*/ 281 h 393"/>
                <a:gd name="T96" fmla="*/ 14 w 292"/>
                <a:gd name="T97" fmla="*/ 265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2" h="393">
                  <a:moveTo>
                    <a:pt x="139" y="5"/>
                  </a:moveTo>
                  <a:lnTo>
                    <a:pt x="139" y="5"/>
                  </a:lnTo>
                  <a:lnTo>
                    <a:pt x="134" y="82"/>
                  </a:lnTo>
                  <a:cubicBezTo>
                    <a:pt x="139" y="81"/>
                    <a:pt x="144" y="80"/>
                    <a:pt x="149" y="79"/>
                  </a:cubicBezTo>
                  <a:lnTo>
                    <a:pt x="159" y="18"/>
                  </a:lnTo>
                  <a:cubicBezTo>
                    <a:pt x="159" y="15"/>
                    <a:pt x="165" y="16"/>
                    <a:pt x="164" y="19"/>
                  </a:cubicBezTo>
                  <a:lnTo>
                    <a:pt x="155" y="78"/>
                  </a:lnTo>
                  <a:cubicBezTo>
                    <a:pt x="159" y="78"/>
                    <a:pt x="163" y="78"/>
                    <a:pt x="167" y="77"/>
                  </a:cubicBezTo>
                  <a:lnTo>
                    <a:pt x="187" y="0"/>
                  </a:lnTo>
                  <a:cubicBezTo>
                    <a:pt x="171" y="1"/>
                    <a:pt x="155" y="2"/>
                    <a:pt x="139" y="5"/>
                  </a:cubicBezTo>
                  <a:lnTo>
                    <a:pt x="139" y="5"/>
                  </a:lnTo>
                  <a:close/>
                  <a:moveTo>
                    <a:pt x="193" y="0"/>
                  </a:moveTo>
                  <a:lnTo>
                    <a:pt x="193" y="0"/>
                  </a:lnTo>
                  <a:lnTo>
                    <a:pt x="173" y="77"/>
                  </a:lnTo>
                  <a:cubicBezTo>
                    <a:pt x="178" y="77"/>
                    <a:pt x="183" y="77"/>
                    <a:pt x="188" y="77"/>
                  </a:cubicBezTo>
                  <a:lnTo>
                    <a:pt x="207" y="17"/>
                  </a:lnTo>
                  <a:cubicBezTo>
                    <a:pt x="208" y="13"/>
                    <a:pt x="214" y="15"/>
                    <a:pt x="213" y="18"/>
                  </a:cubicBezTo>
                  <a:lnTo>
                    <a:pt x="194" y="78"/>
                  </a:lnTo>
                  <a:cubicBezTo>
                    <a:pt x="199" y="78"/>
                    <a:pt x="203" y="79"/>
                    <a:pt x="208" y="80"/>
                  </a:cubicBezTo>
                  <a:lnTo>
                    <a:pt x="240" y="4"/>
                  </a:lnTo>
                  <a:cubicBezTo>
                    <a:pt x="224" y="2"/>
                    <a:pt x="208" y="0"/>
                    <a:pt x="193" y="0"/>
                  </a:cubicBezTo>
                  <a:lnTo>
                    <a:pt x="193" y="0"/>
                  </a:lnTo>
                  <a:close/>
                  <a:moveTo>
                    <a:pt x="246" y="5"/>
                  </a:moveTo>
                  <a:lnTo>
                    <a:pt x="246" y="5"/>
                  </a:lnTo>
                  <a:lnTo>
                    <a:pt x="214" y="81"/>
                  </a:lnTo>
                  <a:cubicBezTo>
                    <a:pt x="218" y="81"/>
                    <a:pt x="222" y="82"/>
                    <a:pt x="226" y="83"/>
                  </a:cubicBezTo>
                  <a:lnTo>
                    <a:pt x="258" y="22"/>
                  </a:lnTo>
                  <a:cubicBezTo>
                    <a:pt x="260" y="19"/>
                    <a:pt x="265" y="21"/>
                    <a:pt x="263" y="25"/>
                  </a:cubicBezTo>
                  <a:lnTo>
                    <a:pt x="232" y="85"/>
                  </a:lnTo>
                  <a:cubicBezTo>
                    <a:pt x="237" y="86"/>
                    <a:pt x="243" y="88"/>
                    <a:pt x="248" y="90"/>
                  </a:cubicBezTo>
                  <a:lnTo>
                    <a:pt x="292" y="17"/>
                  </a:lnTo>
                  <a:cubicBezTo>
                    <a:pt x="277" y="12"/>
                    <a:pt x="261" y="8"/>
                    <a:pt x="246" y="5"/>
                  </a:cubicBezTo>
                  <a:lnTo>
                    <a:pt x="246" y="5"/>
                  </a:lnTo>
                  <a:close/>
                  <a:moveTo>
                    <a:pt x="144" y="174"/>
                  </a:moveTo>
                  <a:lnTo>
                    <a:pt x="144" y="174"/>
                  </a:lnTo>
                  <a:cubicBezTo>
                    <a:pt x="144" y="175"/>
                    <a:pt x="144" y="175"/>
                    <a:pt x="144" y="176"/>
                  </a:cubicBezTo>
                  <a:cubicBezTo>
                    <a:pt x="143" y="176"/>
                    <a:pt x="143" y="176"/>
                    <a:pt x="142" y="177"/>
                  </a:cubicBezTo>
                  <a:cubicBezTo>
                    <a:pt x="142" y="177"/>
                    <a:pt x="142" y="177"/>
                    <a:pt x="142" y="177"/>
                  </a:cubicBezTo>
                  <a:cubicBezTo>
                    <a:pt x="137" y="178"/>
                    <a:pt x="132" y="177"/>
                    <a:pt x="128" y="177"/>
                  </a:cubicBezTo>
                  <a:cubicBezTo>
                    <a:pt x="127" y="177"/>
                    <a:pt x="127" y="177"/>
                    <a:pt x="126" y="178"/>
                  </a:cubicBezTo>
                  <a:cubicBezTo>
                    <a:pt x="127" y="183"/>
                    <a:pt x="130" y="190"/>
                    <a:pt x="136" y="196"/>
                  </a:cubicBezTo>
                  <a:cubicBezTo>
                    <a:pt x="140" y="196"/>
                    <a:pt x="144" y="196"/>
                    <a:pt x="149" y="197"/>
                  </a:cubicBezTo>
                  <a:lnTo>
                    <a:pt x="161" y="145"/>
                  </a:lnTo>
                  <a:cubicBezTo>
                    <a:pt x="147" y="141"/>
                    <a:pt x="144" y="117"/>
                    <a:pt x="162" y="113"/>
                  </a:cubicBezTo>
                  <a:cubicBezTo>
                    <a:pt x="162" y="109"/>
                    <a:pt x="164" y="106"/>
                    <a:pt x="167" y="103"/>
                  </a:cubicBezTo>
                  <a:cubicBezTo>
                    <a:pt x="157" y="104"/>
                    <a:pt x="147" y="105"/>
                    <a:pt x="138" y="107"/>
                  </a:cubicBezTo>
                  <a:lnTo>
                    <a:pt x="141" y="136"/>
                  </a:lnTo>
                  <a:cubicBezTo>
                    <a:pt x="141" y="136"/>
                    <a:pt x="141" y="136"/>
                    <a:pt x="141" y="137"/>
                  </a:cubicBezTo>
                  <a:lnTo>
                    <a:pt x="141" y="140"/>
                  </a:lnTo>
                  <a:cubicBezTo>
                    <a:pt x="141" y="143"/>
                    <a:pt x="136" y="144"/>
                    <a:pt x="135" y="140"/>
                  </a:cubicBezTo>
                  <a:lnTo>
                    <a:pt x="135" y="138"/>
                  </a:lnTo>
                  <a:lnTo>
                    <a:pt x="124" y="130"/>
                  </a:lnTo>
                  <a:cubicBezTo>
                    <a:pt x="121" y="132"/>
                    <a:pt x="119" y="136"/>
                    <a:pt x="119" y="140"/>
                  </a:cubicBezTo>
                  <a:cubicBezTo>
                    <a:pt x="119" y="148"/>
                    <a:pt x="125" y="154"/>
                    <a:pt x="133" y="154"/>
                  </a:cubicBezTo>
                  <a:cubicBezTo>
                    <a:pt x="134" y="154"/>
                    <a:pt x="135" y="154"/>
                    <a:pt x="137" y="154"/>
                  </a:cubicBezTo>
                  <a:lnTo>
                    <a:pt x="137" y="153"/>
                  </a:lnTo>
                  <a:cubicBezTo>
                    <a:pt x="136" y="149"/>
                    <a:pt x="142" y="148"/>
                    <a:pt x="142" y="152"/>
                  </a:cubicBezTo>
                  <a:lnTo>
                    <a:pt x="142" y="155"/>
                  </a:lnTo>
                  <a:cubicBezTo>
                    <a:pt x="143" y="155"/>
                    <a:pt x="143" y="155"/>
                    <a:pt x="143" y="156"/>
                  </a:cubicBezTo>
                  <a:lnTo>
                    <a:pt x="144" y="174"/>
                  </a:lnTo>
                  <a:cubicBezTo>
                    <a:pt x="144" y="174"/>
                    <a:pt x="144" y="174"/>
                    <a:pt x="144" y="174"/>
                  </a:cubicBezTo>
                  <a:lnTo>
                    <a:pt x="144" y="174"/>
                  </a:lnTo>
                  <a:close/>
                  <a:moveTo>
                    <a:pt x="123" y="123"/>
                  </a:moveTo>
                  <a:lnTo>
                    <a:pt x="123" y="123"/>
                  </a:lnTo>
                  <a:lnTo>
                    <a:pt x="125" y="124"/>
                  </a:lnTo>
                  <a:cubicBezTo>
                    <a:pt x="125" y="124"/>
                    <a:pt x="125" y="124"/>
                    <a:pt x="126" y="124"/>
                  </a:cubicBezTo>
                  <a:lnTo>
                    <a:pt x="135" y="131"/>
                  </a:lnTo>
                  <a:lnTo>
                    <a:pt x="133" y="108"/>
                  </a:lnTo>
                  <a:cubicBezTo>
                    <a:pt x="125" y="110"/>
                    <a:pt x="118" y="112"/>
                    <a:pt x="111" y="115"/>
                  </a:cubicBezTo>
                  <a:cubicBezTo>
                    <a:pt x="97" y="130"/>
                    <a:pt x="98" y="147"/>
                    <a:pt x="107" y="159"/>
                  </a:cubicBezTo>
                  <a:cubicBezTo>
                    <a:pt x="108" y="159"/>
                    <a:pt x="108" y="159"/>
                    <a:pt x="108" y="159"/>
                  </a:cubicBezTo>
                  <a:cubicBezTo>
                    <a:pt x="115" y="168"/>
                    <a:pt x="127" y="173"/>
                    <a:pt x="138" y="172"/>
                  </a:cubicBezTo>
                  <a:lnTo>
                    <a:pt x="137" y="159"/>
                  </a:lnTo>
                  <a:cubicBezTo>
                    <a:pt x="136" y="160"/>
                    <a:pt x="134" y="160"/>
                    <a:pt x="133" y="160"/>
                  </a:cubicBezTo>
                  <a:cubicBezTo>
                    <a:pt x="122" y="160"/>
                    <a:pt x="113" y="151"/>
                    <a:pt x="113" y="140"/>
                  </a:cubicBezTo>
                  <a:cubicBezTo>
                    <a:pt x="113" y="135"/>
                    <a:pt x="116" y="130"/>
                    <a:pt x="119" y="126"/>
                  </a:cubicBezTo>
                  <a:cubicBezTo>
                    <a:pt x="118" y="124"/>
                    <a:pt x="121" y="121"/>
                    <a:pt x="123" y="123"/>
                  </a:cubicBezTo>
                  <a:lnTo>
                    <a:pt x="123" y="123"/>
                  </a:lnTo>
                  <a:close/>
                  <a:moveTo>
                    <a:pt x="121" y="175"/>
                  </a:moveTo>
                  <a:lnTo>
                    <a:pt x="121" y="175"/>
                  </a:lnTo>
                  <a:cubicBezTo>
                    <a:pt x="115" y="172"/>
                    <a:pt x="109" y="169"/>
                    <a:pt x="105" y="164"/>
                  </a:cubicBezTo>
                  <a:cubicBezTo>
                    <a:pt x="85" y="169"/>
                    <a:pt x="68" y="154"/>
                    <a:pt x="62" y="142"/>
                  </a:cubicBezTo>
                  <a:cubicBezTo>
                    <a:pt x="55" y="147"/>
                    <a:pt x="48" y="153"/>
                    <a:pt x="42" y="159"/>
                  </a:cubicBezTo>
                  <a:lnTo>
                    <a:pt x="54" y="162"/>
                  </a:lnTo>
                  <a:cubicBezTo>
                    <a:pt x="55" y="162"/>
                    <a:pt x="55" y="162"/>
                    <a:pt x="55" y="162"/>
                  </a:cubicBezTo>
                  <a:lnTo>
                    <a:pt x="58" y="163"/>
                  </a:lnTo>
                  <a:cubicBezTo>
                    <a:pt x="58" y="163"/>
                    <a:pt x="59" y="163"/>
                    <a:pt x="59" y="164"/>
                  </a:cubicBezTo>
                  <a:cubicBezTo>
                    <a:pt x="60" y="164"/>
                    <a:pt x="60" y="164"/>
                    <a:pt x="60" y="165"/>
                  </a:cubicBezTo>
                  <a:cubicBezTo>
                    <a:pt x="74" y="181"/>
                    <a:pt x="108" y="181"/>
                    <a:pt x="121" y="175"/>
                  </a:cubicBezTo>
                  <a:lnTo>
                    <a:pt x="121" y="175"/>
                  </a:lnTo>
                  <a:close/>
                  <a:moveTo>
                    <a:pt x="101" y="159"/>
                  </a:moveTo>
                  <a:lnTo>
                    <a:pt x="101" y="159"/>
                  </a:lnTo>
                  <a:cubicBezTo>
                    <a:pt x="93" y="148"/>
                    <a:pt x="92" y="134"/>
                    <a:pt x="101" y="119"/>
                  </a:cubicBezTo>
                  <a:cubicBezTo>
                    <a:pt x="89" y="124"/>
                    <a:pt x="77" y="131"/>
                    <a:pt x="66" y="139"/>
                  </a:cubicBezTo>
                  <a:cubicBezTo>
                    <a:pt x="71" y="149"/>
                    <a:pt x="85" y="161"/>
                    <a:pt x="101" y="159"/>
                  </a:cubicBezTo>
                  <a:lnTo>
                    <a:pt x="101" y="159"/>
                  </a:lnTo>
                  <a:close/>
                  <a:moveTo>
                    <a:pt x="56" y="169"/>
                  </a:moveTo>
                  <a:lnTo>
                    <a:pt x="56" y="169"/>
                  </a:lnTo>
                  <a:lnTo>
                    <a:pt x="56" y="168"/>
                  </a:lnTo>
                  <a:cubicBezTo>
                    <a:pt x="54" y="174"/>
                    <a:pt x="54" y="186"/>
                    <a:pt x="55" y="192"/>
                  </a:cubicBezTo>
                  <a:cubicBezTo>
                    <a:pt x="66" y="196"/>
                    <a:pt x="79" y="196"/>
                    <a:pt x="94" y="196"/>
                  </a:cubicBezTo>
                  <a:cubicBezTo>
                    <a:pt x="106" y="196"/>
                    <a:pt x="117" y="196"/>
                    <a:pt x="128" y="196"/>
                  </a:cubicBezTo>
                  <a:cubicBezTo>
                    <a:pt x="124" y="191"/>
                    <a:pt x="122" y="185"/>
                    <a:pt x="121" y="181"/>
                  </a:cubicBezTo>
                  <a:cubicBezTo>
                    <a:pt x="104" y="187"/>
                    <a:pt x="71" y="185"/>
                    <a:pt x="56" y="169"/>
                  </a:cubicBezTo>
                  <a:lnTo>
                    <a:pt x="56" y="169"/>
                  </a:lnTo>
                  <a:close/>
                  <a:moveTo>
                    <a:pt x="66" y="255"/>
                  </a:moveTo>
                  <a:lnTo>
                    <a:pt x="66" y="255"/>
                  </a:lnTo>
                  <a:cubicBezTo>
                    <a:pt x="62" y="254"/>
                    <a:pt x="59" y="252"/>
                    <a:pt x="55" y="250"/>
                  </a:cubicBezTo>
                  <a:cubicBezTo>
                    <a:pt x="51" y="253"/>
                    <a:pt x="47" y="255"/>
                    <a:pt x="44" y="258"/>
                  </a:cubicBezTo>
                  <a:cubicBezTo>
                    <a:pt x="44" y="258"/>
                    <a:pt x="43" y="259"/>
                    <a:pt x="43" y="259"/>
                  </a:cubicBezTo>
                  <a:cubicBezTo>
                    <a:pt x="36" y="265"/>
                    <a:pt x="30" y="271"/>
                    <a:pt x="25" y="276"/>
                  </a:cubicBezTo>
                  <a:cubicBezTo>
                    <a:pt x="25" y="276"/>
                    <a:pt x="25" y="277"/>
                    <a:pt x="25" y="277"/>
                  </a:cubicBezTo>
                  <a:cubicBezTo>
                    <a:pt x="23" y="279"/>
                    <a:pt x="21" y="282"/>
                    <a:pt x="19" y="284"/>
                  </a:cubicBezTo>
                  <a:cubicBezTo>
                    <a:pt x="19" y="285"/>
                    <a:pt x="19" y="285"/>
                    <a:pt x="19" y="285"/>
                  </a:cubicBezTo>
                  <a:cubicBezTo>
                    <a:pt x="12" y="295"/>
                    <a:pt x="9" y="304"/>
                    <a:pt x="8" y="312"/>
                  </a:cubicBezTo>
                  <a:cubicBezTo>
                    <a:pt x="6" y="324"/>
                    <a:pt x="7" y="340"/>
                    <a:pt x="0" y="350"/>
                  </a:cubicBezTo>
                  <a:cubicBezTo>
                    <a:pt x="11" y="349"/>
                    <a:pt x="14" y="346"/>
                    <a:pt x="21" y="340"/>
                  </a:cubicBezTo>
                  <a:cubicBezTo>
                    <a:pt x="14" y="310"/>
                    <a:pt x="36" y="271"/>
                    <a:pt x="66" y="255"/>
                  </a:cubicBezTo>
                  <a:lnTo>
                    <a:pt x="66" y="255"/>
                  </a:lnTo>
                  <a:close/>
                  <a:moveTo>
                    <a:pt x="69" y="310"/>
                  </a:moveTo>
                  <a:lnTo>
                    <a:pt x="69" y="310"/>
                  </a:lnTo>
                  <a:cubicBezTo>
                    <a:pt x="68" y="311"/>
                    <a:pt x="68" y="312"/>
                    <a:pt x="67" y="314"/>
                  </a:cubicBezTo>
                  <a:cubicBezTo>
                    <a:pt x="61" y="326"/>
                    <a:pt x="68" y="336"/>
                    <a:pt x="75" y="336"/>
                  </a:cubicBezTo>
                  <a:cubicBezTo>
                    <a:pt x="93" y="336"/>
                    <a:pt x="92" y="311"/>
                    <a:pt x="69" y="310"/>
                  </a:cubicBezTo>
                  <a:lnTo>
                    <a:pt x="69" y="310"/>
                  </a:lnTo>
                  <a:close/>
                  <a:moveTo>
                    <a:pt x="37" y="256"/>
                  </a:moveTo>
                  <a:lnTo>
                    <a:pt x="37" y="256"/>
                  </a:lnTo>
                  <a:cubicBezTo>
                    <a:pt x="28" y="249"/>
                    <a:pt x="17" y="240"/>
                    <a:pt x="12" y="229"/>
                  </a:cubicBezTo>
                  <a:cubicBezTo>
                    <a:pt x="11" y="235"/>
                    <a:pt x="11" y="241"/>
                    <a:pt x="13" y="247"/>
                  </a:cubicBezTo>
                  <a:lnTo>
                    <a:pt x="13" y="247"/>
                  </a:lnTo>
                  <a:cubicBezTo>
                    <a:pt x="15" y="256"/>
                    <a:pt x="19" y="264"/>
                    <a:pt x="23" y="270"/>
                  </a:cubicBezTo>
                  <a:cubicBezTo>
                    <a:pt x="27" y="266"/>
                    <a:pt x="32" y="261"/>
                    <a:pt x="37" y="256"/>
                  </a:cubicBezTo>
                  <a:lnTo>
                    <a:pt x="37" y="256"/>
                  </a:lnTo>
                  <a:close/>
                  <a:moveTo>
                    <a:pt x="17" y="369"/>
                  </a:moveTo>
                  <a:lnTo>
                    <a:pt x="17" y="369"/>
                  </a:lnTo>
                  <a:cubicBezTo>
                    <a:pt x="17" y="377"/>
                    <a:pt x="18" y="385"/>
                    <a:pt x="17" y="393"/>
                  </a:cubicBezTo>
                  <a:cubicBezTo>
                    <a:pt x="26" y="392"/>
                    <a:pt x="29" y="390"/>
                    <a:pt x="34" y="385"/>
                  </a:cubicBezTo>
                  <a:cubicBezTo>
                    <a:pt x="28" y="381"/>
                    <a:pt x="22" y="376"/>
                    <a:pt x="17" y="369"/>
                  </a:cubicBezTo>
                  <a:lnTo>
                    <a:pt x="17" y="369"/>
                  </a:lnTo>
                  <a:close/>
                  <a:moveTo>
                    <a:pt x="14" y="265"/>
                  </a:moveTo>
                  <a:lnTo>
                    <a:pt x="14" y="265"/>
                  </a:lnTo>
                  <a:lnTo>
                    <a:pt x="3" y="271"/>
                  </a:lnTo>
                  <a:lnTo>
                    <a:pt x="9" y="283"/>
                  </a:lnTo>
                  <a:cubicBezTo>
                    <a:pt x="11" y="282"/>
                    <a:pt x="13" y="281"/>
                    <a:pt x="15" y="281"/>
                  </a:cubicBezTo>
                  <a:cubicBezTo>
                    <a:pt x="16" y="279"/>
                    <a:pt x="18" y="277"/>
                    <a:pt x="20" y="275"/>
                  </a:cubicBezTo>
                  <a:cubicBezTo>
                    <a:pt x="18" y="272"/>
                    <a:pt x="16" y="268"/>
                    <a:pt x="14" y="265"/>
                  </a:cubicBezTo>
                  <a:lnTo>
                    <a:pt x="14" y="265"/>
                  </a:lnTo>
                  <a:close/>
                </a:path>
              </a:pathLst>
            </a:custGeom>
            <a:noFill/>
            <a:ln w="15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4" name="Freeform 11">
              <a:extLst>
                <a:ext uri="{FF2B5EF4-FFF2-40B4-BE49-F238E27FC236}">
                  <a16:creationId xmlns:a16="http://schemas.microsoft.com/office/drawing/2014/main" id="{00CFEF3E-A6FE-E8FE-10F8-3ED6C3F212C3}"/>
                </a:ext>
              </a:extLst>
            </p:cNvPr>
            <p:cNvSpPr>
              <a:spLocks noEditPoints="1"/>
            </p:cNvSpPr>
            <p:nvPr userDrawn="1"/>
          </p:nvSpPr>
          <p:spPr bwMode="auto">
            <a:xfrm>
              <a:off x="7686675" y="476250"/>
              <a:ext cx="280988" cy="304800"/>
            </a:xfrm>
            <a:custGeom>
              <a:avLst/>
              <a:gdLst>
                <a:gd name="T0" fmla="*/ 1 w 346"/>
                <a:gd name="T1" fmla="*/ 230 h 372"/>
                <a:gd name="T2" fmla="*/ 27 w 346"/>
                <a:gd name="T3" fmla="*/ 197 h 372"/>
                <a:gd name="T4" fmla="*/ 1 w 346"/>
                <a:gd name="T5" fmla="*/ 223 h 372"/>
                <a:gd name="T6" fmla="*/ 1 w 346"/>
                <a:gd name="T7" fmla="*/ 214 h 372"/>
                <a:gd name="T8" fmla="*/ 2 w 346"/>
                <a:gd name="T9" fmla="*/ 188 h 372"/>
                <a:gd name="T10" fmla="*/ 3 w 346"/>
                <a:gd name="T11" fmla="*/ 179 h 372"/>
                <a:gd name="T12" fmla="*/ 29 w 346"/>
                <a:gd name="T13" fmla="*/ 168 h 372"/>
                <a:gd name="T14" fmla="*/ 5 w 346"/>
                <a:gd name="T15" fmla="*/ 169 h 372"/>
                <a:gd name="T16" fmla="*/ 7 w 346"/>
                <a:gd name="T17" fmla="*/ 161 h 372"/>
                <a:gd name="T18" fmla="*/ 32 w 346"/>
                <a:gd name="T19" fmla="*/ 127 h 372"/>
                <a:gd name="T20" fmla="*/ 36 w 346"/>
                <a:gd name="T21" fmla="*/ 96 h 372"/>
                <a:gd name="T22" fmla="*/ 56 w 346"/>
                <a:gd name="T23" fmla="*/ 72 h 372"/>
                <a:gd name="T24" fmla="*/ 68 w 346"/>
                <a:gd name="T25" fmla="*/ 75 h 372"/>
                <a:gd name="T26" fmla="*/ 214 w 346"/>
                <a:gd name="T27" fmla="*/ 53 h 372"/>
                <a:gd name="T28" fmla="*/ 203 w 346"/>
                <a:gd name="T29" fmla="*/ 80 h 372"/>
                <a:gd name="T30" fmla="*/ 214 w 346"/>
                <a:gd name="T31" fmla="*/ 53 h 372"/>
                <a:gd name="T32" fmla="*/ 187 w 346"/>
                <a:gd name="T33" fmla="*/ 64 h 372"/>
                <a:gd name="T34" fmla="*/ 199 w 346"/>
                <a:gd name="T35" fmla="*/ 53 h 372"/>
                <a:gd name="T36" fmla="*/ 205 w 346"/>
                <a:gd name="T37" fmla="*/ 50 h 372"/>
                <a:gd name="T38" fmla="*/ 210 w 346"/>
                <a:gd name="T39" fmla="*/ 23 h 372"/>
                <a:gd name="T40" fmla="*/ 182 w 346"/>
                <a:gd name="T41" fmla="*/ 27 h 372"/>
                <a:gd name="T42" fmla="*/ 186 w 346"/>
                <a:gd name="T43" fmla="*/ 49 h 372"/>
                <a:gd name="T44" fmla="*/ 172 w 346"/>
                <a:gd name="T45" fmla="*/ 105 h 372"/>
                <a:gd name="T46" fmla="*/ 197 w 346"/>
                <a:gd name="T47" fmla="*/ 70 h 372"/>
                <a:gd name="T48" fmla="*/ 225 w 346"/>
                <a:gd name="T49" fmla="*/ 90 h 372"/>
                <a:gd name="T50" fmla="*/ 232 w 346"/>
                <a:gd name="T51" fmla="*/ 80 h 372"/>
                <a:gd name="T52" fmla="*/ 242 w 346"/>
                <a:gd name="T53" fmla="*/ 51 h 372"/>
                <a:gd name="T54" fmla="*/ 222 w 346"/>
                <a:gd name="T55" fmla="*/ 60 h 372"/>
                <a:gd name="T56" fmla="*/ 203 w 346"/>
                <a:gd name="T57" fmla="*/ 88 h 372"/>
                <a:gd name="T58" fmla="*/ 225 w 346"/>
                <a:gd name="T59" fmla="*/ 90 h 372"/>
                <a:gd name="T60" fmla="*/ 200 w 346"/>
                <a:gd name="T61" fmla="*/ 247 h 372"/>
                <a:gd name="T62" fmla="*/ 200 w 346"/>
                <a:gd name="T63" fmla="*/ 247 h 372"/>
                <a:gd name="T64" fmla="*/ 262 w 346"/>
                <a:gd name="T65" fmla="*/ 176 h 372"/>
                <a:gd name="T66" fmla="*/ 262 w 346"/>
                <a:gd name="T67" fmla="*/ 176 h 372"/>
                <a:gd name="T68" fmla="*/ 303 w 346"/>
                <a:gd name="T69" fmla="*/ 125 h 372"/>
                <a:gd name="T70" fmla="*/ 303 w 346"/>
                <a:gd name="T71" fmla="*/ 125 h 372"/>
                <a:gd name="T72" fmla="*/ 302 w 346"/>
                <a:gd name="T73" fmla="*/ 148 h 372"/>
                <a:gd name="T74" fmla="*/ 303 w 346"/>
                <a:gd name="T75" fmla="*/ 132 h 372"/>
                <a:gd name="T76" fmla="*/ 189 w 346"/>
                <a:gd name="T77" fmla="*/ 269 h 372"/>
                <a:gd name="T78" fmla="*/ 257 w 346"/>
                <a:gd name="T79" fmla="*/ 205 h 372"/>
                <a:gd name="T80" fmla="*/ 257 w 346"/>
                <a:gd name="T81" fmla="*/ 181 h 372"/>
                <a:gd name="T82" fmla="*/ 194 w 346"/>
                <a:gd name="T83" fmla="*/ 255 h 372"/>
                <a:gd name="T84" fmla="*/ 189 w 346"/>
                <a:gd name="T85" fmla="*/ 269 h 372"/>
                <a:gd name="T86" fmla="*/ 68 w 346"/>
                <a:gd name="T87" fmla="*/ 369 h 372"/>
                <a:gd name="T88" fmla="*/ 101 w 346"/>
                <a:gd name="T89" fmla="*/ 350 h 372"/>
                <a:gd name="T90" fmla="*/ 129 w 346"/>
                <a:gd name="T91" fmla="*/ 325 h 372"/>
                <a:gd name="T92" fmla="*/ 148 w 346"/>
                <a:gd name="T93" fmla="*/ 305 h 372"/>
                <a:gd name="T94" fmla="*/ 176 w 346"/>
                <a:gd name="T95" fmla="*/ 271 h 372"/>
                <a:gd name="T96" fmla="*/ 191 w 346"/>
                <a:gd name="T97" fmla="*/ 250 h 372"/>
                <a:gd name="T98" fmla="*/ 253 w 346"/>
                <a:gd name="T99" fmla="*/ 160 h 372"/>
                <a:gd name="T100" fmla="*/ 279 w 346"/>
                <a:gd name="T101" fmla="*/ 125 h 372"/>
                <a:gd name="T102" fmla="*/ 295 w 346"/>
                <a:gd name="T103" fmla="*/ 106 h 372"/>
                <a:gd name="T104" fmla="*/ 341 w 346"/>
                <a:gd name="T105" fmla="*/ 64 h 372"/>
                <a:gd name="T106" fmla="*/ 343 w 346"/>
                <a:gd name="T107" fmla="*/ 63 h 372"/>
                <a:gd name="T108" fmla="*/ 331 w 346"/>
                <a:gd name="T109" fmla="*/ 52 h 372"/>
                <a:gd name="T110" fmla="*/ 68 w 346"/>
                <a:gd name="T111" fmla="*/ 369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6" h="372">
                  <a:moveTo>
                    <a:pt x="1" y="223"/>
                  </a:moveTo>
                  <a:lnTo>
                    <a:pt x="1" y="223"/>
                  </a:lnTo>
                  <a:cubicBezTo>
                    <a:pt x="1" y="225"/>
                    <a:pt x="1" y="228"/>
                    <a:pt x="1" y="230"/>
                  </a:cubicBezTo>
                  <a:cubicBezTo>
                    <a:pt x="7" y="226"/>
                    <a:pt x="15" y="220"/>
                    <a:pt x="20" y="219"/>
                  </a:cubicBezTo>
                  <a:cubicBezTo>
                    <a:pt x="22" y="212"/>
                    <a:pt x="24" y="205"/>
                    <a:pt x="28" y="196"/>
                  </a:cubicBezTo>
                  <a:cubicBezTo>
                    <a:pt x="28" y="197"/>
                    <a:pt x="27" y="197"/>
                    <a:pt x="27" y="197"/>
                  </a:cubicBezTo>
                  <a:cubicBezTo>
                    <a:pt x="27" y="197"/>
                    <a:pt x="27" y="197"/>
                    <a:pt x="27" y="197"/>
                  </a:cubicBezTo>
                  <a:cubicBezTo>
                    <a:pt x="15" y="204"/>
                    <a:pt x="3" y="218"/>
                    <a:pt x="1" y="223"/>
                  </a:cubicBezTo>
                  <a:lnTo>
                    <a:pt x="1" y="223"/>
                  </a:lnTo>
                  <a:close/>
                  <a:moveTo>
                    <a:pt x="2" y="188"/>
                  </a:moveTo>
                  <a:lnTo>
                    <a:pt x="2" y="188"/>
                  </a:lnTo>
                  <a:cubicBezTo>
                    <a:pt x="1" y="196"/>
                    <a:pt x="0" y="205"/>
                    <a:pt x="1" y="214"/>
                  </a:cubicBezTo>
                  <a:cubicBezTo>
                    <a:pt x="3" y="210"/>
                    <a:pt x="7" y="206"/>
                    <a:pt x="11" y="202"/>
                  </a:cubicBezTo>
                  <a:lnTo>
                    <a:pt x="2" y="188"/>
                  </a:lnTo>
                  <a:lnTo>
                    <a:pt x="2" y="188"/>
                  </a:lnTo>
                  <a:close/>
                  <a:moveTo>
                    <a:pt x="5" y="169"/>
                  </a:moveTo>
                  <a:lnTo>
                    <a:pt x="5" y="169"/>
                  </a:lnTo>
                  <a:cubicBezTo>
                    <a:pt x="4" y="172"/>
                    <a:pt x="4" y="176"/>
                    <a:pt x="3" y="179"/>
                  </a:cubicBezTo>
                  <a:lnTo>
                    <a:pt x="15" y="198"/>
                  </a:lnTo>
                  <a:cubicBezTo>
                    <a:pt x="17" y="197"/>
                    <a:pt x="20" y="195"/>
                    <a:pt x="22" y="194"/>
                  </a:cubicBezTo>
                  <a:cubicBezTo>
                    <a:pt x="12" y="174"/>
                    <a:pt x="10" y="178"/>
                    <a:pt x="29" y="168"/>
                  </a:cubicBezTo>
                  <a:cubicBezTo>
                    <a:pt x="28" y="165"/>
                    <a:pt x="27" y="162"/>
                    <a:pt x="26" y="159"/>
                  </a:cubicBezTo>
                  <a:cubicBezTo>
                    <a:pt x="21" y="160"/>
                    <a:pt x="12" y="164"/>
                    <a:pt x="5" y="169"/>
                  </a:cubicBezTo>
                  <a:lnTo>
                    <a:pt x="5" y="169"/>
                  </a:lnTo>
                  <a:close/>
                  <a:moveTo>
                    <a:pt x="36" y="96"/>
                  </a:moveTo>
                  <a:lnTo>
                    <a:pt x="36" y="96"/>
                  </a:lnTo>
                  <a:cubicBezTo>
                    <a:pt x="23" y="116"/>
                    <a:pt x="13" y="138"/>
                    <a:pt x="7" y="161"/>
                  </a:cubicBezTo>
                  <a:cubicBezTo>
                    <a:pt x="13" y="157"/>
                    <a:pt x="20" y="155"/>
                    <a:pt x="24" y="153"/>
                  </a:cubicBezTo>
                  <a:cubicBezTo>
                    <a:pt x="23" y="145"/>
                    <a:pt x="23" y="136"/>
                    <a:pt x="27" y="126"/>
                  </a:cubicBezTo>
                  <a:cubicBezTo>
                    <a:pt x="28" y="123"/>
                    <a:pt x="32" y="123"/>
                    <a:pt x="32" y="127"/>
                  </a:cubicBezTo>
                  <a:cubicBezTo>
                    <a:pt x="34" y="141"/>
                    <a:pt x="49" y="152"/>
                    <a:pt x="60" y="161"/>
                  </a:cubicBezTo>
                  <a:cubicBezTo>
                    <a:pt x="62" y="159"/>
                    <a:pt x="65" y="156"/>
                    <a:pt x="68" y="154"/>
                  </a:cubicBezTo>
                  <a:cubicBezTo>
                    <a:pt x="52" y="142"/>
                    <a:pt x="40" y="125"/>
                    <a:pt x="36" y="96"/>
                  </a:cubicBezTo>
                  <a:lnTo>
                    <a:pt x="36" y="96"/>
                  </a:lnTo>
                  <a:close/>
                  <a:moveTo>
                    <a:pt x="56" y="72"/>
                  </a:moveTo>
                  <a:lnTo>
                    <a:pt x="56" y="72"/>
                  </a:lnTo>
                  <a:cubicBezTo>
                    <a:pt x="53" y="75"/>
                    <a:pt x="50" y="78"/>
                    <a:pt x="47" y="82"/>
                  </a:cubicBezTo>
                  <a:cubicBezTo>
                    <a:pt x="53" y="90"/>
                    <a:pt x="59" y="95"/>
                    <a:pt x="67" y="98"/>
                  </a:cubicBezTo>
                  <a:cubicBezTo>
                    <a:pt x="66" y="91"/>
                    <a:pt x="66" y="81"/>
                    <a:pt x="68" y="75"/>
                  </a:cubicBezTo>
                  <a:lnTo>
                    <a:pt x="56" y="72"/>
                  </a:lnTo>
                  <a:lnTo>
                    <a:pt x="56" y="72"/>
                  </a:lnTo>
                  <a:close/>
                  <a:moveTo>
                    <a:pt x="214" y="53"/>
                  </a:moveTo>
                  <a:lnTo>
                    <a:pt x="214" y="53"/>
                  </a:lnTo>
                  <a:cubicBezTo>
                    <a:pt x="211" y="55"/>
                    <a:pt x="208" y="56"/>
                    <a:pt x="204" y="56"/>
                  </a:cubicBezTo>
                  <a:cubicBezTo>
                    <a:pt x="203" y="64"/>
                    <a:pt x="202" y="72"/>
                    <a:pt x="203" y="80"/>
                  </a:cubicBezTo>
                  <a:lnTo>
                    <a:pt x="218" y="64"/>
                  </a:lnTo>
                  <a:cubicBezTo>
                    <a:pt x="215" y="60"/>
                    <a:pt x="214" y="57"/>
                    <a:pt x="214" y="53"/>
                  </a:cubicBezTo>
                  <a:lnTo>
                    <a:pt x="214" y="53"/>
                  </a:lnTo>
                  <a:close/>
                  <a:moveTo>
                    <a:pt x="197" y="70"/>
                  </a:moveTo>
                  <a:lnTo>
                    <a:pt x="197" y="70"/>
                  </a:lnTo>
                  <a:cubicBezTo>
                    <a:pt x="193" y="69"/>
                    <a:pt x="189" y="68"/>
                    <a:pt x="187" y="64"/>
                  </a:cubicBezTo>
                  <a:cubicBezTo>
                    <a:pt x="186" y="62"/>
                    <a:pt x="192" y="63"/>
                    <a:pt x="193" y="63"/>
                  </a:cubicBezTo>
                  <a:cubicBezTo>
                    <a:pt x="195" y="63"/>
                    <a:pt x="196" y="62"/>
                    <a:pt x="198" y="62"/>
                  </a:cubicBezTo>
                  <a:cubicBezTo>
                    <a:pt x="198" y="59"/>
                    <a:pt x="198" y="56"/>
                    <a:pt x="199" y="53"/>
                  </a:cubicBezTo>
                  <a:cubicBezTo>
                    <a:pt x="199" y="53"/>
                    <a:pt x="199" y="52"/>
                    <a:pt x="199" y="52"/>
                  </a:cubicBezTo>
                  <a:cubicBezTo>
                    <a:pt x="199" y="51"/>
                    <a:pt x="199" y="50"/>
                    <a:pt x="199" y="49"/>
                  </a:cubicBezTo>
                  <a:cubicBezTo>
                    <a:pt x="200" y="46"/>
                    <a:pt x="205" y="46"/>
                    <a:pt x="205" y="50"/>
                  </a:cubicBezTo>
                  <a:cubicBezTo>
                    <a:pt x="221" y="49"/>
                    <a:pt x="218" y="25"/>
                    <a:pt x="201" y="29"/>
                  </a:cubicBezTo>
                  <a:cubicBezTo>
                    <a:pt x="197" y="29"/>
                    <a:pt x="196" y="24"/>
                    <a:pt x="200" y="23"/>
                  </a:cubicBezTo>
                  <a:cubicBezTo>
                    <a:pt x="204" y="22"/>
                    <a:pt x="207" y="22"/>
                    <a:pt x="210" y="23"/>
                  </a:cubicBezTo>
                  <a:cubicBezTo>
                    <a:pt x="208" y="0"/>
                    <a:pt x="172" y="14"/>
                    <a:pt x="192" y="32"/>
                  </a:cubicBezTo>
                  <a:cubicBezTo>
                    <a:pt x="195" y="34"/>
                    <a:pt x="192" y="39"/>
                    <a:pt x="189" y="36"/>
                  </a:cubicBezTo>
                  <a:cubicBezTo>
                    <a:pt x="185" y="33"/>
                    <a:pt x="183" y="30"/>
                    <a:pt x="182" y="27"/>
                  </a:cubicBezTo>
                  <a:cubicBezTo>
                    <a:pt x="169" y="29"/>
                    <a:pt x="172" y="45"/>
                    <a:pt x="181" y="48"/>
                  </a:cubicBezTo>
                  <a:lnTo>
                    <a:pt x="181" y="47"/>
                  </a:lnTo>
                  <a:cubicBezTo>
                    <a:pt x="182" y="44"/>
                    <a:pt x="187" y="45"/>
                    <a:pt x="186" y="49"/>
                  </a:cubicBezTo>
                  <a:lnTo>
                    <a:pt x="185" y="51"/>
                  </a:lnTo>
                  <a:cubicBezTo>
                    <a:pt x="185" y="52"/>
                    <a:pt x="185" y="52"/>
                    <a:pt x="185" y="52"/>
                  </a:cubicBezTo>
                  <a:lnTo>
                    <a:pt x="172" y="105"/>
                  </a:lnTo>
                  <a:cubicBezTo>
                    <a:pt x="175" y="105"/>
                    <a:pt x="177" y="106"/>
                    <a:pt x="179" y="106"/>
                  </a:cubicBezTo>
                  <a:lnTo>
                    <a:pt x="199" y="85"/>
                  </a:lnTo>
                  <a:cubicBezTo>
                    <a:pt x="197" y="80"/>
                    <a:pt x="197" y="75"/>
                    <a:pt x="197" y="70"/>
                  </a:cubicBezTo>
                  <a:lnTo>
                    <a:pt x="197" y="70"/>
                  </a:lnTo>
                  <a:close/>
                  <a:moveTo>
                    <a:pt x="225" y="90"/>
                  </a:moveTo>
                  <a:lnTo>
                    <a:pt x="225" y="90"/>
                  </a:lnTo>
                  <a:cubicBezTo>
                    <a:pt x="222" y="85"/>
                    <a:pt x="221" y="79"/>
                    <a:pt x="222" y="74"/>
                  </a:cubicBezTo>
                  <a:cubicBezTo>
                    <a:pt x="222" y="71"/>
                    <a:pt x="225" y="76"/>
                    <a:pt x="225" y="76"/>
                  </a:cubicBezTo>
                  <a:cubicBezTo>
                    <a:pt x="227" y="78"/>
                    <a:pt x="229" y="79"/>
                    <a:pt x="232" y="80"/>
                  </a:cubicBezTo>
                  <a:cubicBezTo>
                    <a:pt x="236" y="73"/>
                    <a:pt x="241" y="66"/>
                    <a:pt x="246" y="60"/>
                  </a:cubicBezTo>
                  <a:cubicBezTo>
                    <a:pt x="252" y="52"/>
                    <a:pt x="257" y="45"/>
                    <a:pt x="263" y="38"/>
                  </a:cubicBezTo>
                  <a:cubicBezTo>
                    <a:pt x="253" y="26"/>
                    <a:pt x="237" y="33"/>
                    <a:pt x="242" y="51"/>
                  </a:cubicBezTo>
                  <a:cubicBezTo>
                    <a:pt x="243" y="55"/>
                    <a:pt x="237" y="56"/>
                    <a:pt x="236" y="52"/>
                  </a:cubicBezTo>
                  <a:cubicBezTo>
                    <a:pt x="235" y="48"/>
                    <a:pt x="235" y="45"/>
                    <a:pt x="235" y="42"/>
                  </a:cubicBezTo>
                  <a:cubicBezTo>
                    <a:pt x="223" y="38"/>
                    <a:pt x="214" y="49"/>
                    <a:pt x="222" y="60"/>
                  </a:cubicBezTo>
                  <a:cubicBezTo>
                    <a:pt x="225" y="57"/>
                    <a:pt x="228" y="61"/>
                    <a:pt x="226" y="64"/>
                  </a:cubicBezTo>
                  <a:lnTo>
                    <a:pt x="204" y="87"/>
                  </a:lnTo>
                  <a:cubicBezTo>
                    <a:pt x="204" y="88"/>
                    <a:pt x="204" y="88"/>
                    <a:pt x="203" y="88"/>
                  </a:cubicBezTo>
                  <a:lnTo>
                    <a:pt x="186" y="107"/>
                  </a:lnTo>
                  <a:cubicBezTo>
                    <a:pt x="193" y="109"/>
                    <a:pt x="201" y="110"/>
                    <a:pt x="209" y="113"/>
                  </a:cubicBezTo>
                  <a:cubicBezTo>
                    <a:pt x="214" y="105"/>
                    <a:pt x="220" y="97"/>
                    <a:pt x="225" y="90"/>
                  </a:cubicBezTo>
                  <a:lnTo>
                    <a:pt x="225" y="90"/>
                  </a:lnTo>
                  <a:close/>
                  <a:moveTo>
                    <a:pt x="200" y="247"/>
                  </a:moveTo>
                  <a:lnTo>
                    <a:pt x="200" y="247"/>
                  </a:lnTo>
                  <a:cubicBezTo>
                    <a:pt x="231" y="234"/>
                    <a:pt x="241" y="209"/>
                    <a:pt x="240" y="189"/>
                  </a:cubicBezTo>
                  <a:cubicBezTo>
                    <a:pt x="233" y="199"/>
                    <a:pt x="226" y="210"/>
                    <a:pt x="219" y="219"/>
                  </a:cubicBezTo>
                  <a:cubicBezTo>
                    <a:pt x="213" y="229"/>
                    <a:pt x="206" y="238"/>
                    <a:pt x="200" y="247"/>
                  </a:cubicBezTo>
                  <a:lnTo>
                    <a:pt x="200" y="247"/>
                  </a:lnTo>
                  <a:close/>
                  <a:moveTo>
                    <a:pt x="262" y="176"/>
                  </a:moveTo>
                  <a:lnTo>
                    <a:pt x="262" y="176"/>
                  </a:lnTo>
                  <a:cubicBezTo>
                    <a:pt x="275" y="162"/>
                    <a:pt x="280" y="148"/>
                    <a:pt x="280" y="134"/>
                  </a:cubicBezTo>
                  <a:cubicBezTo>
                    <a:pt x="272" y="143"/>
                    <a:pt x="265" y="152"/>
                    <a:pt x="259" y="162"/>
                  </a:cubicBezTo>
                  <a:cubicBezTo>
                    <a:pt x="260" y="166"/>
                    <a:pt x="261" y="171"/>
                    <a:pt x="262" y="176"/>
                  </a:cubicBezTo>
                  <a:lnTo>
                    <a:pt x="262" y="176"/>
                  </a:lnTo>
                  <a:close/>
                  <a:moveTo>
                    <a:pt x="303" y="125"/>
                  </a:moveTo>
                  <a:lnTo>
                    <a:pt x="303" y="125"/>
                  </a:lnTo>
                  <a:cubicBezTo>
                    <a:pt x="317" y="114"/>
                    <a:pt x="322" y="102"/>
                    <a:pt x="322" y="87"/>
                  </a:cubicBezTo>
                  <a:cubicBezTo>
                    <a:pt x="314" y="94"/>
                    <a:pt x="307" y="101"/>
                    <a:pt x="300" y="109"/>
                  </a:cubicBezTo>
                  <a:cubicBezTo>
                    <a:pt x="301" y="115"/>
                    <a:pt x="302" y="120"/>
                    <a:pt x="303" y="125"/>
                  </a:cubicBezTo>
                  <a:lnTo>
                    <a:pt x="303" y="125"/>
                  </a:lnTo>
                  <a:close/>
                  <a:moveTo>
                    <a:pt x="302" y="148"/>
                  </a:moveTo>
                  <a:lnTo>
                    <a:pt x="302" y="148"/>
                  </a:lnTo>
                  <a:cubicBezTo>
                    <a:pt x="331" y="135"/>
                    <a:pt x="344" y="104"/>
                    <a:pt x="341" y="71"/>
                  </a:cubicBezTo>
                  <a:cubicBezTo>
                    <a:pt x="336" y="75"/>
                    <a:pt x="332" y="78"/>
                    <a:pt x="327" y="82"/>
                  </a:cubicBezTo>
                  <a:cubicBezTo>
                    <a:pt x="329" y="102"/>
                    <a:pt x="322" y="118"/>
                    <a:pt x="303" y="132"/>
                  </a:cubicBezTo>
                  <a:cubicBezTo>
                    <a:pt x="303" y="138"/>
                    <a:pt x="303" y="143"/>
                    <a:pt x="302" y="148"/>
                  </a:cubicBezTo>
                  <a:lnTo>
                    <a:pt x="302" y="148"/>
                  </a:lnTo>
                  <a:close/>
                  <a:moveTo>
                    <a:pt x="189" y="269"/>
                  </a:moveTo>
                  <a:lnTo>
                    <a:pt x="189" y="269"/>
                  </a:lnTo>
                  <a:cubicBezTo>
                    <a:pt x="189" y="269"/>
                    <a:pt x="189" y="269"/>
                    <a:pt x="189" y="269"/>
                  </a:cubicBezTo>
                  <a:cubicBezTo>
                    <a:pt x="222" y="266"/>
                    <a:pt x="251" y="240"/>
                    <a:pt x="257" y="205"/>
                  </a:cubicBezTo>
                  <a:cubicBezTo>
                    <a:pt x="257" y="204"/>
                    <a:pt x="257" y="204"/>
                    <a:pt x="257" y="204"/>
                  </a:cubicBezTo>
                  <a:cubicBezTo>
                    <a:pt x="258" y="197"/>
                    <a:pt x="258" y="190"/>
                    <a:pt x="257" y="182"/>
                  </a:cubicBezTo>
                  <a:cubicBezTo>
                    <a:pt x="257" y="182"/>
                    <a:pt x="257" y="181"/>
                    <a:pt x="257" y="181"/>
                  </a:cubicBezTo>
                  <a:cubicBezTo>
                    <a:pt x="257" y="177"/>
                    <a:pt x="256" y="172"/>
                    <a:pt x="254" y="168"/>
                  </a:cubicBezTo>
                  <a:cubicBezTo>
                    <a:pt x="251" y="172"/>
                    <a:pt x="248" y="177"/>
                    <a:pt x="244" y="182"/>
                  </a:cubicBezTo>
                  <a:cubicBezTo>
                    <a:pt x="249" y="207"/>
                    <a:pt x="238" y="242"/>
                    <a:pt x="194" y="255"/>
                  </a:cubicBezTo>
                  <a:cubicBezTo>
                    <a:pt x="191" y="260"/>
                    <a:pt x="187" y="264"/>
                    <a:pt x="184" y="269"/>
                  </a:cubicBezTo>
                  <a:cubicBezTo>
                    <a:pt x="185" y="269"/>
                    <a:pt x="187" y="269"/>
                    <a:pt x="189" y="269"/>
                  </a:cubicBezTo>
                  <a:lnTo>
                    <a:pt x="189" y="269"/>
                  </a:lnTo>
                  <a:close/>
                  <a:moveTo>
                    <a:pt x="68" y="369"/>
                  </a:moveTo>
                  <a:lnTo>
                    <a:pt x="68" y="369"/>
                  </a:lnTo>
                  <a:cubicBezTo>
                    <a:pt x="68" y="369"/>
                    <a:pt x="68" y="369"/>
                    <a:pt x="68" y="369"/>
                  </a:cubicBezTo>
                  <a:cubicBezTo>
                    <a:pt x="68" y="370"/>
                    <a:pt x="69" y="371"/>
                    <a:pt x="70" y="372"/>
                  </a:cubicBezTo>
                  <a:cubicBezTo>
                    <a:pt x="81" y="366"/>
                    <a:pt x="91" y="358"/>
                    <a:pt x="101" y="350"/>
                  </a:cubicBezTo>
                  <a:cubicBezTo>
                    <a:pt x="101" y="350"/>
                    <a:pt x="101" y="350"/>
                    <a:pt x="101" y="350"/>
                  </a:cubicBezTo>
                  <a:cubicBezTo>
                    <a:pt x="106" y="346"/>
                    <a:pt x="111" y="342"/>
                    <a:pt x="115" y="338"/>
                  </a:cubicBezTo>
                  <a:cubicBezTo>
                    <a:pt x="115" y="338"/>
                    <a:pt x="116" y="338"/>
                    <a:pt x="116" y="338"/>
                  </a:cubicBezTo>
                  <a:cubicBezTo>
                    <a:pt x="120" y="334"/>
                    <a:pt x="125" y="329"/>
                    <a:pt x="129" y="325"/>
                  </a:cubicBezTo>
                  <a:cubicBezTo>
                    <a:pt x="129" y="325"/>
                    <a:pt x="130" y="325"/>
                    <a:pt x="130" y="324"/>
                  </a:cubicBezTo>
                  <a:cubicBezTo>
                    <a:pt x="136" y="319"/>
                    <a:pt x="141" y="312"/>
                    <a:pt x="147" y="306"/>
                  </a:cubicBezTo>
                  <a:cubicBezTo>
                    <a:pt x="147" y="306"/>
                    <a:pt x="147" y="305"/>
                    <a:pt x="148" y="305"/>
                  </a:cubicBezTo>
                  <a:cubicBezTo>
                    <a:pt x="153" y="300"/>
                    <a:pt x="158" y="294"/>
                    <a:pt x="162" y="288"/>
                  </a:cubicBezTo>
                  <a:cubicBezTo>
                    <a:pt x="163" y="287"/>
                    <a:pt x="163" y="287"/>
                    <a:pt x="163" y="287"/>
                  </a:cubicBezTo>
                  <a:cubicBezTo>
                    <a:pt x="167" y="282"/>
                    <a:pt x="172" y="276"/>
                    <a:pt x="176" y="271"/>
                  </a:cubicBezTo>
                  <a:cubicBezTo>
                    <a:pt x="176" y="270"/>
                    <a:pt x="176" y="270"/>
                    <a:pt x="176" y="270"/>
                  </a:cubicBezTo>
                  <a:cubicBezTo>
                    <a:pt x="181" y="264"/>
                    <a:pt x="186" y="257"/>
                    <a:pt x="190" y="251"/>
                  </a:cubicBezTo>
                  <a:cubicBezTo>
                    <a:pt x="190" y="251"/>
                    <a:pt x="190" y="251"/>
                    <a:pt x="191" y="250"/>
                  </a:cubicBezTo>
                  <a:cubicBezTo>
                    <a:pt x="207" y="227"/>
                    <a:pt x="223" y="203"/>
                    <a:pt x="239" y="180"/>
                  </a:cubicBezTo>
                  <a:cubicBezTo>
                    <a:pt x="239" y="180"/>
                    <a:pt x="239" y="180"/>
                    <a:pt x="239" y="180"/>
                  </a:cubicBezTo>
                  <a:cubicBezTo>
                    <a:pt x="244" y="173"/>
                    <a:pt x="248" y="167"/>
                    <a:pt x="253" y="160"/>
                  </a:cubicBezTo>
                  <a:cubicBezTo>
                    <a:pt x="253" y="160"/>
                    <a:pt x="253" y="160"/>
                    <a:pt x="253" y="160"/>
                  </a:cubicBezTo>
                  <a:cubicBezTo>
                    <a:pt x="261" y="149"/>
                    <a:pt x="269" y="138"/>
                    <a:pt x="277" y="128"/>
                  </a:cubicBezTo>
                  <a:cubicBezTo>
                    <a:pt x="278" y="127"/>
                    <a:pt x="279" y="126"/>
                    <a:pt x="279" y="125"/>
                  </a:cubicBezTo>
                  <a:cubicBezTo>
                    <a:pt x="280" y="125"/>
                    <a:pt x="280" y="124"/>
                    <a:pt x="280" y="124"/>
                  </a:cubicBezTo>
                  <a:cubicBezTo>
                    <a:pt x="285" y="118"/>
                    <a:pt x="290" y="113"/>
                    <a:pt x="295" y="107"/>
                  </a:cubicBezTo>
                  <a:cubicBezTo>
                    <a:pt x="295" y="107"/>
                    <a:pt x="295" y="107"/>
                    <a:pt x="295" y="106"/>
                  </a:cubicBezTo>
                  <a:cubicBezTo>
                    <a:pt x="304" y="97"/>
                    <a:pt x="313" y="87"/>
                    <a:pt x="322" y="79"/>
                  </a:cubicBezTo>
                  <a:cubicBezTo>
                    <a:pt x="322" y="79"/>
                    <a:pt x="323" y="79"/>
                    <a:pt x="323" y="79"/>
                  </a:cubicBezTo>
                  <a:cubicBezTo>
                    <a:pt x="329" y="73"/>
                    <a:pt x="335" y="69"/>
                    <a:pt x="341" y="64"/>
                  </a:cubicBezTo>
                  <a:cubicBezTo>
                    <a:pt x="341" y="64"/>
                    <a:pt x="342" y="64"/>
                    <a:pt x="342" y="64"/>
                  </a:cubicBezTo>
                  <a:lnTo>
                    <a:pt x="343" y="63"/>
                  </a:lnTo>
                  <a:cubicBezTo>
                    <a:pt x="343" y="63"/>
                    <a:pt x="343" y="63"/>
                    <a:pt x="343" y="63"/>
                  </a:cubicBezTo>
                  <a:cubicBezTo>
                    <a:pt x="344" y="62"/>
                    <a:pt x="345" y="61"/>
                    <a:pt x="346" y="61"/>
                  </a:cubicBezTo>
                  <a:lnTo>
                    <a:pt x="340" y="45"/>
                  </a:lnTo>
                  <a:cubicBezTo>
                    <a:pt x="337" y="47"/>
                    <a:pt x="334" y="50"/>
                    <a:pt x="331" y="52"/>
                  </a:cubicBezTo>
                  <a:cubicBezTo>
                    <a:pt x="331" y="52"/>
                    <a:pt x="331" y="53"/>
                    <a:pt x="331" y="53"/>
                  </a:cubicBezTo>
                  <a:cubicBezTo>
                    <a:pt x="225" y="140"/>
                    <a:pt x="180" y="283"/>
                    <a:pt x="63" y="361"/>
                  </a:cubicBezTo>
                  <a:cubicBezTo>
                    <a:pt x="65" y="364"/>
                    <a:pt x="66" y="366"/>
                    <a:pt x="68" y="369"/>
                  </a:cubicBezTo>
                  <a:lnTo>
                    <a:pt x="68" y="369"/>
                  </a:lnTo>
                  <a:close/>
                </a:path>
              </a:pathLst>
            </a:custGeom>
            <a:noFill/>
            <a:ln w="15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5" name="Freeform 12">
              <a:extLst>
                <a:ext uri="{FF2B5EF4-FFF2-40B4-BE49-F238E27FC236}">
                  <a16:creationId xmlns:a16="http://schemas.microsoft.com/office/drawing/2014/main" id="{70B05B52-12B6-944D-AC1A-F00C2F4E2E2D}"/>
                </a:ext>
              </a:extLst>
            </p:cNvPr>
            <p:cNvSpPr>
              <a:spLocks noEditPoints="1"/>
            </p:cNvSpPr>
            <p:nvPr userDrawn="1"/>
          </p:nvSpPr>
          <p:spPr bwMode="auto">
            <a:xfrm>
              <a:off x="7694613" y="509588"/>
              <a:ext cx="328613" cy="385762"/>
            </a:xfrm>
            <a:custGeom>
              <a:avLst/>
              <a:gdLst>
                <a:gd name="T0" fmla="*/ 159 w 404"/>
                <a:gd name="T1" fmla="*/ 338 h 470"/>
                <a:gd name="T2" fmla="*/ 185 w 404"/>
                <a:gd name="T3" fmla="*/ 332 h 470"/>
                <a:gd name="T4" fmla="*/ 193 w 404"/>
                <a:gd name="T5" fmla="*/ 297 h 470"/>
                <a:gd name="T6" fmla="*/ 161 w 404"/>
                <a:gd name="T7" fmla="*/ 281 h 470"/>
                <a:gd name="T8" fmla="*/ 137 w 404"/>
                <a:gd name="T9" fmla="*/ 310 h 470"/>
                <a:gd name="T10" fmla="*/ 83 w 404"/>
                <a:gd name="T11" fmla="*/ 444 h 470"/>
                <a:gd name="T12" fmla="*/ 107 w 404"/>
                <a:gd name="T13" fmla="*/ 433 h 470"/>
                <a:gd name="T14" fmla="*/ 155 w 404"/>
                <a:gd name="T15" fmla="*/ 343 h 470"/>
                <a:gd name="T16" fmla="*/ 84 w 404"/>
                <a:gd name="T17" fmla="*/ 429 h 470"/>
                <a:gd name="T18" fmla="*/ 57 w 404"/>
                <a:gd name="T19" fmla="*/ 416 h 470"/>
                <a:gd name="T20" fmla="*/ 59 w 404"/>
                <a:gd name="T21" fmla="*/ 345 h 470"/>
                <a:gd name="T22" fmla="*/ 83 w 404"/>
                <a:gd name="T23" fmla="*/ 444 h 470"/>
                <a:gd name="T24" fmla="*/ 90 w 404"/>
                <a:gd name="T25" fmla="*/ 448 h 470"/>
                <a:gd name="T26" fmla="*/ 108 w 404"/>
                <a:gd name="T27" fmla="*/ 438 h 470"/>
                <a:gd name="T28" fmla="*/ 115 w 404"/>
                <a:gd name="T29" fmla="*/ 434 h 470"/>
                <a:gd name="T30" fmla="*/ 127 w 404"/>
                <a:gd name="T31" fmla="*/ 424 h 470"/>
                <a:gd name="T32" fmla="*/ 161 w 404"/>
                <a:gd name="T33" fmla="*/ 344 h 470"/>
                <a:gd name="T34" fmla="*/ 280 w 404"/>
                <a:gd name="T35" fmla="*/ 459 h 470"/>
                <a:gd name="T36" fmla="*/ 166 w 404"/>
                <a:gd name="T37" fmla="*/ 345 h 470"/>
                <a:gd name="T38" fmla="*/ 161 w 404"/>
                <a:gd name="T39" fmla="*/ 268 h 470"/>
                <a:gd name="T40" fmla="*/ 166 w 404"/>
                <a:gd name="T41" fmla="*/ 275 h 470"/>
                <a:gd name="T42" fmla="*/ 161 w 404"/>
                <a:gd name="T43" fmla="*/ 268 h 470"/>
                <a:gd name="T44" fmla="*/ 199 w 404"/>
                <a:gd name="T45" fmla="*/ 297 h 470"/>
                <a:gd name="T46" fmla="*/ 331 w 404"/>
                <a:gd name="T47" fmla="*/ 362 h 470"/>
                <a:gd name="T48" fmla="*/ 368 w 404"/>
                <a:gd name="T49" fmla="*/ 285 h 470"/>
                <a:gd name="T50" fmla="*/ 323 w 404"/>
                <a:gd name="T51" fmla="*/ 281 h 470"/>
                <a:gd name="T52" fmla="*/ 368 w 404"/>
                <a:gd name="T53" fmla="*/ 279 h 470"/>
                <a:gd name="T54" fmla="*/ 377 w 404"/>
                <a:gd name="T55" fmla="*/ 243 h 470"/>
                <a:gd name="T56" fmla="*/ 345 w 404"/>
                <a:gd name="T57" fmla="*/ 219 h 470"/>
                <a:gd name="T58" fmla="*/ 347 w 404"/>
                <a:gd name="T59" fmla="*/ 245 h 470"/>
                <a:gd name="T60" fmla="*/ 383 w 404"/>
                <a:gd name="T61" fmla="*/ 239 h 470"/>
                <a:gd name="T62" fmla="*/ 367 w 404"/>
                <a:gd name="T63" fmla="*/ 129 h 470"/>
                <a:gd name="T64" fmla="*/ 182 w 404"/>
                <a:gd name="T65" fmla="*/ 233 h 470"/>
                <a:gd name="T66" fmla="*/ 175 w 404"/>
                <a:gd name="T67" fmla="*/ 239 h 470"/>
                <a:gd name="T68" fmla="*/ 170 w 404"/>
                <a:gd name="T69" fmla="*/ 234 h 470"/>
                <a:gd name="T70" fmla="*/ 187 w 404"/>
                <a:gd name="T71" fmla="*/ 282 h 470"/>
                <a:gd name="T72" fmla="*/ 174 w 404"/>
                <a:gd name="T73" fmla="*/ 239 h 470"/>
                <a:gd name="T74" fmla="*/ 273 w 404"/>
                <a:gd name="T75" fmla="*/ 38 h 470"/>
                <a:gd name="T76" fmla="*/ 262 w 404"/>
                <a:gd name="T77" fmla="*/ 38 h 470"/>
                <a:gd name="T78" fmla="*/ 273 w 404"/>
                <a:gd name="T79" fmla="*/ 38 h 470"/>
                <a:gd name="T80" fmla="*/ 282 w 404"/>
                <a:gd name="T81" fmla="*/ 26 h 470"/>
                <a:gd name="T82" fmla="*/ 288 w 404"/>
                <a:gd name="T83" fmla="*/ 20 h 470"/>
                <a:gd name="T84" fmla="*/ 258 w 404"/>
                <a:gd name="T85" fmla="*/ 56 h 470"/>
                <a:gd name="T86" fmla="*/ 254 w 404"/>
                <a:gd name="T87" fmla="*/ 52 h 470"/>
                <a:gd name="T88" fmla="*/ 98 w 404"/>
                <a:gd name="T89" fmla="*/ 6 h 470"/>
                <a:gd name="T90" fmla="*/ 87 w 404"/>
                <a:gd name="T91" fmla="*/ 6 h 470"/>
                <a:gd name="T92" fmla="*/ 98 w 404"/>
                <a:gd name="T93" fmla="*/ 6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4" h="470">
                  <a:moveTo>
                    <a:pt x="159" y="338"/>
                  </a:moveTo>
                  <a:lnTo>
                    <a:pt x="159" y="338"/>
                  </a:lnTo>
                  <a:cubicBezTo>
                    <a:pt x="159" y="338"/>
                    <a:pt x="159" y="338"/>
                    <a:pt x="159" y="338"/>
                  </a:cubicBezTo>
                  <a:cubicBezTo>
                    <a:pt x="161" y="339"/>
                    <a:pt x="164" y="339"/>
                    <a:pt x="166" y="339"/>
                  </a:cubicBezTo>
                  <a:cubicBezTo>
                    <a:pt x="173" y="339"/>
                    <a:pt x="180" y="337"/>
                    <a:pt x="185" y="332"/>
                  </a:cubicBezTo>
                  <a:cubicBezTo>
                    <a:pt x="185" y="332"/>
                    <a:pt x="185" y="332"/>
                    <a:pt x="185" y="332"/>
                  </a:cubicBezTo>
                  <a:cubicBezTo>
                    <a:pt x="192" y="327"/>
                    <a:pt x="196" y="319"/>
                    <a:pt x="196" y="310"/>
                  </a:cubicBezTo>
                  <a:cubicBezTo>
                    <a:pt x="196" y="305"/>
                    <a:pt x="195" y="301"/>
                    <a:pt x="193" y="298"/>
                  </a:cubicBezTo>
                  <a:cubicBezTo>
                    <a:pt x="193" y="297"/>
                    <a:pt x="193" y="297"/>
                    <a:pt x="193" y="297"/>
                  </a:cubicBezTo>
                  <a:cubicBezTo>
                    <a:pt x="188" y="287"/>
                    <a:pt x="178" y="281"/>
                    <a:pt x="166" y="281"/>
                  </a:cubicBezTo>
                  <a:cubicBezTo>
                    <a:pt x="165" y="281"/>
                    <a:pt x="163" y="281"/>
                    <a:pt x="162" y="281"/>
                  </a:cubicBezTo>
                  <a:lnTo>
                    <a:pt x="161" y="281"/>
                  </a:lnTo>
                  <a:cubicBezTo>
                    <a:pt x="156" y="282"/>
                    <a:pt x="151" y="284"/>
                    <a:pt x="147" y="288"/>
                  </a:cubicBezTo>
                  <a:lnTo>
                    <a:pt x="147" y="288"/>
                  </a:lnTo>
                  <a:cubicBezTo>
                    <a:pt x="141" y="293"/>
                    <a:pt x="137" y="301"/>
                    <a:pt x="137" y="310"/>
                  </a:cubicBezTo>
                  <a:cubicBezTo>
                    <a:pt x="137" y="323"/>
                    <a:pt x="146" y="335"/>
                    <a:pt x="159" y="338"/>
                  </a:cubicBezTo>
                  <a:lnTo>
                    <a:pt x="159" y="338"/>
                  </a:lnTo>
                  <a:close/>
                  <a:moveTo>
                    <a:pt x="83" y="444"/>
                  </a:moveTo>
                  <a:lnTo>
                    <a:pt x="83" y="444"/>
                  </a:lnTo>
                  <a:cubicBezTo>
                    <a:pt x="91" y="441"/>
                    <a:pt x="99" y="438"/>
                    <a:pt x="106" y="433"/>
                  </a:cubicBezTo>
                  <a:cubicBezTo>
                    <a:pt x="106" y="433"/>
                    <a:pt x="106" y="433"/>
                    <a:pt x="107" y="433"/>
                  </a:cubicBezTo>
                  <a:cubicBezTo>
                    <a:pt x="113" y="429"/>
                    <a:pt x="119" y="424"/>
                    <a:pt x="124" y="419"/>
                  </a:cubicBezTo>
                  <a:cubicBezTo>
                    <a:pt x="124" y="419"/>
                    <a:pt x="124" y="419"/>
                    <a:pt x="124" y="419"/>
                  </a:cubicBezTo>
                  <a:cubicBezTo>
                    <a:pt x="149" y="394"/>
                    <a:pt x="156" y="361"/>
                    <a:pt x="155" y="343"/>
                  </a:cubicBezTo>
                  <a:cubicBezTo>
                    <a:pt x="150" y="341"/>
                    <a:pt x="144" y="338"/>
                    <a:pt x="140" y="333"/>
                  </a:cubicBezTo>
                  <a:cubicBezTo>
                    <a:pt x="143" y="366"/>
                    <a:pt x="133" y="405"/>
                    <a:pt x="86" y="429"/>
                  </a:cubicBezTo>
                  <a:cubicBezTo>
                    <a:pt x="85" y="429"/>
                    <a:pt x="85" y="429"/>
                    <a:pt x="84" y="429"/>
                  </a:cubicBezTo>
                  <a:cubicBezTo>
                    <a:pt x="84" y="429"/>
                    <a:pt x="83" y="429"/>
                    <a:pt x="83" y="429"/>
                  </a:cubicBezTo>
                  <a:cubicBezTo>
                    <a:pt x="75" y="426"/>
                    <a:pt x="66" y="422"/>
                    <a:pt x="59" y="417"/>
                  </a:cubicBezTo>
                  <a:cubicBezTo>
                    <a:pt x="58" y="416"/>
                    <a:pt x="58" y="416"/>
                    <a:pt x="57" y="416"/>
                  </a:cubicBezTo>
                  <a:cubicBezTo>
                    <a:pt x="51" y="411"/>
                    <a:pt x="45" y="405"/>
                    <a:pt x="41" y="398"/>
                  </a:cubicBezTo>
                  <a:cubicBezTo>
                    <a:pt x="41" y="397"/>
                    <a:pt x="41" y="397"/>
                    <a:pt x="40" y="397"/>
                  </a:cubicBezTo>
                  <a:cubicBezTo>
                    <a:pt x="31" y="381"/>
                    <a:pt x="33" y="361"/>
                    <a:pt x="59" y="345"/>
                  </a:cubicBezTo>
                  <a:cubicBezTo>
                    <a:pt x="58" y="341"/>
                    <a:pt x="56" y="337"/>
                    <a:pt x="54" y="333"/>
                  </a:cubicBezTo>
                  <a:cubicBezTo>
                    <a:pt x="0" y="370"/>
                    <a:pt x="22" y="416"/>
                    <a:pt x="83" y="444"/>
                  </a:cubicBezTo>
                  <a:lnTo>
                    <a:pt x="83" y="444"/>
                  </a:lnTo>
                  <a:close/>
                  <a:moveTo>
                    <a:pt x="108" y="438"/>
                  </a:moveTo>
                  <a:lnTo>
                    <a:pt x="108" y="438"/>
                  </a:lnTo>
                  <a:cubicBezTo>
                    <a:pt x="103" y="442"/>
                    <a:pt x="97" y="445"/>
                    <a:pt x="90" y="448"/>
                  </a:cubicBezTo>
                  <a:cubicBezTo>
                    <a:pt x="122" y="461"/>
                    <a:pt x="164" y="470"/>
                    <a:pt x="208" y="469"/>
                  </a:cubicBezTo>
                  <a:cubicBezTo>
                    <a:pt x="182" y="459"/>
                    <a:pt x="133" y="443"/>
                    <a:pt x="108" y="438"/>
                  </a:cubicBezTo>
                  <a:lnTo>
                    <a:pt x="108" y="438"/>
                  </a:lnTo>
                  <a:close/>
                  <a:moveTo>
                    <a:pt x="127" y="424"/>
                  </a:moveTo>
                  <a:lnTo>
                    <a:pt x="127" y="424"/>
                  </a:lnTo>
                  <a:cubicBezTo>
                    <a:pt x="123" y="428"/>
                    <a:pt x="119" y="431"/>
                    <a:pt x="115" y="434"/>
                  </a:cubicBezTo>
                  <a:cubicBezTo>
                    <a:pt x="146" y="441"/>
                    <a:pt x="202" y="459"/>
                    <a:pt x="222" y="468"/>
                  </a:cubicBezTo>
                  <a:cubicBezTo>
                    <a:pt x="234" y="468"/>
                    <a:pt x="246" y="466"/>
                    <a:pt x="258" y="464"/>
                  </a:cubicBezTo>
                  <a:cubicBezTo>
                    <a:pt x="224" y="453"/>
                    <a:pt x="157" y="432"/>
                    <a:pt x="127" y="424"/>
                  </a:cubicBezTo>
                  <a:lnTo>
                    <a:pt x="127" y="424"/>
                  </a:lnTo>
                  <a:close/>
                  <a:moveTo>
                    <a:pt x="161" y="344"/>
                  </a:moveTo>
                  <a:lnTo>
                    <a:pt x="161" y="344"/>
                  </a:lnTo>
                  <a:cubicBezTo>
                    <a:pt x="161" y="363"/>
                    <a:pt x="154" y="395"/>
                    <a:pt x="131" y="420"/>
                  </a:cubicBezTo>
                  <a:cubicBezTo>
                    <a:pt x="166" y="428"/>
                    <a:pt x="241" y="452"/>
                    <a:pt x="269" y="462"/>
                  </a:cubicBezTo>
                  <a:cubicBezTo>
                    <a:pt x="273" y="461"/>
                    <a:pt x="277" y="460"/>
                    <a:pt x="280" y="459"/>
                  </a:cubicBezTo>
                  <a:cubicBezTo>
                    <a:pt x="276" y="437"/>
                    <a:pt x="276" y="405"/>
                    <a:pt x="287" y="370"/>
                  </a:cubicBezTo>
                  <a:cubicBezTo>
                    <a:pt x="256" y="368"/>
                    <a:pt x="220" y="358"/>
                    <a:pt x="187" y="338"/>
                  </a:cubicBezTo>
                  <a:cubicBezTo>
                    <a:pt x="181" y="342"/>
                    <a:pt x="174" y="345"/>
                    <a:pt x="166" y="345"/>
                  </a:cubicBezTo>
                  <a:cubicBezTo>
                    <a:pt x="164" y="345"/>
                    <a:pt x="163" y="345"/>
                    <a:pt x="161" y="344"/>
                  </a:cubicBezTo>
                  <a:lnTo>
                    <a:pt x="161" y="344"/>
                  </a:lnTo>
                  <a:close/>
                  <a:moveTo>
                    <a:pt x="161" y="268"/>
                  </a:moveTo>
                  <a:lnTo>
                    <a:pt x="161" y="268"/>
                  </a:lnTo>
                  <a:cubicBezTo>
                    <a:pt x="161" y="271"/>
                    <a:pt x="162" y="273"/>
                    <a:pt x="163" y="275"/>
                  </a:cubicBezTo>
                  <a:cubicBezTo>
                    <a:pt x="164" y="275"/>
                    <a:pt x="165" y="275"/>
                    <a:pt x="166" y="275"/>
                  </a:cubicBezTo>
                  <a:cubicBezTo>
                    <a:pt x="172" y="275"/>
                    <a:pt x="177" y="276"/>
                    <a:pt x="182" y="279"/>
                  </a:cubicBezTo>
                  <a:cubicBezTo>
                    <a:pt x="185" y="263"/>
                    <a:pt x="170" y="257"/>
                    <a:pt x="161" y="268"/>
                  </a:cubicBezTo>
                  <a:lnTo>
                    <a:pt x="161" y="268"/>
                  </a:lnTo>
                  <a:close/>
                  <a:moveTo>
                    <a:pt x="181" y="240"/>
                  </a:moveTo>
                  <a:lnTo>
                    <a:pt x="181" y="240"/>
                  </a:lnTo>
                  <a:cubicBezTo>
                    <a:pt x="206" y="246"/>
                    <a:pt x="214" y="278"/>
                    <a:pt x="199" y="297"/>
                  </a:cubicBezTo>
                  <a:cubicBezTo>
                    <a:pt x="200" y="301"/>
                    <a:pt x="201" y="305"/>
                    <a:pt x="201" y="310"/>
                  </a:cubicBezTo>
                  <a:cubicBezTo>
                    <a:pt x="201" y="319"/>
                    <a:pt x="197" y="328"/>
                    <a:pt x="191" y="334"/>
                  </a:cubicBezTo>
                  <a:cubicBezTo>
                    <a:pt x="240" y="364"/>
                    <a:pt x="295" y="369"/>
                    <a:pt x="331" y="362"/>
                  </a:cubicBezTo>
                  <a:cubicBezTo>
                    <a:pt x="369" y="354"/>
                    <a:pt x="382" y="333"/>
                    <a:pt x="359" y="312"/>
                  </a:cubicBezTo>
                  <a:cubicBezTo>
                    <a:pt x="354" y="308"/>
                    <a:pt x="366" y="297"/>
                    <a:pt x="374" y="296"/>
                  </a:cubicBezTo>
                  <a:cubicBezTo>
                    <a:pt x="375" y="291"/>
                    <a:pt x="373" y="287"/>
                    <a:pt x="368" y="285"/>
                  </a:cubicBezTo>
                  <a:cubicBezTo>
                    <a:pt x="357" y="284"/>
                    <a:pt x="338" y="290"/>
                    <a:pt x="325" y="293"/>
                  </a:cubicBezTo>
                  <a:cubicBezTo>
                    <a:pt x="325" y="295"/>
                    <a:pt x="321" y="296"/>
                    <a:pt x="320" y="293"/>
                  </a:cubicBezTo>
                  <a:cubicBezTo>
                    <a:pt x="319" y="289"/>
                    <a:pt x="322" y="283"/>
                    <a:pt x="323" y="281"/>
                  </a:cubicBezTo>
                  <a:cubicBezTo>
                    <a:pt x="325" y="277"/>
                    <a:pt x="329" y="280"/>
                    <a:pt x="328" y="283"/>
                  </a:cubicBezTo>
                  <a:cubicBezTo>
                    <a:pt x="327" y="284"/>
                    <a:pt x="327" y="285"/>
                    <a:pt x="326" y="287"/>
                  </a:cubicBezTo>
                  <a:cubicBezTo>
                    <a:pt x="339" y="284"/>
                    <a:pt x="356" y="278"/>
                    <a:pt x="368" y="279"/>
                  </a:cubicBezTo>
                  <a:cubicBezTo>
                    <a:pt x="371" y="277"/>
                    <a:pt x="379" y="271"/>
                    <a:pt x="378" y="267"/>
                  </a:cubicBezTo>
                  <a:cubicBezTo>
                    <a:pt x="377" y="266"/>
                    <a:pt x="376" y="265"/>
                    <a:pt x="375" y="263"/>
                  </a:cubicBezTo>
                  <a:cubicBezTo>
                    <a:pt x="369" y="255"/>
                    <a:pt x="371" y="249"/>
                    <a:pt x="377" y="243"/>
                  </a:cubicBezTo>
                  <a:cubicBezTo>
                    <a:pt x="367" y="242"/>
                    <a:pt x="355" y="243"/>
                    <a:pt x="349" y="250"/>
                  </a:cubicBezTo>
                  <a:cubicBezTo>
                    <a:pt x="345" y="255"/>
                    <a:pt x="338" y="243"/>
                    <a:pt x="338" y="242"/>
                  </a:cubicBezTo>
                  <a:cubicBezTo>
                    <a:pt x="335" y="236"/>
                    <a:pt x="335" y="228"/>
                    <a:pt x="345" y="219"/>
                  </a:cubicBezTo>
                  <a:cubicBezTo>
                    <a:pt x="347" y="216"/>
                    <a:pt x="351" y="221"/>
                    <a:pt x="349" y="223"/>
                  </a:cubicBezTo>
                  <a:cubicBezTo>
                    <a:pt x="341" y="230"/>
                    <a:pt x="339" y="237"/>
                    <a:pt x="346" y="244"/>
                  </a:cubicBezTo>
                  <a:lnTo>
                    <a:pt x="347" y="245"/>
                  </a:lnTo>
                  <a:cubicBezTo>
                    <a:pt x="357" y="237"/>
                    <a:pt x="371" y="236"/>
                    <a:pt x="383" y="239"/>
                  </a:cubicBezTo>
                  <a:lnTo>
                    <a:pt x="383" y="239"/>
                  </a:lnTo>
                  <a:lnTo>
                    <a:pt x="383" y="239"/>
                  </a:lnTo>
                  <a:cubicBezTo>
                    <a:pt x="404" y="237"/>
                    <a:pt x="403" y="229"/>
                    <a:pt x="397" y="213"/>
                  </a:cubicBezTo>
                  <a:cubicBezTo>
                    <a:pt x="395" y="207"/>
                    <a:pt x="392" y="200"/>
                    <a:pt x="389" y="191"/>
                  </a:cubicBezTo>
                  <a:cubicBezTo>
                    <a:pt x="384" y="180"/>
                    <a:pt x="376" y="155"/>
                    <a:pt x="367" y="129"/>
                  </a:cubicBezTo>
                  <a:cubicBezTo>
                    <a:pt x="343" y="119"/>
                    <a:pt x="308" y="125"/>
                    <a:pt x="282" y="137"/>
                  </a:cubicBezTo>
                  <a:cubicBezTo>
                    <a:pt x="275" y="147"/>
                    <a:pt x="266" y="156"/>
                    <a:pt x="252" y="165"/>
                  </a:cubicBezTo>
                  <a:cubicBezTo>
                    <a:pt x="246" y="202"/>
                    <a:pt x="216" y="229"/>
                    <a:pt x="182" y="233"/>
                  </a:cubicBezTo>
                  <a:lnTo>
                    <a:pt x="181" y="240"/>
                  </a:lnTo>
                  <a:lnTo>
                    <a:pt x="181" y="240"/>
                  </a:lnTo>
                  <a:close/>
                  <a:moveTo>
                    <a:pt x="175" y="239"/>
                  </a:moveTo>
                  <a:lnTo>
                    <a:pt x="175" y="239"/>
                  </a:lnTo>
                  <a:lnTo>
                    <a:pt x="176" y="234"/>
                  </a:lnTo>
                  <a:cubicBezTo>
                    <a:pt x="174" y="234"/>
                    <a:pt x="172" y="234"/>
                    <a:pt x="170" y="234"/>
                  </a:cubicBezTo>
                  <a:cubicBezTo>
                    <a:pt x="166" y="239"/>
                    <a:pt x="162" y="244"/>
                    <a:pt x="158" y="249"/>
                  </a:cubicBezTo>
                  <a:cubicBezTo>
                    <a:pt x="158" y="253"/>
                    <a:pt x="158" y="258"/>
                    <a:pt x="159" y="261"/>
                  </a:cubicBezTo>
                  <a:cubicBezTo>
                    <a:pt x="171" y="252"/>
                    <a:pt x="194" y="258"/>
                    <a:pt x="187" y="282"/>
                  </a:cubicBezTo>
                  <a:cubicBezTo>
                    <a:pt x="190" y="284"/>
                    <a:pt x="193" y="287"/>
                    <a:pt x="196" y="291"/>
                  </a:cubicBezTo>
                  <a:cubicBezTo>
                    <a:pt x="208" y="274"/>
                    <a:pt x="198" y="245"/>
                    <a:pt x="173" y="245"/>
                  </a:cubicBezTo>
                  <a:cubicBezTo>
                    <a:pt x="170" y="244"/>
                    <a:pt x="170" y="239"/>
                    <a:pt x="174" y="239"/>
                  </a:cubicBezTo>
                  <a:cubicBezTo>
                    <a:pt x="174" y="239"/>
                    <a:pt x="175" y="239"/>
                    <a:pt x="175" y="239"/>
                  </a:cubicBezTo>
                  <a:lnTo>
                    <a:pt x="175" y="239"/>
                  </a:lnTo>
                  <a:close/>
                  <a:moveTo>
                    <a:pt x="273" y="38"/>
                  </a:moveTo>
                  <a:lnTo>
                    <a:pt x="273" y="38"/>
                  </a:lnTo>
                  <a:cubicBezTo>
                    <a:pt x="273" y="41"/>
                    <a:pt x="270" y="43"/>
                    <a:pt x="268" y="43"/>
                  </a:cubicBezTo>
                  <a:cubicBezTo>
                    <a:pt x="265" y="43"/>
                    <a:pt x="262" y="41"/>
                    <a:pt x="262" y="38"/>
                  </a:cubicBezTo>
                  <a:cubicBezTo>
                    <a:pt x="262" y="35"/>
                    <a:pt x="265" y="33"/>
                    <a:pt x="268" y="33"/>
                  </a:cubicBezTo>
                  <a:cubicBezTo>
                    <a:pt x="270" y="33"/>
                    <a:pt x="273" y="35"/>
                    <a:pt x="273" y="38"/>
                  </a:cubicBezTo>
                  <a:lnTo>
                    <a:pt x="273" y="38"/>
                  </a:lnTo>
                  <a:close/>
                  <a:moveTo>
                    <a:pt x="288" y="20"/>
                  </a:moveTo>
                  <a:lnTo>
                    <a:pt x="288" y="20"/>
                  </a:lnTo>
                  <a:cubicBezTo>
                    <a:pt x="288" y="24"/>
                    <a:pt x="285" y="26"/>
                    <a:pt x="282" y="26"/>
                  </a:cubicBezTo>
                  <a:cubicBezTo>
                    <a:pt x="279" y="26"/>
                    <a:pt x="276" y="24"/>
                    <a:pt x="276" y="20"/>
                  </a:cubicBezTo>
                  <a:cubicBezTo>
                    <a:pt x="276" y="17"/>
                    <a:pt x="279" y="15"/>
                    <a:pt x="282" y="15"/>
                  </a:cubicBezTo>
                  <a:cubicBezTo>
                    <a:pt x="285" y="15"/>
                    <a:pt x="288" y="17"/>
                    <a:pt x="288" y="20"/>
                  </a:cubicBezTo>
                  <a:lnTo>
                    <a:pt x="288" y="20"/>
                  </a:lnTo>
                  <a:close/>
                  <a:moveTo>
                    <a:pt x="258" y="56"/>
                  </a:moveTo>
                  <a:lnTo>
                    <a:pt x="258" y="56"/>
                  </a:lnTo>
                  <a:cubicBezTo>
                    <a:pt x="258" y="59"/>
                    <a:pt x="256" y="61"/>
                    <a:pt x="254" y="61"/>
                  </a:cubicBezTo>
                  <a:cubicBezTo>
                    <a:pt x="251" y="61"/>
                    <a:pt x="249" y="59"/>
                    <a:pt x="249" y="56"/>
                  </a:cubicBezTo>
                  <a:cubicBezTo>
                    <a:pt x="249" y="54"/>
                    <a:pt x="251" y="52"/>
                    <a:pt x="254" y="52"/>
                  </a:cubicBezTo>
                  <a:cubicBezTo>
                    <a:pt x="256" y="52"/>
                    <a:pt x="258" y="54"/>
                    <a:pt x="258" y="56"/>
                  </a:cubicBezTo>
                  <a:lnTo>
                    <a:pt x="258" y="56"/>
                  </a:lnTo>
                  <a:close/>
                  <a:moveTo>
                    <a:pt x="98" y="6"/>
                  </a:moveTo>
                  <a:lnTo>
                    <a:pt x="98" y="6"/>
                  </a:lnTo>
                  <a:cubicBezTo>
                    <a:pt x="98" y="9"/>
                    <a:pt x="95" y="12"/>
                    <a:pt x="92" y="12"/>
                  </a:cubicBezTo>
                  <a:cubicBezTo>
                    <a:pt x="89" y="12"/>
                    <a:pt x="87" y="9"/>
                    <a:pt x="87" y="6"/>
                  </a:cubicBezTo>
                  <a:cubicBezTo>
                    <a:pt x="87" y="3"/>
                    <a:pt x="89" y="0"/>
                    <a:pt x="92" y="0"/>
                  </a:cubicBezTo>
                  <a:cubicBezTo>
                    <a:pt x="95" y="0"/>
                    <a:pt x="98" y="3"/>
                    <a:pt x="98" y="6"/>
                  </a:cubicBezTo>
                  <a:lnTo>
                    <a:pt x="98" y="6"/>
                  </a:lnTo>
                  <a:close/>
                </a:path>
              </a:pathLst>
            </a:custGeom>
            <a:noFill/>
            <a:ln w="15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6" name="Freeform 13">
              <a:extLst>
                <a:ext uri="{FF2B5EF4-FFF2-40B4-BE49-F238E27FC236}">
                  <a16:creationId xmlns:a16="http://schemas.microsoft.com/office/drawing/2014/main" id="{1E356202-0A47-80E7-90B0-E97229222D10}"/>
                </a:ext>
              </a:extLst>
            </p:cNvPr>
            <p:cNvSpPr>
              <a:spLocks noEditPoints="1"/>
            </p:cNvSpPr>
            <p:nvPr userDrawn="1"/>
          </p:nvSpPr>
          <p:spPr bwMode="auto">
            <a:xfrm>
              <a:off x="7816850" y="631825"/>
              <a:ext cx="188913" cy="146050"/>
            </a:xfrm>
            <a:custGeom>
              <a:avLst/>
              <a:gdLst>
                <a:gd name="T0" fmla="*/ 15 w 232"/>
                <a:gd name="T1" fmla="*/ 172 h 178"/>
                <a:gd name="T2" fmla="*/ 15 w 232"/>
                <a:gd name="T3" fmla="*/ 172 h 178"/>
                <a:gd name="T4" fmla="*/ 25 w 232"/>
                <a:gd name="T5" fmla="*/ 162 h 178"/>
                <a:gd name="T6" fmla="*/ 15 w 232"/>
                <a:gd name="T7" fmla="*/ 152 h 178"/>
                <a:gd name="T8" fmla="*/ 5 w 232"/>
                <a:gd name="T9" fmla="*/ 162 h 178"/>
                <a:gd name="T10" fmla="*/ 15 w 232"/>
                <a:gd name="T11" fmla="*/ 172 h 178"/>
                <a:gd name="T12" fmla="*/ 15 w 232"/>
                <a:gd name="T13" fmla="*/ 172 h 178"/>
                <a:gd name="T14" fmla="*/ 15 w 232"/>
                <a:gd name="T15" fmla="*/ 178 h 178"/>
                <a:gd name="T16" fmla="*/ 15 w 232"/>
                <a:gd name="T17" fmla="*/ 178 h 178"/>
                <a:gd name="T18" fmla="*/ 0 w 232"/>
                <a:gd name="T19" fmla="*/ 162 h 178"/>
                <a:gd name="T20" fmla="*/ 15 w 232"/>
                <a:gd name="T21" fmla="*/ 146 h 178"/>
                <a:gd name="T22" fmla="*/ 31 w 232"/>
                <a:gd name="T23" fmla="*/ 162 h 178"/>
                <a:gd name="T24" fmla="*/ 15 w 232"/>
                <a:gd name="T25" fmla="*/ 178 h 178"/>
                <a:gd name="T26" fmla="*/ 15 w 232"/>
                <a:gd name="T27" fmla="*/ 178 h 178"/>
                <a:gd name="T28" fmla="*/ 232 w 232"/>
                <a:gd name="T29" fmla="*/ 91 h 178"/>
                <a:gd name="T30" fmla="*/ 232 w 232"/>
                <a:gd name="T31" fmla="*/ 91 h 178"/>
                <a:gd name="T32" fmla="*/ 232 w 232"/>
                <a:gd name="T33" fmla="*/ 91 h 178"/>
                <a:gd name="T34" fmla="*/ 232 w 232"/>
                <a:gd name="T35" fmla="*/ 91 h 178"/>
                <a:gd name="T36" fmla="*/ 232 w 232"/>
                <a:gd name="T37" fmla="*/ 91 h 178"/>
                <a:gd name="T38" fmla="*/ 232 w 232"/>
                <a:gd name="T39" fmla="*/ 91 h 178"/>
                <a:gd name="T40" fmla="*/ 149 w 232"/>
                <a:gd name="T41" fmla="*/ 27 h 178"/>
                <a:gd name="T42" fmla="*/ 149 w 232"/>
                <a:gd name="T43" fmla="*/ 27 h 178"/>
                <a:gd name="T44" fmla="*/ 147 w 232"/>
                <a:gd name="T45" fmla="*/ 11 h 178"/>
                <a:gd name="T46" fmla="*/ 124 w 232"/>
                <a:gd name="T47" fmla="*/ 23 h 178"/>
                <a:gd name="T48" fmla="*/ 135 w 232"/>
                <a:gd name="T49" fmla="*/ 26 h 178"/>
                <a:gd name="T50" fmla="*/ 149 w 232"/>
                <a:gd name="T51" fmla="*/ 27 h 178"/>
                <a:gd name="T52" fmla="*/ 149 w 232"/>
                <a:gd name="T53" fmla="*/ 27 h 178"/>
                <a:gd name="T54" fmla="*/ 153 w 232"/>
                <a:gd name="T55" fmla="*/ 9 h 178"/>
                <a:gd name="T56" fmla="*/ 153 w 232"/>
                <a:gd name="T57" fmla="*/ 9 h 178"/>
                <a:gd name="T58" fmla="*/ 155 w 232"/>
                <a:gd name="T59" fmla="*/ 28 h 178"/>
                <a:gd name="T60" fmla="*/ 166 w 232"/>
                <a:gd name="T61" fmla="*/ 27 h 178"/>
                <a:gd name="T62" fmla="*/ 163 w 232"/>
                <a:gd name="T63" fmla="*/ 17 h 178"/>
                <a:gd name="T64" fmla="*/ 164 w 232"/>
                <a:gd name="T65" fmla="*/ 7 h 178"/>
                <a:gd name="T66" fmla="*/ 153 w 232"/>
                <a:gd name="T67" fmla="*/ 9 h 178"/>
                <a:gd name="T68" fmla="*/ 153 w 232"/>
                <a:gd name="T69" fmla="*/ 9 h 178"/>
                <a:gd name="T70" fmla="*/ 177 w 232"/>
                <a:gd name="T71" fmla="*/ 1 h 178"/>
                <a:gd name="T72" fmla="*/ 177 w 232"/>
                <a:gd name="T73" fmla="*/ 1 h 178"/>
                <a:gd name="T74" fmla="*/ 187 w 232"/>
                <a:gd name="T75" fmla="*/ 1 h 178"/>
                <a:gd name="T76" fmla="*/ 190 w 232"/>
                <a:gd name="T77" fmla="*/ 4 h 178"/>
                <a:gd name="T78" fmla="*/ 182 w 232"/>
                <a:gd name="T79" fmla="*/ 10 h 178"/>
                <a:gd name="T80" fmla="*/ 183 w 232"/>
                <a:gd name="T81" fmla="*/ 15 h 178"/>
                <a:gd name="T82" fmla="*/ 175 w 232"/>
                <a:gd name="T83" fmla="*/ 32 h 178"/>
                <a:gd name="T84" fmla="*/ 175 w 232"/>
                <a:gd name="T85" fmla="*/ 32 h 178"/>
                <a:gd name="T86" fmla="*/ 154 w 232"/>
                <a:gd name="T87" fmla="*/ 33 h 178"/>
                <a:gd name="T88" fmla="*/ 152 w 232"/>
                <a:gd name="T89" fmla="*/ 33 h 178"/>
                <a:gd name="T90" fmla="*/ 119 w 232"/>
                <a:gd name="T91" fmla="*/ 27 h 178"/>
                <a:gd name="T92" fmla="*/ 119 w 232"/>
                <a:gd name="T93" fmla="*/ 27 h 178"/>
                <a:gd name="T94" fmla="*/ 114 w 232"/>
                <a:gd name="T95" fmla="*/ 24 h 178"/>
                <a:gd name="T96" fmla="*/ 116 w 232"/>
                <a:gd name="T97" fmla="*/ 22 h 178"/>
                <a:gd name="T98" fmla="*/ 117 w 232"/>
                <a:gd name="T99" fmla="*/ 21 h 178"/>
                <a:gd name="T100" fmla="*/ 177 w 232"/>
                <a:gd name="T101" fmla="*/ 1 h 178"/>
                <a:gd name="T102" fmla="*/ 177 w 232"/>
                <a:gd name="T103" fmla="*/ 1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2" h="178">
                  <a:moveTo>
                    <a:pt x="15" y="172"/>
                  </a:moveTo>
                  <a:lnTo>
                    <a:pt x="15" y="172"/>
                  </a:lnTo>
                  <a:cubicBezTo>
                    <a:pt x="21" y="172"/>
                    <a:pt x="25" y="167"/>
                    <a:pt x="25" y="162"/>
                  </a:cubicBezTo>
                  <a:cubicBezTo>
                    <a:pt x="25" y="156"/>
                    <a:pt x="21" y="152"/>
                    <a:pt x="15" y="152"/>
                  </a:cubicBezTo>
                  <a:cubicBezTo>
                    <a:pt x="10" y="152"/>
                    <a:pt x="5" y="156"/>
                    <a:pt x="5" y="162"/>
                  </a:cubicBezTo>
                  <a:cubicBezTo>
                    <a:pt x="5" y="167"/>
                    <a:pt x="10" y="172"/>
                    <a:pt x="15" y="172"/>
                  </a:cubicBezTo>
                  <a:lnTo>
                    <a:pt x="15" y="172"/>
                  </a:lnTo>
                  <a:close/>
                  <a:moveTo>
                    <a:pt x="15" y="178"/>
                  </a:moveTo>
                  <a:lnTo>
                    <a:pt x="15" y="178"/>
                  </a:lnTo>
                  <a:cubicBezTo>
                    <a:pt x="7" y="178"/>
                    <a:pt x="0" y="170"/>
                    <a:pt x="0" y="162"/>
                  </a:cubicBezTo>
                  <a:cubicBezTo>
                    <a:pt x="0" y="153"/>
                    <a:pt x="7" y="146"/>
                    <a:pt x="15" y="146"/>
                  </a:cubicBezTo>
                  <a:cubicBezTo>
                    <a:pt x="24" y="146"/>
                    <a:pt x="31" y="153"/>
                    <a:pt x="31" y="162"/>
                  </a:cubicBezTo>
                  <a:cubicBezTo>
                    <a:pt x="31" y="170"/>
                    <a:pt x="24" y="178"/>
                    <a:pt x="15" y="178"/>
                  </a:cubicBezTo>
                  <a:lnTo>
                    <a:pt x="15" y="178"/>
                  </a:lnTo>
                  <a:close/>
                  <a:moveTo>
                    <a:pt x="232" y="91"/>
                  </a:moveTo>
                  <a:lnTo>
                    <a:pt x="232" y="91"/>
                  </a:lnTo>
                  <a:cubicBezTo>
                    <a:pt x="232" y="91"/>
                    <a:pt x="232" y="91"/>
                    <a:pt x="232" y="91"/>
                  </a:cubicBezTo>
                  <a:lnTo>
                    <a:pt x="232" y="91"/>
                  </a:lnTo>
                  <a:lnTo>
                    <a:pt x="232" y="91"/>
                  </a:lnTo>
                  <a:lnTo>
                    <a:pt x="232" y="91"/>
                  </a:lnTo>
                  <a:close/>
                  <a:moveTo>
                    <a:pt x="149" y="27"/>
                  </a:moveTo>
                  <a:lnTo>
                    <a:pt x="149" y="27"/>
                  </a:lnTo>
                  <a:cubicBezTo>
                    <a:pt x="147" y="23"/>
                    <a:pt x="147" y="17"/>
                    <a:pt x="147" y="11"/>
                  </a:cubicBezTo>
                  <a:cubicBezTo>
                    <a:pt x="139" y="13"/>
                    <a:pt x="131" y="17"/>
                    <a:pt x="124" y="23"/>
                  </a:cubicBezTo>
                  <a:cubicBezTo>
                    <a:pt x="126" y="23"/>
                    <a:pt x="130" y="25"/>
                    <a:pt x="135" y="26"/>
                  </a:cubicBezTo>
                  <a:cubicBezTo>
                    <a:pt x="139" y="26"/>
                    <a:pt x="144" y="27"/>
                    <a:pt x="149" y="27"/>
                  </a:cubicBezTo>
                  <a:lnTo>
                    <a:pt x="149" y="27"/>
                  </a:lnTo>
                  <a:close/>
                  <a:moveTo>
                    <a:pt x="153" y="9"/>
                  </a:moveTo>
                  <a:lnTo>
                    <a:pt x="153" y="9"/>
                  </a:lnTo>
                  <a:cubicBezTo>
                    <a:pt x="152" y="17"/>
                    <a:pt x="153" y="23"/>
                    <a:pt x="155" y="28"/>
                  </a:cubicBezTo>
                  <a:cubicBezTo>
                    <a:pt x="159" y="28"/>
                    <a:pt x="162" y="27"/>
                    <a:pt x="166" y="27"/>
                  </a:cubicBezTo>
                  <a:cubicBezTo>
                    <a:pt x="164" y="25"/>
                    <a:pt x="163" y="21"/>
                    <a:pt x="163" y="17"/>
                  </a:cubicBezTo>
                  <a:cubicBezTo>
                    <a:pt x="163" y="14"/>
                    <a:pt x="163" y="10"/>
                    <a:pt x="164" y="7"/>
                  </a:cubicBezTo>
                  <a:cubicBezTo>
                    <a:pt x="161" y="8"/>
                    <a:pt x="157" y="8"/>
                    <a:pt x="153" y="9"/>
                  </a:cubicBezTo>
                  <a:lnTo>
                    <a:pt x="153" y="9"/>
                  </a:lnTo>
                  <a:close/>
                  <a:moveTo>
                    <a:pt x="177" y="1"/>
                  </a:moveTo>
                  <a:lnTo>
                    <a:pt x="177" y="1"/>
                  </a:lnTo>
                  <a:cubicBezTo>
                    <a:pt x="180" y="1"/>
                    <a:pt x="184" y="0"/>
                    <a:pt x="187" y="1"/>
                  </a:cubicBezTo>
                  <a:cubicBezTo>
                    <a:pt x="189" y="1"/>
                    <a:pt x="190" y="3"/>
                    <a:pt x="190" y="4"/>
                  </a:cubicBezTo>
                  <a:cubicBezTo>
                    <a:pt x="190" y="7"/>
                    <a:pt x="185" y="9"/>
                    <a:pt x="182" y="10"/>
                  </a:cubicBezTo>
                  <a:cubicBezTo>
                    <a:pt x="182" y="12"/>
                    <a:pt x="183" y="14"/>
                    <a:pt x="183" y="15"/>
                  </a:cubicBezTo>
                  <a:cubicBezTo>
                    <a:pt x="184" y="23"/>
                    <a:pt x="180" y="30"/>
                    <a:pt x="175" y="32"/>
                  </a:cubicBezTo>
                  <a:cubicBezTo>
                    <a:pt x="175" y="32"/>
                    <a:pt x="175" y="32"/>
                    <a:pt x="175" y="32"/>
                  </a:cubicBezTo>
                  <a:cubicBezTo>
                    <a:pt x="168" y="33"/>
                    <a:pt x="161" y="33"/>
                    <a:pt x="154" y="33"/>
                  </a:cubicBezTo>
                  <a:cubicBezTo>
                    <a:pt x="153" y="33"/>
                    <a:pt x="153" y="33"/>
                    <a:pt x="152" y="33"/>
                  </a:cubicBezTo>
                  <a:cubicBezTo>
                    <a:pt x="141" y="33"/>
                    <a:pt x="129" y="31"/>
                    <a:pt x="119" y="27"/>
                  </a:cubicBezTo>
                  <a:cubicBezTo>
                    <a:pt x="119" y="27"/>
                    <a:pt x="119" y="27"/>
                    <a:pt x="119" y="27"/>
                  </a:cubicBezTo>
                  <a:cubicBezTo>
                    <a:pt x="116" y="30"/>
                    <a:pt x="112" y="27"/>
                    <a:pt x="114" y="24"/>
                  </a:cubicBezTo>
                  <a:cubicBezTo>
                    <a:pt x="114" y="24"/>
                    <a:pt x="115" y="23"/>
                    <a:pt x="116" y="22"/>
                  </a:cubicBezTo>
                  <a:cubicBezTo>
                    <a:pt x="116" y="22"/>
                    <a:pt x="117" y="21"/>
                    <a:pt x="117" y="21"/>
                  </a:cubicBezTo>
                  <a:cubicBezTo>
                    <a:pt x="123" y="15"/>
                    <a:pt x="142" y="1"/>
                    <a:pt x="177" y="1"/>
                  </a:cubicBezTo>
                  <a:lnTo>
                    <a:pt x="177" y="1"/>
                  </a:lnTo>
                  <a:close/>
                </a:path>
              </a:pathLst>
            </a:custGeom>
            <a:noFill/>
            <a:ln w="15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7" name="Freeform 14">
              <a:extLst>
                <a:ext uri="{FF2B5EF4-FFF2-40B4-BE49-F238E27FC236}">
                  <a16:creationId xmlns:a16="http://schemas.microsoft.com/office/drawing/2014/main" id="{BB654D27-05C8-139B-EB9C-5F888F7226FF}"/>
                </a:ext>
              </a:extLst>
            </p:cNvPr>
            <p:cNvSpPr>
              <a:spLocks noEditPoints="1"/>
            </p:cNvSpPr>
            <p:nvPr userDrawn="1"/>
          </p:nvSpPr>
          <p:spPr bwMode="auto">
            <a:xfrm>
              <a:off x="8123238" y="455613"/>
              <a:ext cx="800100" cy="385762"/>
            </a:xfrm>
            <a:custGeom>
              <a:avLst/>
              <a:gdLst>
                <a:gd name="T0" fmla="*/ 44 w 986"/>
                <a:gd name="T1" fmla="*/ 12 h 469"/>
                <a:gd name="T2" fmla="*/ 100 w 986"/>
                <a:gd name="T3" fmla="*/ 110 h 469"/>
                <a:gd name="T4" fmla="*/ 112 w 986"/>
                <a:gd name="T5" fmla="*/ 49 h 469"/>
                <a:gd name="T6" fmla="*/ 238 w 986"/>
                <a:gd name="T7" fmla="*/ 9 h 469"/>
                <a:gd name="T8" fmla="*/ 265 w 986"/>
                <a:gd name="T9" fmla="*/ 94 h 469"/>
                <a:gd name="T10" fmla="*/ 297 w 986"/>
                <a:gd name="T11" fmla="*/ 110 h 469"/>
                <a:gd name="T12" fmla="*/ 368 w 986"/>
                <a:gd name="T13" fmla="*/ 2 h 469"/>
                <a:gd name="T14" fmla="*/ 431 w 986"/>
                <a:gd name="T15" fmla="*/ 0 h 469"/>
                <a:gd name="T16" fmla="*/ 506 w 986"/>
                <a:gd name="T17" fmla="*/ 2 h 469"/>
                <a:gd name="T18" fmla="*/ 562 w 986"/>
                <a:gd name="T19" fmla="*/ 110 h 469"/>
                <a:gd name="T20" fmla="*/ 595 w 986"/>
                <a:gd name="T21" fmla="*/ 104 h 469"/>
                <a:gd name="T22" fmla="*/ 653 w 986"/>
                <a:gd name="T23" fmla="*/ 16 h 469"/>
                <a:gd name="T24" fmla="*/ 623 w 986"/>
                <a:gd name="T25" fmla="*/ 103 h 469"/>
                <a:gd name="T26" fmla="*/ 741 w 986"/>
                <a:gd name="T27" fmla="*/ 112 h 469"/>
                <a:gd name="T28" fmla="*/ 805 w 986"/>
                <a:gd name="T29" fmla="*/ 2 h 469"/>
                <a:gd name="T30" fmla="*/ 887 w 986"/>
                <a:gd name="T31" fmla="*/ 110 h 469"/>
                <a:gd name="T32" fmla="*/ 805 w 986"/>
                <a:gd name="T33" fmla="*/ 2 h 469"/>
                <a:gd name="T34" fmla="*/ 938 w 986"/>
                <a:gd name="T35" fmla="*/ 59 h 469"/>
                <a:gd name="T36" fmla="*/ 926 w 986"/>
                <a:gd name="T37" fmla="*/ 2 h 469"/>
                <a:gd name="T38" fmla="*/ 54 w 986"/>
                <a:gd name="T39" fmla="*/ 281 h 469"/>
                <a:gd name="T40" fmla="*/ 96 w 986"/>
                <a:gd name="T41" fmla="*/ 251 h 469"/>
                <a:gd name="T42" fmla="*/ 205 w 986"/>
                <a:gd name="T43" fmla="*/ 291 h 469"/>
                <a:gd name="T44" fmla="*/ 256 w 986"/>
                <a:gd name="T45" fmla="*/ 288 h 469"/>
                <a:gd name="T46" fmla="*/ 303 w 986"/>
                <a:gd name="T47" fmla="*/ 179 h 469"/>
                <a:gd name="T48" fmla="*/ 303 w 986"/>
                <a:gd name="T49" fmla="*/ 179 h 469"/>
                <a:gd name="T50" fmla="*/ 421 w 986"/>
                <a:gd name="T51" fmla="*/ 278 h 469"/>
                <a:gd name="T52" fmla="*/ 467 w 986"/>
                <a:gd name="T53" fmla="*/ 180 h 469"/>
                <a:gd name="T54" fmla="*/ 525 w 986"/>
                <a:gd name="T55" fmla="*/ 190 h 469"/>
                <a:gd name="T56" fmla="*/ 495 w 986"/>
                <a:gd name="T57" fmla="*/ 288 h 469"/>
                <a:gd name="T58" fmla="*/ 575 w 986"/>
                <a:gd name="T59" fmla="*/ 285 h 469"/>
                <a:gd name="T60" fmla="*/ 618 w 986"/>
                <a:gd name="T61" fmla="*/ 282 h 469"/>
                <a:gd name="T62" fmla="*/ 620 w 986"/>
                <a:gd name="T63" fmla="*/ 227 h 469"/>
                <a:gd name="T64" fmla="*/ 625 w 986"/>
                <a:gd name="T65" fmla="*/ 241 h 469"/>
                <a:gd name="T66" fmla="*/ 697 w 986"/>
                <a:gd name="T67" fmla="*/ 180 h 469"/>
                <a:gd name="T68" fmla="*/ 752 w 986"/>
                <a:gd name="T69" fmla="*/ 288 h 469"/>
                <a:gd name="T70" fmla="*/ 851 w 986"/>
                <a:gd name="T71" fmla="*/ 191 h 469"/>
                <a:gd name="T72" fmla="*/ 900 w 986"/>
                <a:gd name="T73" fmla="*/ 287 h 469"/>
                <a:gd name="T74" fmla="*/ 888 w 986"/>
                <a:gd name="T75" fmla="*/ 291 h 469"/>
                <a:gd name="T76" fmla="*/ 871 w 986"/>
                <a:gd name="T77" fmla="*/ 174 h 469"/>
                <a:gd name="T78" fmla="*/ 820 w 986"/>
                <a:gd name="T79" fmla="*/ 188 h 469"/>
                <a:gd name="T80" fmla="*/ 954 w 986"/>
                <a:gd name="T81" fmla="*/ 190 h 469"/>
                <a:gd name="T82" fmla="*/ 25 w 986"/>
                <a:gd name="T83" fmla="*/ 457 h 469"/>
                <a:gd name="T84" fmla="*/ 46 w 986"/>
                <a:gd name="T85" fmla="*/ 359 h 469"/>
                <a:gd name="T86" fmla="*/ 171 w 986"/>
                <a:gd name="T87" fmla="*/ 369 h 469"/>
                <a:gd name="T88" fmla="*/ 220 w 986"/>
                <a:gd name="T89" fmla="*/ 465 h 469"/>
                <a:gd name="T90" fmla="*/ 208 w 986"/>
                <a:gd name="T91" fmla="*/ 469 h 469"/>
                <a:gd name="T92" fmla="*/ 278 w 986"/>
                <a:gd name="T93" fmla="*/ 368 h 469"/>
                <a:gd name="T94" fmla="*/ 249 w 986"/>
                <a:gd name="T95" fmla="*/ 467 h 469"/>
                <a:gd name="T96" fmla="*/ 328 w 986"/>
                <a:gd name="T97" fmla="*/ 463 h 469"/>
                <a:gd name="T98" fmla="*/ 394 w 986"/>
                <a:gd name="T99" fmla="*/ 359 h 469"/>
                <a:gd name="T100" fmla="*/ 429 w 986"/>
                <a:gd name="T101" fmla="*/ 466 h 469"/>
                <a:gd name="T102" fmla="*/ 394 w 986"/>
                <a:gd name="T103" fmla="*/ 359 h 469"/>
                <a:gd name="T104" fmla="*/ 579 w 986"/>
                <a:gd name="T105" fmla="*/ 438 h 469"/>
                <a:gd name="T106" fmla="*/ 551 w 986"/>
                <a:gd name="T107" fmla="*/ 357 h 469"/>
                <a:gd name="T108" fmla="*/ 599 w 986"/>
                <a:gd name="T109" fmla="*/ 359 h 469"/>
                <a:gd name="T110" fmla="*/ 675 w 986"/>
                <a:gd name="T111" fmla="*/ 359 h 469"/>
                <a:gd name="T112" fmla="*/ 731 w 986"/>
                <a:gd name="T113" fmla="*/ 370 h 469"/>
                <a:gd name="T114" fmla="*/ 693 w 986"/>
                <a:gd name="T115" fmla="*/ 469 h 469"/>
                <a:gd name="T116" fmla="*/ 832 w 986"/>
                <a:gd name="T117" fmla="*/ 457 h 469"/>
                <a:gd name="T118" fmla="*/ 837 w 986"/>
                <a:gd name="T119" fmla="*/ 359 h 469"/>
                <a:gd name="T120" fmla="*/ 837 w 986"/>
                <a:gd name="T121" fmla="*/ 359 h 469"/>
                <a:gd name="T122" fmla="*/ 954 w 986"/>
                <a:gd name="T123" fmla="*/ 36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86" h="469">
                  <a:moveTo>
                    <a:pt x="0" y="2"/>
                  </a:moveTo>
                  <a:lnTo>
                    <a:pt x="0" y="2"/>
                  </a:lnTo>
                  <a:lnTo>
                    <a:pt x="0" y="12"/>
                  </a:lnTo>
                  <a:lnTo>
                    <a:pt x="32" y="12"/>
                  </a:lnTo>
                  <a:lnTo>
                    <a:pt x="32" y="110"/>
                  </a:lnTo>
                  <a:lnTo>
                    <a:pt x="44" y="110"/>
                  </a:lnTo>
                  <a:lnTo>
                    <a:pt x="44" y="12"/>
                  </a:lnTo>
                  <a:lnTo>
                    <a:pt x="76" y="12"/>
                  </a:lnTo>
                  <a:lnTo>
                    <a:pt x="76" y="2"/>
                  </a:lnTo>
                  <a:lnTo>
                    <a:pt x="0" y="2"/>
                  </a:lnTo>
                  <a:lnTo>
                    <a:pt x="0" y="2"/>
                  </a:lnTo>
                  <a:close/>
                  <a:moveTo>
                    <a:pt x="100" y="2"/>
                  </a:moveTo>
                  <a:lnTo>
                    <a:pt x="100" y="2"/>
                  </a:lnTo>
                  <a:lnTo>
                    <a:pt x="100" y="110"/>
                  </a:lnTo>
                  <a:lnTo>
                    <a:pt x="158" y="110"/>
                  </a:lnTo>
                  <a:lnTo>
                    <a:pt x="158" y="100"/>
                  </a:lnTo>
                  <a:lnTo>
                    <a:pt x="112" y="100"/>
                  </a:lnTo>
                  <a:lnTo>
                    <a:pt x="112" y="59"/>
                  </a:lnTo>
                  <a:lnTo>
                    <a:pt x="154" y="59"/>
                  </a:lnTo>
                  <a:lnTo>
                    <a:pt x="154" y="49"/>
                  </a:lnTo>
                  <a:lnTo>
                    <a:pt x="112" y="49"/>
                  </a:lnTo>
                  <a:lnTo>
                    <a:pt x="112" y="12"/>
                  </a:lnTo>
                  <a:lnTo>
                    <a:pt x="158" y="12"/>
                  </a:lnTo>
                  <a:lnTo>
                    <a:pt x="158" y="2"/>
                  </a:lnTo>
                  <a:lnTo>
                    <a:pt x="100" y="2"/>
                  </a:lnTo>
                  <a:lnTo>
                    <a:pt x="100" y="2"/>
                  </a:lnTo>
                  <a:close/>
                  <a:moveTo>
                    <a:pt x="238" y="9"/>
                  </a:moveTo>
                  <a:lnTo>
                    <a:pt x="238" y="9"/>
                  </a:lnTo>
                  <a:cubicBezTo>
                    <a:pt x="248" y="9"/>
                    <a:pt x="257" y="11"/>
                    <a:pt x="266" y="17"/>
                  </a:cubicBezTo>
                  <a:lnTo>
                    <a:pt x="270" y="8"/>
                  </a:lnTo>
                  <a:cubicBezTo>
                    <a:pt x="260" y="3"/>
                    <a:pt x="250" y="0"/>
                    <a:pt x="238" y="0"/>
                  </a:cubicBezTo>
                  <a:cubicBezTo>
                    <a:pt x="206" y="0"/>
                    <a:pt x="181" y="23"/>
                    <a:pt x="181" y="56"/>
                  </a:cubicBezTo>
                  <a:cubicBezTo>
                    <a:pt x="181" y="91"/>
                    <a:pt x="206" y="112"/>
                    <a:pt x="238" y="112"/>
                  </a:cubicBezTo>
                  <a:cubicBezTo>
                    <a:pt x="248" y="112"/>
                    <a:pt x="260" y="107"/>
                    <a:pt x="270" y="102"/>
                  </a:cubicBezTo>
                  <a:lnTo>
                    <a:pt x="265" y="94"/>
                  </a:lnTo>
                  <a:cubicBezTo>
                    <a:pt x="257" y="99"/>
                    <a:pt x="247" y="102"/>
                    <a:pt x="238" y="102"/>
                  </a:cubicBezTo>
                  <a:cubicBezTo>
                    <a:pt x="211" y="102"/>
                    <a:pt x="193" y="82"/>
                    <a:pt x="193" y="56"/>
                  </a:cubicBezTo>
                  <a:cubicBezTo>
                    <a:pt x="193" y="30"/>
                    <a:pt x="211" y="9"/>
                    <a:pt x="238" y="9"/>
                  </a:cubicBezTo>
                  <a:lnTo>
                    <a:pt x="238" y="9"/>
                  </a:lnTo>
                  <a:close/>
                  <a:moveTo>
                    <a:pt x="297" y="2"/>
                  </a:moveTo>
                  <a:lnTo>
                    <a:pt x="297" y="2"/>
                  </a:lnTo>
                  <a:lnTo>
                    <a:pt x="297" y="110"/>
                  </a:lnTo>
                  <a:lnTo>
                    <a:pt x="309" y="110"/>
                  </a:lnTo>
                  <a:lnTo>
                    <a:pt x="309" y="58"/>
                  </a:lnTo>
                  <a:lnTo>
                    <a:pt x="368" y="58"/>
                  </a:lnTo>
                  <a:lnTo>
                    <a:pt x="368" y="110"/>
                  </a:lnTo>
                  <a:lnTo>
                    <a:pt x="380" y="110"/>
                  </a:lnTo>
                  <a:lnTo>
                    <a:pt x="380" y="2"/>
                  </a:lnTo>
                  <a:lnTo>
                    <a:pt x="368" y="2"/>
                  </a:lnTo>
                  <a:lnTo>
                    <a:pt x="368" y="49"/>
                  </a:lnTo>
                  <a:lnTo>
                    <a:pt x="309" y="49"/>
                  </a:lnTo>
                  <a:lnTo>
                    <a:pt x="309" y="2"/>
                  </a:lnTo>
                  <a:lnTo>
                    <a:pt x="297" y="2"/>
                  </a:lnTo>
                  <a:lnTo>
                    <a:pt x="297" y="2"/>
                  </a:lnTo>
                  <a:close/>
                  <a:moveTo>
                    <a:pt x="431" y="0"/>
                  </a:moveTo>
                  <a:lnTo>
                    <a:pt x="431" y="0"/>
                  </a:lnTo>
                  <a:lnTo>
                    <a:pt x="418" y="3"/>
                  </a:lnTo>
                  <a:lnTo>
                    <a:pt x="418" y="110"/>
                  </a:lnTo>
                  <a:lnTo>
                    <a:pt x="430" y="110"/>
                  </a:lnTo>
                  <a:lnTo>
                    <a:pt x="430" y="18"/>
                  </a:lnTo>
                  <a:lnTo>
                    <a:pt x="493" y="112"/>
                  </a:lnTo>
                  <a:lnTo>
                    <a:pt x="506" y="109"/>
                  </a:lnTo>
                  <a:lnTo>
                    <a:pt x="506" y="2"/>
                  </a:lnTo>
                  <a:lnTo>
                    <a:pt x="495" y="2"/>
                  </a:lnTo>
                  <a:lnTo>
                    <a:pt x="495" y="95"/>
                  </a:lnTo>
                  <a:lnTo>
                    <a:pt x="431" y="0"/>
                  </a:lnTo>
                  <a:lnTo>
                    <a:pt x="431" y="0"/>
                  </a:lnTo>
                  <a:close/>
                  <a:moveTo>
                    <a:pt x="550" y="110"/>
                  </a:moveTo>
                  <a:lnTo>
                    <a:pt x="550" y="110"/>
                  </a:lnTo>
                  <a:lnTo>
                    <a:pt x="562" y="110"/>
                  </a:lnTo>
                  <a:lnTo>
                    <a:pt x="562" y="2"/>
                  </a:lnTo>
                  <a:lnTo>
                    <a:pt x="550" y="2"/>
                  </a:lnTo>
                  <a:lnTo>
                    <a:pt x="550" y="110"/>
                  </a:lnTo>
                  <a:close/>
                  <a:moveTo>
                    <a:pt x="623" y="103"/>
                  </a:moveTo>
                  <a:lnTo>
                    <a:pt x="623" y="103"/>
                  </a:lnTo>
                  <a:cubicBezTo>
                    <a:pt x="615" y="103"/>
                    <a:pt x="606" y="100"/>
                    <a:pt x="600" y="96"/>
                  </a:cubicBezTo>
                  <a:lnTo>
                    <a:pt x="595" y="104"/>
                  </a:lnTo>
                  <a:cubicBezTo>
                    <a:pt x="604" y="109"/>
                    <a:pt x="613" y="112"/>
                    <a:pt x="624" y="112"/>
                  </a:cubicBezTo>
                  <a:cubicBezTo>
                    <a:pt x="647" y="112"/>
                    <a:pt x="658" y="97"/>
                    <a:pt x="658" y="81"/>
                  </a:cubicBezTo>
                  <a:cubicBezTo>
                    <a:pt x="658" y="65"/>
                    <a:pt x="646" y="58"/>
                    <a:pt x="634" y="52"/>
                  </a:cubicBezTo>
                  <a:lnTo>
                    <a:pt x="625" y="48"/>
                  </a:lnTo>
                  <a:cubicBezTo>
                    <a:pt x="617" y="44"/>
                    <a:pt x="609" y="39"/>
                    <a:pt x="609" y="28"/>
                  </a:cubicBezTo>
                  <a:cubicBezTo>
                    <a:pt x="609" y="14"/>
                    <a:pt x="620" y="8"/>
                    <a:pt x="630" y="8"/>
                  </a:cubicBezTo>
                  <a:cubicBezTo>
                    <a:pt x="640" y="8"/>
                    <a:pt x="647" y="12"/>
                    <a:pt x="653" y="16"/>
                  </a:cubicBezTo>
                  <a:lnTo>
                    <a:pt x="657" y="8"/>
                  </a:lnTo>
                  <a:cubicBezTo>
                    <a:pt x="649" y="3"/>
                    <a:pt x="640" y="0"/>
                    <a:pt x="630" y="0"/>
                  </a:cubicBezTo>
                  <a:cubicBezTo>
                    <a:pt x="611" y="0"/>
                    <a:pt x="598" y="11"/>
                    <a:pt x="598" y="28"/>
                  </a:cubicBezTo>
                  <a:cubicBezTo>
                    <a:pt x="598" y="50"/>
                    <a:pt x="614" y="54"/>
                    <a:pt x="630" y="62"/>
                  </a:cubicBezTo>
                  <a:cubicBezTo>
                    <a:pt x="639" y="66"/>
                    <a:pt x="646" y="71"/>
                    <a:pt x="646" y="82"/>
                  </a:cubicBezTo>
                  <a:cubicBezTo>
                    <a:pt x="646" y="95"/>
                    <a:pt x="636" y="103"/>
                    <a:pt x="623" y="103"/>
                  </a:cubicBezTo>
                  <a:lnTo>
                    <a:pt x="623" y="103"/>
                  </a:lnTo>
                  <a:close/>
                  <a:moveTo>
                    <a:pt x="741" y="9"/>
                  </a:moveTo>
                  <a:lnTo>
                    <a:pt x="741" y="9"/>
                  </a:lnTo>
                  <a:cubicBezTo>
                    <a:pt x="752" y="9"/>
                    <a:pt x="761" y="11"/>
                    <a:pt x="769" y="17"/>
                  </a:cubicBezTo>
                  <a:lnTo>
                    <a:pt x="774" y="8"/>
                  </a:lnTo>
                  <a:cubicBezTo>
                    <a:pt x="764" y="3"/>
                    <a:pt x="754" y="0"/>
                    <a:pt x="741" y="0"/>
                  </a:cubicBezTo>
                  <a:cubicBezTo>
                    <a:pt x="709" y="0"/>
                    <a:pt x="684" y="23"/>
                    <a:pt x="684" y="56"/>
                  </a:cubicBezTo>
                  <a:cubicBezTo>
                    <a:pt x="684" y="91"/>
                    <a:pt x="709" y="112"/>
                    <a:pt x="741" y="112"/>
                  </a:cubicBezTo>
                  <a:cubicBezTo>
                    <a:pt x="752" y="112"/>
                    <a:pt x="764" y="107"/>
                    <a:pt x="773" y="102"/>
                  </a:cubicBezTo>
                  <a:lnTo>
                    <a:pt x="769" y="94"/>
                  </a:lnTo>
                  <a:cubicBezTo>
                    <a:pt x="761" y="99"/>
                    <a:pt x="751" y="102"/>
                    <a:pt x="741" y="102"/>
                  </a:cubicBezTo>
                  <a:cubicBezTo>
                    <a:pt x="715" y="102"/>
                    <a:pt x="697" y="82"/>
                    <a:pt x="697" y="56"/>
                  </a:cubicBezTo>
                  <a:cubicBezTo>
                    <a:pt x="697" y="30"/>
                    <a:pt x="715" y="9"/>
                    <a:pt x="741" y="9"/>
                  </a:cubicBezTo>
                  <a:lnTo>
                    <a:pt x="741" y="9"/>
                  </a:lnTo>
                  <a:close/>
                  <a:moveTo>
                    <a:pt x="805" y="2"/>
                  </a:moveTo>
                  <a:lnTo>
                    <a:pt x="805" y="2"/>
                  </a:lnTo>
                  <a:lnTo>
                    <a:pt x="805" y="110"/>
                  </a:lnTo>
                  <a:lnTo>
                    <a:pt x="817" y="110"/>
                  </a:lnTo>
                  <a:lnTo>
                    <a:pt x="817" y="58"/>
                  </a:lnTo>
                  <a:lnTo>
                    <a:pt x="875" y="58"/>
                  </a:lnTo>
                  <a:lnTo>
                    <a:pt x="875" y="110"/>
                  </a:lnTo>
                  <a:lnTo>
                    <a:pt x="887" y="110"/>
                  </a:lnTo>
                  <a:lnTo>
                    <a:pt x="887" y="2"/>
                  </a:lnTo>
                  <a:lnTo>
                    <a:pt x="875" y="2"/>
                  </a:lnTo>
                  <a:lnTo>
                    <a:pt x="875" y="49"/>
                  </a:lnTo>
                  <a:lnTo>
                    <a:pt x="817" y="49"/>
                  </a:lnTo>
                  <a:lnTo>
                    <a:pt x="817" y="2"/>
                  </a:lnTo>
                  <a:lnTo>
                    <a:pt x="805" y="2"/>
                  </a:lnTo>
                  <a:lnTo>
                    <a:pt x="805" y="2"/>
                  </a:lnTo>
                  <a:close/>
                  <a:moveTo>
                    <a:pt x="926" y="2"/>
                  </a:moveTo>
                  <a:lnTo>
                    <a:pt x="926" y="2"/>
                  </a:lnTo>
                  <a:lnTo>
                    <a:pt x="926" y="110"/>
                  </a:lnTo>
                  <a:lnTo>
                    <a:pt x="984" y="110"/>
                  </a:lnTo>
                  <a:lnTo>
                    <a:pt x="984" y="100"/>
                  </a:lnTo>
                  <a:lnTo>
                    <a:pt x="938" y="100"/>
                  </a:lnTo>
                  <a:lnTo>
                    <a:pt x="938" y="59"/>
                  </a:lnTo>
                  <a:lnTo>
                    <a:pt x="980" y="59"/>
                  </a:lnTo>
                  <a:lnTo>
                    <a:pt x="980" y="49"/>
                  </a:lnTo>
                  <a:lnTo>
                    <a:pt x="938" y="49"/>
                  </a:lnTo>
                  <a:lnTo>
                    <a:pt x="938" y="12"/>
                  </a:lnTo>
                  <a:lnTo>
                    <a:pt x="984" y="12"/>
                  </a:lnTo>
                  <a:lnTo>
                    <a:pt x="984" y="2"/>
                  </a:lnTo>
                  <a:lnTo>
                    <a:pt x="926" y="2"/>
                  </a:lnTo>
                  <a:lnTo>
                    <a:pt x="926" y="2"/>
                  </a:lnTo>
                  <a:close/>
                  <a:moveTo>
                    <a:pt x="96" y="251"/>
                  </a:moveTo>
                  <a:lnTo>
                    <a:pt x="96" y="251"/>
                  </a:lnTo>
                  <a:lnTo>
                    <a:pt x="96" y="180"/>
                  </a:lnTo>
                  <a:lnTo>
                    <a:pt x="84" y="180"/>
                  </a:lnTo>
                  <a:lnTo>
                    <a:pt x="84" y="249"/>
                  </a:lnTo>
                  <a:cubicBezTo>
                    <a:pt x="84" y="274"/>
                    <a:pt x="73" y="281"/>
                    <a:pt x="54" y="281"/>
                  </a:cubicBezTo>
                  <a:cubicBezTo>
                    <a:pt x="34" y="281"/>
                    <a:pt x="25" y="270"/>
                    <a:pt x="25" y="249"/>
                  </a:cubicBezTo>
                  <a:lnTo>
                    <a:pt x="25" y="180"/>
                  </a:lnTo>
                  <a:lnTo>
                    <a:pt x="13" y="180"/>
                  </a:lnTo>
                  <a:lnTo>
                    <a:pt x="13" y="252"/>
                  </a:lnTo>
                  <a:cubicBezTo>
                    <a:pt x="13" y="277"/>
                    <a:pt x="27" y="290"/>
                    <a:pt x="54" y="290"/>
                  </a:cubicBezTo>
                  <a:cubicBezTo>
                    <a:pt x="74" y="290"/>
                    <a:pt x="96" y="284"/>
                    <a:pt x="96" y="251"/>
                  </a:cubicBezTo>
                  <a:lnTo>
                    <a:pt x="96" y="251"/>
                  </a:lnTo>
                  <a:close/>
                  <a:moveTo>
                    <a:pt x="143" y="178"/>
                  </a:moveTo>
                  <a:lnTo>
                    <a:pt x="143" y="178"/>
                  </a:lnTo>
                  <a:lnTo>
                    <a:pt x="130" y="181"/>
                  </a:lnTo>
                  <a:lnTo>
                    <a:pt x="130" y="288"/>
                  </a:lnTo>
                  <a:lnTo>
                    <a:pt x="142" y="288"/>
                  </a:lnTo>
                  <a:lnTo>
                    <a:pt x="142" y="196"/>
                  </a:lnTo>
                  <a:lnTo>
                    <a:pt x="205" y="291"/>
                  </a:lnTo>
                  <a:lnTo>
                    <a:pt x="218" y="287"/>
                  </a:lnTo>
                  <a:lnTo>
                    <a:pt x="218" y="181"/>
                  </a:lnTo>
                  <a:lnTo>
                    <a:pt x="207" y="181"/>
                  </a:lnTo>
                  <a:lnTo>
                    <a:pt x="206" y="273"/>
                  </a:lnTo>
                  <a:lnTo>
                    <a:pt x="143" y="178"/>
                  </a:lnTo>
                  <a:lnTo>
                    <a:pt x="143" y="178"/>
                  </a:lnTo>
                  <a:close/>
                  <a:moveTo>
                    <a:pt x="256" y="288"/>
                  </a:moveTo>
                  <a:lnTo>
                    <a:pt x="256" y="288"/>
                  </a:lnTo>
                  <a:lnTo>
                    <a:pt x="268" y="288"/>
                  </a:lnTo>
                  <a:lnTo>
                    <a:pt x="268" y="180"/>
                  </a:lnTo>
                  <a:lnTo>
                    <a:pt x="256" y="180"/>
                  </a:lnTo>
                  <a:lnTo>
                    <a:pt x="256" y="288"/>
                  </a:lnTo>
                  <a:close/>
                  <a:moveTo>
                    <a:pt x="303" y="179"/>
                  </a:moveTo>
                  <a:lnTo>
                    <a:pt x="303" y="179"/>
                  </a:lnTo>
                  <a:lnTo>
                    <a:pt x="291" y="183"/>
                  </a:lnTo>
                  <a:lnTo>
                    <a:pt x="332" y="288"/>
                  </a:lnTo>
                  <a:lnTo>
                    <a:pt x="344" y="288"/>
                  </a:lnTo>
                  <a:lnTo>
                    <a:pt x="385" y="183"/>
                  </a:lnTo>
                  <a:lnTo>
                    <a:pt x="374" y="179"/>
                  </a:lnTo>
                  <a:lnTo>
                    <a:pt x="338" y="275"/>
                  </a:lnTo>
                  <a:lnTo>
                    <a:pt x="303" y="179"/>
                  </a:lnTo>
                  <a:lnTo>
                    <a:pt x="303" y="179"/>
                  </a:lnTo>
                  <a:close/>
                  <a:moveTo>
                    <a:pt x="409" y="180"/>
                  </a:moveTo>
                  <a:lnTo>
                    <a:pt x="409" y="180"/>
                  </a:lnTo>
                  <a:lnTo>
                    <a:pt x="409" y="288"/>
                  </a:lnTo>
                  <a:lnTo>
                    <a:pt x="467" y="288"/>
                  </a:lnTo>
                  <a:lnTo>
                    <a:pt x="467" y="278"/>
                  </a:lnTo>
                  <a:lnTo>
                    <a:pt x="421" y="278"/>
                  </a:lnTo>
                  <a:lnTo>
                    <a:pt x="421" y="237"/>
                  </a:lnTo>
                  <a:lnTo>
                    <a:pt x="463" y="237"/>
                  </a:lnTo>
                  <a:lnTo>
                    <a:pt x="463" y="227"/>
                  </a:lnTo>
                  <a:lnTo>
                    <a:pt x="421" y="227"/>
                  </a:lnTo>
                  <a:lnTo>
                    <a:pt x="421" y="190"/>
                  </a:lnTo>
                  <a:lnTo>
                    <a:pt x="467" y="190"/>
                  </a:lnTo>
                  <a:lnTo>
                    <a:pt x="467" y="180"/>
                  </a:lnTo>
                  <a:lnTo>
                    <a:pt x="409" y="180"/>
                  </a:lnTo>
                  <a:lnTo>
                    <a:pt x="409" y="180"/>
                  </a:lnTo>
                  <a:close/>
                  <a:moveTo>
                    <a:pt x="522" y="233"/>
                  </a:moveTo>
                  <a:lnTo>
                    <a:pt x="522" y="233"/>
                  </a:lnTo>
                  <a:lnTo>
                    <a:pt x="508" y="233"/>
                  </a:lnTo>
                  <a:lnTo>
                    <a:pt x="508" y="190"/>
                  </a:lnTo>
                  <a:lnTo>
                    <a:pt x="525" y="190"/>
                  </a:lnTo>
                  <a:cubicBezTo>
                    <a:pt x="543" y="190"/>
                    <a:pt x="549" y="199"/>
                    <a:pt x="549" y="211"/>
                  </a:cubicBezTo>
                  <a:cubicBezTo>
                    <a:pt x="549" y="228"/>
                    <a:pt x="536" y="233"/>
                    <a:pt x="522" y="233"/>
                  </a:cubicBezTo>
                  <a:lnTo>
                    <a:pt x="522" y="233"/>
                  </a:lnTo>
                  <a:close/>
                  <a:moveTo>
                    <a:pt x="528" y="181"/>
                  </a:moveTo>
                  <a:lnTo>
                    <a:pt x="528" y="181"/>
                  </a:lnTo>
                  <a:lnTo>
                    <a:pt x="495" y="180"/>
                  </a:lnTo>
                  <a:lnTo>
                    <a:pt x="495" y="288"/>
                  </a:lnTo>
                  <a:lnTo>
                    <a:pt x="508" y="288"/>
                  </a:lnTo>
                  <a:lnTo>
                    <a:pt x="508" y="242"/>
                  </a:lnTo>
                  <a:lnTo>
                    <a:pt x="517" y="242"/>
                  </a:lnTo>
                  <a:cubicBezTo>
                    <a:pt x="525" y="242"/>
                    <a:pt x="530" y="245"/>
                    <a:pt x="534" y="251"/>
                  </a:cubicBezTo>
                  <a:lnTo>
                    <a:pt x="539" y="257"/>
                  </a:lnTo>
                  <a:lnTo>
                    <a:pt x="564" y="291"/>
                  </a:lnTo>
                  <a:lnTo>
                    <a:pt x="575" y="285"/>
                  </a:lnTo>
                  <a:lnTo>
                    <a:pt x="553" y="256"/>
                  </a:lnTo>
                  <a:cubicBezTo>
                    <a:pt x="549" y="251"/>
                    <a:pt x="543" y="241"/>
                    <a:pt x="537" y="240"/>
                  </a:cubicBezTo>
                  <a:lnTo>
                    <a:pt x="537" y="237"/>
                  </a:lnTo>
                  <a:cubicBezTo>
                    <a:pt x="551" y="235"/>
                    <a:pt x="560" y="227"/>
                    <a:pt x="560" y="209"/>
                  </a:cubicBezTo>
                  <a:cubicBezTo>
                    <a:pt x="560" y="192"/>
                    <a:pt x="548" y="181"/>
                    <a:pt x="528" y="181"/>
                  </a:cubicBezTo>
                  <a:lnTo>
                    <a:pt x="528" y="181"/>
                  </a:lnTo>
                  <a:close/>
                  <a:moveTo>
                    <a:pt x="618" y="282"/>
                  </a:moveTo>
                  <a:lnTo>
                    <a:pt x="618" y="282"/>
                  </a:lnTo>
                  <a:cubicBezTo>
                    <a:pt x="609" y="282"/>
                    <a:pt x="601" y="279"/>
                    <a:pt x="595" y="275"/>
                  </a:cubicBezTo>
                  <a:lnTo>
                    <a:pt x="590" y="283"/>
                  </a:lnTo>
                  <a:cubicBezTo>
                    <a:pt x="599" y="288"/>
                    <a:pt x="607" y="291"/>
                    <a:pt x="618" y="291"/>
                  </a:cubicBezTo>
                  <a:cubicBezTo>
                    <a:pt x="642" y="291"/>
                    <a:pt x="653" y="276"/>
                    <a:pt x="653" y="260"/>
                  </a:cubicBezTo>
                  <a:cubicBezTo>
                    <a:pt x="653" y="244"/>
                    <a:pt x="641" y="237"/>
                    <a:pt x="629" y="231"/>
                  </a:cubicBezTo>
                  <a:lnTo>
                    <a:pt x="620" y="227"/>
                  </a:lnTo>
                  <a:cubicBezTo>
                    <a:pt x="612" y="223"/>
                    <a:pt x="604" y="218"/>
                    <a:pt x="604" y="207"/>
                  </a:cubicBezTo>
                  <a:cubicBezTo>
                    <a:pt x="604" y="193"/>
                    <a:pt x="615" y="187"/>
                    <a:pt x="625" y="187"/>
                  </a:cubicBezTo>
                  <a:cubicBezTo>
                    <a:pt x="635" y="187"/>
                    <a:pt x="642" y="191"/>
                    <a:pt x="648" y="195"/>
                  </a:cubicBezTo>
                  <a:lnTo>
                    <a:pt x="652" y="187"/>
                  </a:lnTo>
                  <a:cubicBezTo>
                    <a:pt x="644" y="182"/>
                    <a:pt x="634" y="179"/>
                    <a:pt x="624" y="179"/>
                  </a:cubicBezTo>
                  <a:cubicBezTo>
                    <a:pt x="605" y="179"/>
                    <a:pt x="592" y="190"/>
                    <a:pt x="592" y="207"/>
                  </a:cubicBezTo>
                  <a:cubicBezTo>
                    <a:pt x="592" y="229"/>
                    <a:pt x="609" y="233"/>
                    <a:pt x="625" y="241"/>
                  </a:cubicBezTo>
                  <a:cubicBezTo>
                    <a:pt x="633" y="245"/>
                    <a:pt x="640" y="250"/>
                    <a:pt x="640" y="261"/>
                  </a:cubicBezTo>
                  <a:cubicBezTo>
                    <a:pt x="640" y="274"/>
                    <a:pt x="631" y="282"/>
                    <a:pt x="618" y="282"/>
                  </a:cubicBezTo>
                  <a:lnTo>
                    <a:pt x="618" y="282"/>
                  </a:lnTo>
                  <a:close/>
                  <a:moveTo>
                    <a:pt x="685" y="288"/>
                  </a:moveTo>
                  <a:lnTo>
                    <a:pt x="685" y="288"/>
                  </a:lnTo>
                  <a:lnTo>
                    <a:pt x="697" y="288"/>
                  </a:lnTo>
                  <a:lnTo>
                    <a:pt x="697" y="180"/>
                  </a:lnTo>
                  <a:lnTo>
                    <a:pt x="685" y="180"/>
                  </a:lnTo>
                  <a:lnTo>
                    <a:pt x="685" y="288"/>
                  </a:lnTo>
                  <a:close/>
                  <a:moveTo>
                    <a:pt x="721" y="180"/>
                  </a:moveTo>
                  <a:lnTo>
                    <a:pt x="721" y="180"/>
                  </a:lnTo>
                  <a:lnTo>
                    <a:pt x="721" y="190"/>
                  </a:lnTo>
                  <a:lnTo>
                    <a:pt x="752" y="190"/>
                  </a:lnTo>
                  <a:lnTo>
                    <a:pt x="752" y="288"/>
                  </a:lnTo>
                  <a:lnTo>
                    <a:pt x="764" y="288"/>
                  </a:lnTo>
                  <a:lnTo>
                    <a:pt x="764" y="190"/>
                  </a:lnTo>
                  <a:lnTo>
                    <a:pt x="796" y="190"/>
                  </a:lnTo>
                  <a:lnTo>
                    <a:pt x="796" y="180"/>
                  </a:lnTo>
                  <a:lnTo>
                    <a:pt x="721" y="180"/>
                  </a:lnTo>
                  <a:lnTo>
                    <a:pt x="721" y="180"/>
                  </a:lnTo>
                  <a:close/>
                  <a:moveTo>
                    <a:pt x="851" y="191"/>
                  </a:moveTo>
                  <a:lnTo>
                    <a:pt x="851" y="191"/>
                  </a:lnTo>
                  <a:lnTo>
                    <a:pt x="870" y="245"/>
                  </a:lnTo>
                  <a:lnTo>
                    <a:pt x="830" y="245"/>
                  </a:lnTo>
                  <a:lnTo>
                    <a:pt x="851" y="191"/>
                  </a:lnTo>
                  <a:lnTo>
                    <a:pt x="851" y="191"/>
                  </a:lnTo>
                  <a:close/>
                  <a:moveTo>
                    <a:pt x="900" y="287"/>
                  </a:moveTo>
                  <a:lnTo>
                    <a:pt x="900" y="287"/>
                  </a:lnTo>
                  <a:lnTo>
                    <a:pt x="857" y="180"/>
                  </a:lnTo>
                  <a:lnTo>
                    <a:pt x="844" y="180"/>
                  </a:lnTo>
                  <a:lnTo>
                    <a:pt x="800" y="287"/>
                  </a:lnTo>
                  <a:lnTo>
                    <a:pt x="812" y="291"/>
                  </a:lnTo>
                  <a:lnTo>
                    <a:pt x="827" y="253"/>
                  </a:lnTo>
                  <a:lnTo>
                    <a:pt x="874" y="253"/>
                  </a:lnTo>
                  <a:lnTo>
                    <a:pt x="888" y="291"/>
                  </a:lnTo>
                  <a:lnTo>
                    <a:pt x="900" y="287"/>
                  </a:lnTo>
                  <a:lnTo>
                    <a:pt x="900" y="287"/>
                  </a:lnTo>
                  <a:close/>
                  <a:moveTo>
                    <a:pt x="871" y="188"/>
                  </a:moveTo>
                  <a:lnTo>
                    <a:pt x="871" y="188"/>
                  </a:lnTo>
                  <a:lnTo>
                    <a:pt x="882" y="188"/>
                  </a:lnTo>
                  <a:lnTo>
                    <a:pt x="882" y="174"/>
                  </a:lnTo>
                  <a:lnTo>
                    <a:pt x="871" y="174"/>
                  </a:lnTo>
                  <a:lnTo>
                    <a:pt x="871" y="188"/>
                  </a:lnTo>
                  <a:close/>
                  <a:moveTo>
                    <a:pt x="820" y="188"/>
                  </a:moveTo>
                  <a:lnTo>
                    <a:pt x="820" y="188"/>
                  </a:lnTo>
                  <a:lnTo>
                    <a:pt x="831" y="188"/>
                  </a:lnTo>
                  <a:lnTo>
                    <a:pt x="831" y="174"/>
                  </a:lnTo>
                  <a:lnTo>
                    <a:pt x="820" y="174"/>
                  </a:lnTo>
                  <a:lnTo>
                    <a:pt x="820" y="188"/>
                  </a:lnTo>
                  <a:close/>
                  <a:moveTo>
                    <a:pt x="911" y="180"/>
                  </a:moveTo>
                  <a:lnTo>
                    <a:pt x="911" y="180"/>
                  </a:lnTo>
                  <a:lnTo>
                    <a:pt x="911" y="190"/>
                  </a:lnTo>
                  <a:lnTo>
                    <a:pt x="942" y="190"/>
                  </a:lnTo>
                  <a:lnTo>
                    <a:pt x="942" y="288"/>
                  </a:lnTo>
                  <a:lnTo>
                    <a:pt x="954" y="288"/>
                  </a:lnTo>
                  <a:lnTo>
                    <a:pt x="954" y="190"/>
                  </a:lnTo>
                  <a:lnTo>
                    <a:pt x="986" y="190"/>
                  </a:lnTo>
                  <a:lnTo>
                    <a:pt x="986" y="180"/>
                  </a:lnTo>
                  <a:lnTo>
                    <a:pt x="911" y="180"/>
                  </a:lnTo>
                  <a:lnTo>
                    <a:pt x="911" y="180"/>
                  </a:lnTo>
                  <a:close/>
                  <a:moveTo>
                    <a:pt x="41" y="457"/>
                  </a:moveTo>
                  <a:lnTo>
                    <a:pt x="41" y="457"/>
                  </a:lnTo>
                  <a:lnTo>
                    <a:pt x="25" y="457"/>
                  </a:lnTo>
                  <a:lnTo>
                    <a:pt x="25" y="368"/>
                  </a:lnTo>
                  <a:lnTo>
                    <a:pt x="43" y="368"/>
                  </a:lnTo>
                  <a:cubicBezTo>
                    <a:pt x="73" y="368"/>
                    <a:pt x="93" y="383"/>
                    <a:pt x="93" y="412"/>
                  </a:cubicBezTo>
                  <a:cubicBezTo>
                    <a:pt x="93" y="440"/>
                    <a:pt x="73" y="457"/>
                    <a:pt x="41" y="457"/>
                  </a:cubicBezTo>
                  <a:lnTo>
                    <a:pt x="41" y="457"/>
                  </a:lnTo>
                  <a:close/>
                  <a:moveTo>
                    <a:pt x="46" y="359"/>
                  </a:moveTo>
                  <a:lnTo>
                    <a:pt x="46" y="359"/>
                  </a:lnTo>
                  <a:lnTo>
                    <a:pt x="13" y="359"/>
                  </a:lnTo>
                  <a:lnTo>
                    <a:pt x="13" y="466"/>
                  </a:lnTo>
                  <a:lnTo>
                    <a:pt x="42" y="466"/>
                  </a:lnTo>
                  <a:cubicBezTo>
                    <a:pt x="79" y="466"/>
                    <a:pt x="104" y="448"/>
                    <a:pt x="104" y="411"/>
                  </a:cubicBezTo>
                  <a:cubicBezTo>
                    <a:pt x="104" y="385"/>
                    <a:pt x="89" y="359"/>
                    <a:pt x="46" y="359"/>
                  </a:cubicBezTo>
                  <a:lnTo>
                    <a:pt x="46" y="359"/>
                  </a:lnTo>
                  <a:close/>
                  <a:moveTo>
                    <a:pt x="171" y="369"/>
                  </a:moveTo>
                  <a:lnTo>
                    <a:pt x="171" y="369"/>
                  </a:lnTo>
                  <a:lnTo>
                    <a:pt x="191" y="423"/>
                  </a:lnTo>
                  <a:lnTo>
                    <a:pt x="150" y="423"/>
                  </a:lnTo>
                  <a:lnTo>
                    <a:pt x="171" y="369"/>
                  </a:lnTo>
                  <a:lnTo>
                    <a:pt x="171" y="369"/>
                  </a:lnTo>
                  <a:close/>
                  <a:moveTo>
                    <a:pt x="220" y="465"/>
                  </a:moveTo>
                  <a:lnTo>
                    <a:pt x="220" y="465"/>
                  </a:lnTo>
                  <a:lnTo>
                    <a:pt x="177" y="359"/>
                  </a:lnTo>
                  <a:lnTo>
                    <a:pt x="165" y="359"/>
                  </a:lnTo>
                  <a:lnTo>
                    <a:pt x="121" y="465"/>
                  </a:lnTo>
                  <a:lnTo>
                    <a:pt x="133" y="469"/>
                  </a:lnTo>
                  <a:lnTo>
                    <a:pt x="147" y="432"/>
                  </a:lnTo>
                  <a:lnTo>
                    <a:pt x="194" y="432"/>
                  </a:lnTo>
                  <a:lnTo>
                    <a:pt x="208" y="469"/>
                  </a:lnTo>
                  <a:lnTo>
                    <a:pt x="220" y="465"/>
                  </a:lnTo>
                  <a:lnTo>
                    <a:pt x="220" y="465"/>
                  </a:lnTo>
                  <a:close/>
                  <a:moveTo>
                    <a:pt x="275" y="411"/>
                  </a:moveTo>
                  <a:lnTo>
                    <a:pt x="275" y="411"/>
                  </a:lnTo>
                  <a:lnTo>
                    <a:pt x="261" y="411"/>
                  </a:lnTo>
                  <a:lnTo>
                    <a:pt x="261" y="368"/>
                  </a:lnTo>
                  <a:lnTo>
                    <a:pt x="278" y="368"/>
                  </a:lnTo>
                  <a:cubicBezTo>
                    <a:pt x="297" y="368"/>
                    <a:pt x="302" y="377"/>
                    <a:pt x="302" y="389"/>
                  </a:cubicBezTo>
                  <a:cubicBezTo>
                    <a:pt x="302" y="407"/>
                    <a:pt x="289" y="411"/>
                    <a:pt x="275" y="411"/>
                  </a:cubicBezTo>
                  <a:lnTo>
                    <a:pt x="275" y="411"/>
                  </a:lnTo>
                  <a:close/>
                  <a:moveTo>
                    <a:pt x="281" y="359"/>
                  </a:moveTo>
                  <a:lnTo>
                    <a:pt x="281" y="359"/>
                  </a:lnTo>
                  <a:lnTo>
                    <a:pt x="249" y="359"/>
                  </a:lnTo>
                  <a:lnTo>
                    <a:pt x="249" y="467"/>
                  </a:lnTo>
                  <a:lnTo>
                    <a:pt x="261" y="467"/>
                  </a:lnTo>
                  <a:lnTo>
                    <a:pt x="261" y="420"/>
                  </a:lnTo>
                  <a:lnTo>
                    <a:pt x="271" y="420"/>
                  </a:lnTo>
                  <a:cubicBezTo>
                    <a:pt x="279" y="420"/>
                    <a:pt x="283" y="423"/>
                    <a:pt x="287" y="429"/>
                  </a:cubicBezTo>
                  <a:lnTo>
                    <a:pt x="292" y="435"/>
                  </a:lnTo>
                  <a:lnTo>
                    <a:pt x="317" y="469"/>
                  </a:lnTo>
                  <a:lnTo>
                    <a:pt x="328" y="463"/>
                  </a:lnTo>
                  <a:lnTo>
                    <a:pt x="306" y="435"/>
                  </a:lnTo>
                  <a:cubicBezTo>
                    <a:pt x="302" y="429"/>
                    <a:pt x="297" y="419"/>
                    <a:pt x="290" y="418"/>
                  </a:cubicBezTo>
                  <a:lnTo>
                    <a:pt x="290" y="415"/>
                  </a:lnTo>
                  <a:cubicBezTo>
                    <a:pt x="305" y="413"/>
                    <a:pt x="313" y="405"/>
                    <a:pt x="313" y="387"/>
                  </a:cubicBezTo>
                  <a:cubicBezTo>
                    <a:pt x="313" y="370"/>
                    <a:pt x="301" y="359"/>
                    <a:pt x="281" y="359"/>
                  </a:cubicBezTo>
                  <a:lnTo>
                    <a:pt x="281" y="359"/>
                  </a:lnTo>
                  <a:close/>
                  <a:moveTo>
                    <a:pt x="394" y="359"/>
                  </a:moveTo>
                  <a:lnTo>
                    <a:pt x="394" y="359"/>
                  </a:lnTo>
                  <a:lnTo>
                    <a:pt x="381" y="359"/>
                  </a:lnTo>
                  <a:lnTo>
                    <a:pt x="351" y="465"/>
                  </a:lnTo>
                  <a:lnTo>
                    <a:pt x="362" y="468"/>
                  </a:lnTo>
                  <a:lnTo>
                    <a:pt x="388" y="375"/>
                  </a:lnTo>
                  <a:lnTo>
                    <a:pt x="415" y="466"/>
                  </a:lnTo>
                  <a:lnTo>
                    <a:pt x="429" y="466"/>
                  </a:lnTo>
                  <a:lnTo>
                    <a:pt x="457" y="375"/>
                  </a:lnTo>
                  <a:lnTo>
                    <a:pt x="482" y="468"/>
                  </a:lnTo>
                  <a:lnTo>
                    <a:pt x="493" y="465"/>
                  </a:lnTo>
                  <a:lnTo>
                    <a:pt x="463" y="359"/>
                  </a:lnTo>
                  <a:lnTo>
                    <a:pt x="450" y="359"/>
                  </a:lnTo>
                  <a:lnTo>
                    <a:pt x="422" y="453"/>
                  </a:lnTo>
                  <a:lnTo>
                    <a:pt x="394" y="359"/>
                  </a:lnTo>
                  <a:lnTo>
                    <a:pt x="394" y="359"/>
                  </a:lnTo>
                  <a:close/>
                  <a:moveTo>
                    <a:pt x="544" y="460"/>
                  </a:moveTo>
                  <a:lnTo>
                    <a:pt x="544" y="460"/>
                  </a:lnTo>
                  <a:cubicBezTo>
                    <a:pt x="536" y="460"/>
                    <a:pt x="527" y="457"/>
                    <a:pt x="521" y="453"/>
                  </a:cubicBezTo>
                  <a:lnTo>
                    <a:pt x="517" y="461"/>
                  </a:lnTo>
                  <a:cubicBezTo>
                    <a:pt x="525" y="466"/>
                    <a:pt x="534" y="468"/>
                    <a:pt x="545" y="468"/>
                  </a:cubicBezTo>
                  <a:cubicBezTo>
                    <a:pt x="569" y="468"/>
                    <a:pt x="579" y="454"/>
                    <a:pt x="579" y="438"/>
                  </a:cubicBezTo>
                  <a:cubicBezTo>
                    <a:pt x="579" y="422"/>
                    <a:pt x="568" y="415"/>
                    <a:pt x="555" y="409"/>
                  </a:cubicBezTo>
                  <a:lnTo>
                    <a:pt x="546" y="405"/>
                  </a:lnTo>
                  <a:cubicBezTo>
                    <a:pt x="539" y="401"/>
                    <a:pt x="530" y="395"/>
                    <a:pt x="530" y="385"/>
                  </a:cubicBezTo>
                  <a:cubicBezTo>
                    <a:pt x="530" y="371"/>
                    <a:pt x="542" y="365"/>
                    <a:pt x="552" y="365"/>
                  </a:cubicBezTo>
                  <a:cubicBezTo>
                    <a:pt x="562" y="365"/>
                    <a:pt x="568" y="369"/>
                    <a:pt x="574" y="373"/>
                  </a:cubicBezTo>
                  <a:lnTo>
                    <a:pt x="579" y="365"/>
                  </a:lnTo>
                  <a:cubicBezTo>
                    <a:pt x="570" y="360"/>
                    <a:pt x="561" y="357"/>
                    <a:pt x="551" y="357"/>
                  </a:cubicBezTo>
                  <a:cubicBezTo>
                    <a:pt x="532" y="357"/>
                    <a:pt x="519" y="368"/>
                    <a:pt x="519" y="384"/>
                  </a:cubicBezTo>
                  <a:cubicBezTo>
                    <a:pt x="519" y="407"/>
                    <a:pt x="535" y="411"/>
                    <a:pt x="551" y="419"/>
                  </a:cubicBezTo>
                  <a:cubicBezTo>
                    <a:pt x="560" y="423"/>
                    <a:pt x="567" y="428"/>
                    <a:pt x="567" y="439"/>
                  </a:cubicBezTo>
                  <a:cubicBezTo>
                    <a:pt x="567" y="452"/>
                    <a:pt x="558" y="460"/>
                    <a:pt x="544" y="460"/>
                  </a:cubicBezTo>
                  <a:lnTo>
                    <a:pt x="544" y="460"/>
                  </a:lnTo>
                  <a:close/>
                  <a:moveTo>
                    <a:pt x="599" y="359"/>
                  </a:moveTo>
                  <a:lnTo>
                    <a:pt x="599" y="359"/>
                  </a:lnTo>
                  <a:lnTo>
                    <a:pt x="599" y="369"/>
                  </a:lnTo>
                  <a:lnTo>
                    <a:pt x="631" y="369"/>
                  </a:lnTo>
                  <a:lnTo>
                    <a:pt x="631" y="466"/>
                  </a:lnTo>
                  <a:lnTo>
                    <a:pt x="643" y="466"/>
                  </a:lnTo>
                  <a:lnTo>
                    <a:pt x="643" y="369"/>
                  </a:lnTo>
                  <a:lnTo>
                    <a:pt x="675" y="369"/>
                  </a:lnTo>
                  <a:lnTo>
                    <a:pt x="675" y="359"/>
                  </a:lnTo>
                  <a:lnTo>
                    <a:pt x="599" y="359"/>
                  </a:lnTo>
                  <a:lnTo>
                    <a:pt x="599" y="359"/>
                  </a:lnTo>
                  <a:close/>
                  <a:moveTo>
                    <a:pt x="731" y="370"/>
                  </a:moveTo>
                  <a:lnTo>
                    <a:pt x="731" y="370"/>
                  </a:lnTo>
                  <a:lnTo>
                    <a:pt x="751" y="423"/>
                  </a:lnTo>
                  <a:lnTo>
                    <a:pt x="710" y="423"/>
                  </a:lnTo>
                  <a:lnTo>
                    <a:pt x="731" y="370"/>
                  </a:lnTo>
                  <a:lnTo>
                    <a:pt x="731" y="370"/>
                  </a:lnTo>
                  <a:close/>
                  <a:moveTo>
                    <a:pt x="780" y="465"/>
                  </a:moveTo>
                  <a:lnTo>
                    <a:pt x="780" y="465"/>
                  </a:lnTo>
                  <a:lnTo>
                    <a:pt x="737" y="359"/>
                  </a:lnTo>
                  <a:lnTo>
                    <a:pt x="725" y="359"/>
                  </a:lnTo>
                  <a:lnTo>
                    <a:pt x="681" y="465"/>
                  </a:lnTo>
                  <a:lnTo>
                    <a:pt x="693" y="469"/>
                  </a:lnTo>
                  <a:lnTo>
                    <a:pt x="707" y="432"/>
                  </a:lnTo>
                  <a:lnTo>
                    <a:pt x="754" y="432"/>
                  </a:lnTo>
                  <a:lnTo>
                    <a:pt x="768" y="469"/>
                  </a:lnTo>
                  <a:lnTo>
                    <a:pt x="780" y="465"/>
                  </a:lnTo>
                  <a:lnTo>
                    <a:pt x="780" y="465"/>
                  </a:lnTo>
                  <a:close/>
                  <a:moveTo>
                    <a:pt x="832" y="457"/>
                  </a:moveTo>
                  <a:lnTo>
                    <a:pt x="832" y="457"/>
                  </a:lnTo>
                  <a:lnTo>
                    <a:pt x="817" y="457"/>
                  </a:lnTo>
                  <a:lnTo>
                    <a:pt x="817" y="368"/>
                  </a:lnTo>
                  <a:lnTo>
                    <a:pt x="835" y="368"/>
                  </a:lnTo>
                  <a:cubicBezTo>
                    <a:pt x="865" y="368"/>
                    <a:pt x="884" y="383"/>
                    <a:pt x="884" y="412"/>
                  </a:cubicBezTo>
                  <a:cubicBezTo>
                    <a:pt x="884" y="440"/>
                    <a:pt x="864" y="457"/>
                    <a:pt x="832" y="457"/>
                  </a:cubicBezTo>
                  <a:lnTo>
                    <a:pt x="832" y="457"/>
                  </a:lnTo>
                  <a:close/>
                  <a:moveTo>
                    <a:pt x="837" y="359"/>
                  </a:moveTo>
                  <a:lnTo>
                    <a:pt x="837" y="359"/>
                  </a:lnTo>
                  <a:lnTo>
                    <a:pt x="804" y="359"/>
                  </a:lnTo>
                  <a:lnTo>
                    <a:pt x="804" y="466"/>
                  </a:lnTo>
                  <a:lnTo>
                    <a:pt x="834" y="466"/>
                  </a:lnTo>
                  <a:cubicBezTo>
                    <a:pt x="871" y="466"/>
                    <a:pt x="896" y="448"/>
                    <a:pt x="896" y="411"/>
                  </a:cubicBezTo>
                  <a:cubicBezTo>
                    <a:pt x="896" y="385"/>
                    <a:pt x="881" y="359"/>
                    <a:pt x="837" y="359"/>
                  </a:cubicBezTo>
                  <a:lnTo>
                    <a:pt x="837" y="359"/>
                  </a:lnTo>
                  <a:close/>
                  <a:moveTo>
                    <a:pt x="910" y="359"/>
                  </a:moveTo>
                  <a:lnTo>
                    <a:pt x="910" y="359"/>
                  </a:lnTo>
                  <a:lnTo>
                    <a:pt x="910" y="369"/>
                  </a:lnTo>
                  <a:lnTo>
                    <a:pt x="942" y="369"/>
                  </a:lnTo>
                  <a:lnTo>
                    <a:pt x="942" y="466"/>
                  </a:lnTo>
                  <a:lnTo>
                    <a:pt x="954" y="466"/>
                  </a:lnTo>
                  <a:lnTo>
                    <a:pt x="954" y="369"/>
                  </a:lnTo>
                  <a:lnTo>
                    <a:pt x="986" y="369"/>
                  </a:lnTo>
                  <a:lnTo>
                    <a:pt x="986" y="359"/>
                  </a:lnTo>
                  <a:lnTo>
                    <a:pt x="910" y="359"/>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sz="4267"/>
            </a:p>
          </p:txBody>
        </p:sp>
      </p:grpSp>
    </p:spTree>
    <p:extLst>
      <p:ext uri="{BB962C8B-B14F-4D97-AF65-F5344CB8AC3E}">
        <p14:creationId xmlns:p14="http://schemas.microsoft.com/office/powerpoint/2010/main" val="1810847879"/>
      </p:ext>
    </p:extLst>
  </p:cSld>
  <p:clrMap bg1="lt1" tx1="dk1" bg2="lt2" tx2="dk2" accent1="accent1" accent2="accent2" accent3="accent3" accent4="accent4" accent5="accent5" accent6="accent6" hlink="hlink" folHlink="folHlink"/>
  <p:hf hdr="0"/>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solidFill>
                  <a:srgbClr val="898989"/>
                </a:solidFill>
              </a:defRPr>
            </a:lvl1pPr>
          </a:lstStyle>
          <a:p>
            <a:fld id="{853420D5-1D6A-414C-BCE8-6481E44BFB12}" type="datetime1">
              <a:rPr lang="de-DE" smtClean="0"/>
              <a:t>12.12.24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solidFill>
                  <a:srgbClr val="898989"/>
                </a:solidFill>
              </a:defRPr>
            </a:lvl1pPr>
          </a:lstStyle>
          <a:p>
            <a:r>
              <a:rPr lang="de-DE"/>
              <a:t>Fachbereich | Institut | Person</a:t>
            </a:r>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solidFill>
                  <a:srgbClr val="898989"/>
                </a:solidFill>
              </a:defRPr>
            </a:lvl1pPr>
          </a:lstStyle>
          <a:p>
            <a:fld id="{0A89A431-735D-4157-B499-868DAC0D551C}" type="slidenum">
              <a:rPr lang="de-DE" smtClean="0"/>
              <a:pPr/>
              <a:t>‹Nr.›</a:t>
            </a:fld>
            <a:endParaRPr lang="de-DE"/>
          </a:p>
        </p:txBody>
      </p:sp>
      <p:grpSp>
        <p:nvGrpSpPr>
          <p:cNvPr id="8" name="TU Da Logo">
            <a:extLst>
              <a:ext uri="{FF2B5EF4-FFF2-40B4-BE49-F238E27FC236}">
                <a16:creationId xmlns:a16="http://schemas.microsoft.com/office/drawing/2014/main" id="{96C9F426-C331-5A79-76DF-05A5F9463BF3}"/>
              </a:ext>
            </a:extLst>
          </p:cNvPr>
          <p:cNvGrpSpPr/>
          <p:nvPr/>
        </p:nvGrpSpPr>
        <p:grpSpPr>
          <a:xfrm>
            <a:off x="0" y="0"/>
            <a:ext cx="1396524" cy="559248"/>
            <a:chOff x="7454900" y="306388"/>
            <a:chExt cx="1704610" cy="682624"/>
          </a:xfrm>
        </p:grpSpPr>
        <p:sp>
          <p:nvSpPr>
            <p:cNvPr id="9" name="AutoShape 3">
              <a:extLst>
                <a:ext uri="{FF2B5EF4-FFF2-40B4-BE49-F238E27FC236}">
                  <a16:creationId xmlns:a16="http://schemas.microsoft.com/office/drawing/2014/main" id="{29449998-EA2C-2328-4B51-411E09C4E080}"/>
                </a:ext>
              </a:extLst>
            </p:cNvPr>
            <p:cNvSpPr>
              <a:spLocks noChangeAspect="1" noChangeArrowheads="1" noTextEdit="1"/>
            </p:cNvSpPr>
            <p:nvPr userDrawn="1"/>
          </p:nvSpPr>
          <p:spPr bwMode="auto">
            <a:xfrm>
              <a:off x="7454900" y="309563"/>
              <a:ext cx="1689100" cy="6778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0" name="Freeform 5">
              <a:extLst>
                <a:ext uri="{FF2B5EF4-FFF2-40B4-BE49-F238E27FC236}">
                  <a16:creationId xmlns:a16="http://schemas.microsoft.com/office/drawing/2014/main" id="{6A34355F-DA0C-5D6B-7826-E4185B86D490}"/>
                </a:ext>
              </a:extLst>
            </p:cNvPr>
            <p:cNvSpPr>
              <a:spLocks/>
            </p:cNvSpPr>
            <p:nvPr userDrawn="1"/>
          </p:nvSpPr>
          <p:spPr bwMode="auto">
            <a:xfrm>
              <a:off x="7473585" y="306388"/>
              <a:ext cx="1685925" cy="682624"/>
            </a:xfrm>
            <a:custGeom>
              <a:avLst/>
              <a:gdLst>
                <a:gd name="T0" fmla="*/ 0 w 2079"/>
                <a:gd name="T1" fmla="*/ 0 h 831"/>
                <a:gd name="T2" fmla="*/ 0 w 2079"/>
                <a:gd name="T3" fmla="*/ 0 h 831"/>
                <a:gd name="T4" fmla="*/ 2079 w 2079"/>
                <a:gd name="T5" fmla="*/ 0 h 831"/>
                <a:gd name="T6" fmla="*/ 2079 w 2079"/>
                <a:gd name="T7" fmla="*/ 831 h 831"/>
                <a:gd name="T8" fmla="*/ 0 w 2079"/>
                <a:gd name="T9" fmla="*/ 831 h 831"/>
                <a:gd name="T10" fmla="*/ 0 w 2079"/>
                <a:gd name="T11" fmla="*/ 0 h 831"/>
              </a:gdLst>
              <a:ahLst/>
              <a:cxnLst>
                <a:cxn ang="0">
                  <a:pos x="T0" y="T1"/>
                </a:cxn>
                <a:cxn ang="0">
                  <a:pos x="T2" y="T3"/>
                </a:cxn>
                <a:cxn ang="0">
                  <a:pos x="T4" y="T5"/>
                </a:cxn>
                <a:cxn ang="0">
                  <a:pos x="T6" y="T7"/>
                </a:cxn>
                <a:cxn ang="0">
                  <a:pos x="T8" y="T9"/>
                </a:cxn>
                <a:cxn ang="0">
                  <a:pos x="T10" y="T11"/>
                </a:cxn>
              </a:cxnLst>
              <a:rect l="0" t="0" r="r" b="b"/>
              <a:pathLst>
                <a:path w="2079" h="831">
                  <a:moveTo>
                    <a:pt x="0" y="0"/>
                  </a:moveTo>
                  <a:lnTo>
                    <a:pt x="0" y="0"/>
                  </a:lnTo>
                  <a:lnTo>
                    <a:pt x="2079" y="0"/>
                  </a:lnTo>
                  <a:lnTo>
                    <a:pt x="2079" y="831"/>
                  </a:lnTo>
                  <a:lnTo>
                    <a:pt x="0" y="831"/>
                  </a:lnTo>
                  <a:lnTo>
                    <a:pt x="0" y="0"/>
                  </a:lnTo>
                  <a:close/>
                </a:path>
              </a:pathLst>
            </a:custGeom>
            <a:solidFill>
              <a:srgbClr val="FEFEFE"/>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sz="4267"/>
            </a:p>
          </p:txBody>
        </p:sp>
        <p:sp>
          <p:nvSpPr>
            <p:cNvPr id="11" name="Freeform 6">
              <a:extLst>
                <a:ext uri="{FF2B5EF4-FFF2-40B4-BE49-F238E27FC236}">
                  <a16:creationId xmlns:a16="http://schemas.microsoft.com/office/drawing/2014/main" id="{F8FD2880-5146-CE19-42AE-BB9DE00652E2}"/>
                </a:ext>
              </a:extLst>
            </p:cNvPr>
            <p:cNvSpPr>
              <a:spLocks noEditPoints="1"/>
            </p:cNvSpPr>
            <p:nvPr userDrawn="1"/>
          </p:nvSpPr>
          <p:spPr bwMode="auto">
            <a:xfrm>
              <a:off x="7499350" y="325438"/>
              <a:ext cx="525463" cy="576262"/>
            </a:xfrm>
            <a:custGeom>
              <a:avLst/>
              <a:gdLst>
                <a:gd name="T0" fmla="*/ 563 w 647"/>
                <a:gd name="T1" fmla="*/ 676 h 701"/>
                <a:gd name="T2" fmla="*/ 548 w 647"/>
                <a:gd name="T3" fmla="*/ 108 h 701"/>
                <a:gd name="T4" fmla="*/ 625 w 647"/>
                <a:gd name="T5" fmla="*/ 468 h 701"/>
                <a:gd name="T6" fmla="*/ 306 w 647"/>
                <a:gd name="T7" fmla="*/ 570 h 701"/>
                <a:gd name="T8" fmla="*/ 286 w 647"/>
                <a:gd name="T9" fmla="*/ 617 h 701"/>
                <a:gd name="T10" fmla="*/ 352 w 647"/>
                <a:gd name="T11" fmla="*/ 524 h 701"/>
                <a:gd name="T12" fmla="*/ 528 w 647"/>
                <a:gd name="T13" fmla="*/ 313 h 701"/>
                <a:gd name="T14" fmla="*/ 399 w 647"/>
                <a:gd name="T15" fmla="*/ 500 h 701"/>
                <a:gd name="T16" fmla="*/ 231 w 647"/>
                <a:gd name="T17" fmla="*/ 349 h 701"/>
                <a:gd name="T18" fmla="*/ 269 w 647"/>
                <a:gd name="T19" fmla="*/ 246 h 701"/>
                <a:gd name="T20" fmla="*/ 262 w 647"/>
                <a:gd name="T21" fmla="*/ 490 h 701"/>
                <a:gd name="T22" fmla="*/ 283 w 647"/>
                <a:gd name="T23" fmla="*/ 530 h 701"/>
                <a:gd name="T24" fmla="*/ 274 w 647"/>
                <a:gd name="T25" fmla="*/ 517 h 701"/>
                <a:gd name="T26" fmla="*/ 346 w 647"/>
                <a:gd name="T27" fmla="*/ 445 h 701"/>
                <a:gd name="T28" fmla="*/ 323 w 647"/>
                <a:gd name="T29" fmla="*/ 464 h 701"/>
                <a:gd name="T30" fmla="*/ 335 w 647"/>
                <a:gd name="T31" fmla="*/ 381 h 701"/>
                <a:gd name="T32" fmla="*/ 377 w 647"/>
                <a:gd name="T33" fmla="*/ 394 h 701"/>
                <a:gd name="T34" fmla="*/ 407 w 647"/>
                <a:gd name="T35" fmla="*/ 348 h 701"/>
                <a:gd name="T36" fmla="*/ 419 w 647"/>
                <a:gd name="T37" fmla="*/ 329 h 701"/>
                <a:gd name="T38" fmla="*/ 498 w 647"/>
                <a:gd name="T39" fmla="*/ 216 h 701"/>
                <a:gd name="T40" fmla="*/ 229 w 647"/>
                <a:gd name="T41" fmla="*/ 494 h 701"/>
                <a:gd name="T42" fmla="*/ 163 w 647"/>
                <a:gd name="T43" fmla="*/ 505 h 701"/>
                <a:gd name="T44" fmla="*/ 156 w 647"/>
                <a:gd name="T45" fmla="*/ 425 h 701"/>
                <a:gd name="T46" fmla="*/ 140 w 647"/>
                <a:gd name="T47" fmla="*/ 399 h 701"/>
                <a:gd name="T48" fmla="*/ 177 w 647"/>
                <a:gd name="T49" fmla="*/ 283 h 701"/>
                <a:gd name="T50" fmla="*/ 180 w 647"/>
                <a:gd name="T51" fmla="*/ 246 h 701"/>
                <a:gd name="T52" fmla="*/ 290 w 647"/>
                <a:gd name="T53" fmla="*/ 218 h 701"/>
                <a:gd name="T54" fmla="*/ 331 w 647"/>
                <a:gd name="T55" fmla="*/ 113 h 701"/>
                <a:gd name="T56" fmla="*/ 383 w 647"/>
                <a:gd name="T57" fmla="*/ 173 h 701"/>
                <a:gd name="T58" fmla="*/ 457 w 647"/>
                <a:gd name="T59" fmla="*/ 171 h 701"/>
                <a:gd name="T60" fmla="*/ 393 w 647"/>
                <a:gd name="T61" fmla="*/ 265 h 701"/>
                <a:gd name="T62" fmla="*/ 384 w 647"/>
                <a:gd name="T63" fmla="*/ 229 h 701"/>
                <a:gd name="T64" fmla="*/ 384 w 647"/>
                <a:gd name="T65" fmla="*/ 222 h 701"/>
                <a:gd name="T66" fmla="*/ 291 w 647"/>
                <a:gd name="T67" fmla="*/ 250 h 701"/>
                <a:gd name="T68" fmla="*/ 305 w 647"/>
                <a:gd name="T69" fmla="*/ 259 h 701"/>
                <a:gd name="T70" fmla="*/ 257 w 647"/>
                <a:gd name="T71" fmla="*/ 403 h 701"/>
                <a:gd name="T72" fmla="*/ 272 w 647"/>
                <a:gd name="T73" fmla="*/ 361 h 701"/>
                <a:gd name="T74" fmla="*/ 263 w 647"/>
                <a:gd name="T75" fmla="*/ 356 h 701"/>
                <a:gd name="T76" fmla="*/ 236 w 647"/>
                <a:gd name="T77" fmla="*/ 352 h 701"/>
                <a:gd name="T78" fmla="*/ 299 w 647"/>
                <a:gd name="T79" fmla="*/ 337 h 701"/>
                <a:gd name="T80" fmla="*/ 445 w 647"/>
                <a:gd name="T81" fmla="*/ 236 h 701"/>
                <a:gd name="T82" fmla="*/ 412 w 647"/>
                <a:gd name="T83" fmla="*/ 231 h 701"/>
                <a:gd name="T84" fmla="*/ 494 w 647"/>
                <a:gd name="T85" fmla="*/ 221 h 701"/>
                <a:gd name="T86" fmla="*/ 431 w 647"/>
                <a:gd name="T87" fmla="*/ 430 h 701"/>
                <a:gd name="T88" fmla="*/ 572 w 647"/>
                <a:gd name="T89" fmla="*/ 254 h 701"/>
                <a:gd name="T90" fmla="*/ 420 w 647"/>
                <a:gd name="T91" fmla="*/ 452 h 701"/>
                <a:gd name="T92" fmla="*/ 407 w 647"/>
                <a:gd name="T93" fmla="*/ 454 h 701"/>
                <a:gd name="T94" fmla="*/ 573 w 647"/>
                <a:gd name="T95" fmla="*/ 247 h 701"/>
                <a:gd name="T96" fmla="*/ 437 w 647"/>
                <a:gd name="T97" fmla="*/ 534 h 701"/>
                <a:gd name="T98" fmla="*/ 365 w 647"/>
                <a:gd name="T99" fmla="*/ 643 h 701"/>
                <a:gd name="T100" fmla="*/ 331 w 647"/>
                <a:gd name="T101" fmla="*/ 672 h 701"/>
                <a:gd name="T102" fmla="*/ 528 w 647"/>
                <a:gd name="T103" fmla="*/ 594 h 701"/>
                <a:gd name="T104" fmla="*/ 432 w 647"/>
                <a:gd name="T105" fmla="*/ 558 h 701"/>
                <a:gd name="T106" fmla="*/ 586 w 647"/>
                <a:gd name="T107" fmla="*/ 443 h 701"/>
                <a:gd name="T108" fmla="*/ 416 w 647"/>
                <a:gd name="T109" fmla="*/ 463 h 701"/>
                <a:gd name="T110" fmla="*/ 514 w 647"/>
                <a:gd name="T111" fmla="*/ 262 h 701"/>
                <a:gd name="T112" fmla="*/ 339 w 647"/>
                <a:gd name="T113" fmla="*/ 230 h 701"/>
                <a:gd name="T114" fmla="*/ 392 w 647"/>
                <a:gd name="T115" fmla="*/ 534 h 701"/>
                <a:gd name="T116" fmla="*/ 541 w 647"/>
                <a:gd name="T117" fmla="*/ 399 h 701"/>
                <a:gd name="T118" fmla="*/ 567 w 647"/>
                <a:gd name="T119" fmla="*/ 404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47" h="701">
                  <a:moveTo>
                    <a:pt x="555" y="673"/>
                  </a:moveTo>
                  <a:lnTo>
                    <a:pt x="555" y="673"/>
                  </a:lnTo>
                  <a:cubicBezTo>
                    <a:pt x="549" y="670"/>
                    <a:pt x="537" y="667"/>
                    <a:pt x="524" y="663"/>
                  </a:cubicBezTo>
                  <a:cubicBezTo>
                    <a:pt x="525" y="670"/>
                    <a:pt x="526" y="677"/>
                    <a:pt x="527" y="682"/>
                  </a:cubicBezTo>
                  <a:cubicBezTo>
                    <a:pt x="536" y="680"/>
                    <a:pt x="546" y="677"/>
                    <a:pt x="555" y="673"/>
                  </a:cubicBezTo>
                  <a:lnTo>
                    <a:pt x="555" y="673"/>
                  </a:lnTo>
                  <a:close/>
                  <a:moveTo>
                    <a:pt x="524" y="657"/>
                  </a:moveTo>
                  <a:lnTo>
                    <a:pt x="524" y="657"/>
                  </a:lnTo>
                  <a:cubicBezTo>
                    <a:pt x="539" y="662"/>
                    <a:pt x="556" y="666"/>
                    <a:pt x="563" y="670"/>
                  </a:cubicBezTo>
                  <a:cubicBezTo>
                    <a:pt x="568" y="668"/>
                    <a:pt x="574" y="666"/>
                    <a:pt x="579" y="663"/>
                  </a:cubicBezTo>
                  <a:cubicBezTo>
                    <a:pt x="569" y="658"/>
                    <a:pt x="546" y="651"/>
                    <a:pt x="524" y="645"/>
                  </a:cubicBezTo>
                  <a:cubicBezTo>
                    <a:pt x="524" y="649"/>
                    <a:pt x="524" y="653"/>
                    <a:pt x="524" y="657"/>
                  </a:cubicBezTo>
                  <a:lnTo>
                    <a:pt x="524" y="657"/>
                  </a:lnTo>
                  <a:close/>
                  <a:moveTo>
                    <a:pt x="564" y="676"/>
                  </a:moveTo>
                  <a:lnTo>
                    <a:pt x="564" y="676"/>
                  </a:lnTo>
                  <a:cubicBezTo>
                    <a:pt x="563" y="676"/>
                    <a:pt x="563" y="676"/>
                    <a:pt x="563" y="676"/>
                  </a:cubicBezTo>
                  <a:cubicBezTo>
                    <a:pt x="546" y="683"/>
                    <a:pt x="528" y="688"/>
                    <a:pt x="511" y="692"/>
                  </a:cubicBezTo>
                  <a:cubicBezTo>
                    <a:pt x="511" y="692"/>
                    <a:pt x="510" y="692"/>
                    <a:pt x="510" y="692"/>
                  </a:cubicBezTo>
                  <a:cubicBezTo>
                    <a:pt x="494" y="695"/>
                    <a:pt x="478" y="697"/>
                    <a:pt x="463" y="698"/>
                  </a:cubicBezTo>
                  <a:cubicBezTo>
                    <a:pt x="462" y="698"/>
                    <a:pt x="462" y="698"/>
                    <a:pt x="462" y="698"/>
                  </a:cubicBezTo>
                  <a:cubicBezTo>
                    <a:pt x="410" y="701"/>
                    <a:pt x="361" y="691"/>
                    <a:pt x="324" y="675"/>
                  </a:cubicBezTo>
                  <a:lnTo>
                    <a:pt x="323" y="674"/>
                  </a:lnTo>
                  <a:cubicBezTo>
                    <a:pt x="323" y="674"/>
                    <a:pt x="322" y="674"/>
                    <a:pt x="322" y="674"/>
                  </a:cubicBezTo>
                  <a:cubicBezTo>
                    <a:pt x="260" y="645"/>
                    <a:pt x="232" y="594"/>
                    <a:pt x="293" y="552"/>
                  </a:cubicBezTo>
                  <a:cubicBezTo>
                    <a:pt x="286" y="542"/>
                    <a:pt x="278" y="532"/>
                    <a:pt x="270" y="522"/>
                  </a:cubicBezTo>
                  <a:cubicBezTo>
                    <a:pt x="267" y="518"/>
                    <a:pt x="265" y="515"/>
                    <a:pt x="262" y="511"/>
                  </a:cubicBezTo>
                  <a:cubicBezTo>
                    <a:pt x="257" y="524"/>
                    <a:pt x="257" y="532"/>
                    <a:pt x="265" y="544"/>
                  </a:cubicBezTo>
                  <a:cubicBezTo>
                    <a:pt x="266" y="545"/>
                    <a:pt x="265" y="546"/>
                    <a:pt x="265" y="547"/>
                  </a:cubicBezTo>
                  <a:lnTo>
                    <a:pt x="221" y="599"/>
                  </a:lnTo>
                  <a:cubicBezTo>
                    <a:pt x="220" y="601"/>
                    <a:pt x="218" y="601"/>
                    <a:pt x="217" y="599"/>
                  </a:cubicBezTo>
                  <a:cubicBezTo>
                    <a:pt x="0" y="361"/>
                    <a:pt x="247" y="0"/>
                    <a:pt x="546" y="104"/>
                  </a:cubicBezTo>
                  <a:cubicBezTo>
                    <a:pt x="548" y="105"/>
                    <a:pt x="549" y="106"/>
                    <a:pt x="548" y="108"/>
                  </a:cubicBezTo>
                  <a:lnTo>
                    <a:pt x="501" y="186"/>
                  </a:lnTo>
                  <a:cubicBezTo>
                    <a:pt x="500" y="187"/>
                    <a:pt x="499" y="188"/>
                    <a:pt x="498" y="187"/>
                  </a:cubicBezTo>
                  <a:cubicBezTo>
                    <a:pt x="483" y="185"/>
                    <a:pt x="474" y="186"/>
                    <a:pt x="468" y="192"/>
                  </a:cubicBezTo>
                  <a:cubicBezTo>
                    <a:pt x="482" y="194"/>
                    <a:pt x="496" y="197"/>
                    <a:pt x="510" y="202"/>
                  </a:cubicBezTo>
                  <a:cubicBezTo>
                    <a:pt x="523" y="188"/>
                    <a:pt x="536" y="175"/>
                    <a:pt x="551" y="163"/>
                  </a:cubicBezTo>
                  <a:cubicBezTo>
                    <a:pt x="551" y="163"/>
                    <a:pt x="551" y="163"/>
                    <a:pt x="552" y="163"/>
                  </a:cubicBezTo>
                  <a:cubicBezTo>
                    <a:pt x="552" y="162"/>
                    <a:pt x="553" y="162"/>
                    <a:pt x="554" y="163"/>
                  </a:cubicBezTo>
                  <a:cubicBezTo>
                    <a:pt x="555" y="163"/>
                    <a:pt x="555" y="163"/>
                    <a:pt x="556" y="164"/>
                  </a:cubicBezTo>
                  <a:cubicBezTo>
                    <a:pt x="556" y="164"/>
                    <a:pt x="556" y="165"/>
                    <a:pt x="556" y="165"/>
                  </a:cubicBezTo>
                  <a:lnTo>
                    <a:pt x="583" y="244"/>
                  </a:lnTo>
                  <a:cubicBezTo>
                    <a:pt x="583" y="245"/>
                    <a:pt x="583" y="245"/>
                    <a:pt x="583" y="246"/>
                  </a:cubicBezTo>
                  <a:cubicBezTo>
                    <a:pt x="583" y="247"/>
                    <a:pt x="582" y="247"/>
                    <a:pt x="582" y="247"/>
                  </a:cubicBezTo>
                  <a:cubicBezTo>
                    <a:pt x="581" y="248"/>
                    <a:pt x="580" y="249"/>
                    <a:pt x="579" y="249"/>
                  </a:cubicBezTo>
                  <a:cubicBezTo>
                    <a:pt x="585" y="266"/>
                    <a:pt x="623" y="382"/>
                    <a:pt x="635" y="413"/>
                  </a:cubicBezTo>
                  <a:cubicBezTo>
                    <a:pt x="639" y="423"/>
                    <a:pt x="647" y="441"/>
                    <a:pt x="647" y="452"/>
                  </a:cubicBezTo>
                  <a:cubicBezTo>
                    <a:pt x="647" y="462"/>
                    <a:pt x="640" y="467"/>
                    <a:pt x="625" y="468"/>
                  </a:cubicBezTo>
                  <a:cubicBezTo>
                    <a:pt x="617" y="475"/>
                    <a:pt x="616" y="478"/>
                    <a:pt x="620" y="483"/>
                  </a:cubicBezTo>
                  <a:cubicBezTo>
                    <a:pt x="628" y="494"/>
                    <a:pt x="624" y="499"/>
                    <a:pt x="615" y="506"/>
                  </a:cubicBezTo>
                  <a:cubicBezTo>
                    <a:pt x="624" y="513"/>
                    <a:pt x="622" y="526"/>
                    <a:pt x="617" y="526"/>
                  </a:cubicBezTo>
                  <a:cubicBezTo>
                    <a:pt x="611" y="526"/>
                    <a:pt x="609" y="528"/>
                    <a:pt x="605" y="533"/>
                  </a:cubicBezTo>
                  <a:cubicBezTo>
                    <a:pt x="633" y="560"/>
                    <a:pt x="610" y="583"/>
                    <a:pt x="573" y="591"/>
                  </a:cubicBezTo>
                  <a:cubicBezTo>
                    <a:pt x="562" y="594"/>
                    <a:pt x="548" y="595"/>
                    <a:pt x="534" y="594"/>
                  </a:cubicBezTo>
                  <a:cubicBezTo>
                    <a:pt x="534" y="594"/>
                    <a:pt x="534" y="594"/>
                    <a:pt x="534" y="595"/>
                  </a:cubicBezTo>
                  <a:cubicBezTo>
                    <a:pt x="529" y="610"/>
                    <a:pt x="526" y="625"/>
                    <a:pt x="525" y="639"/>
                  </a:cubicBezTo>
                  <a:cubicBezTo>
                    <a:pt x="549" y="646"/>
                    <a:pt x="578" y="655"/>
                    <a:pt x="586" y="661"/>
                  </a:cubicBezTo>
                  <a:cubicBezTo>
                    <a:pt x="586" y="661"/>
                    <a:pt x="587" y="662"/>
                    <a:pt x="587" y="662"/>
                  </a:cubicBezTo>
                  <a:cubicBezTo>
                    <a:pt x="587" y="663"/>
                    <a:pt x="588" y="663"/>
                    <a:pt x="587" y="664"/>
                  </a:cubicBezTo>
                  <a:cubicBezTo>
                    <a:pt x="587" y="665"/>
                    <a:pt x="587" y="665"/>
                    <a:pt x="586" y="666"/>
                  </a:cubicBezTo>
                  <a:cubicBezTo>
                    <a:pt x="586" y="666"/>
                    <a:pt x="586" y="666"/>
                    <a:pt x="585" y="666"/>
                  </a:cubicBezTo>
                  <a:cubicBezTo>
                    <a:pt x="578" y="670"/>
                    <a:pt x="571" y="673"/>
                    <a:pt x="564" y="676"/>
                  </a:cubicBezTo>
                  <a:lnTo>
                    <a:pt x="564" y="676"/>
                  </a:lnTo>
                  <a:close/>
                  <a:moveTo>
                    <a:pt x="306" y="570"/>
                  </a:moveTo>
                  <a:lnTo>
                    <a:pt x="306" y="570"/>
                  </a:lnTo>
                  <a:cubicBezTo>
                    <a:pt x="306" y="570"/>
                    <a:pt x="306" y="570"/>
                    <a:pt x="306" y="571"/>
                  </a:cubicBezTo>
                  <a:cubicBezTo>
                    <a:pt x="308" y="577"/>
                    <a:pt x="309" y="584"/>
                    <a:pt x="309" y="592"/>
                  </a:cubicBezTo>
                  <a:cubicBezTo>
                    <a:pt x="326" y="581"/>
                    <a:pt x="321" y="561"/>
                    <a:pt x="316" y="552"/>
                  </a:cubicBezTo>
                  <a:cubicBezTo>
                    <a:pt x="312" y="555"/>
                    <a:pt x="307" y="558"/>
                    <a:pt x="303" y="560"/>
                  </a:cubicBezTo>
                  <a:cubicBezTo>
                    <a:pt x="304" y="563"/>
                    <a:pt x="305" y="566"/>
                    <a:pt x="306" y="570"/>
                  </a:cubicBezTo>
                  <a:lnTo>
                    <a:pt x="306" y="570"/>
                  </a:lnTo>
                  <a:close/>
                  <a:moveTo>
                    <a:pt x="302" y="575"/>
                  </a:moveTo>
                  <a:lnTo>
                    <a:pt x="302" y="575"/>
                  </a:lnTo>
                  <a:cubicBezTo>
                    <a:pt x="289" y="583"/>
                    <a:pt x="284" y="592"/>
                    <a:pt x="283" y="601"/>
                  </a:cubicBezTo>
                  <a:cubicBezTo>
                    <a:pt x="291" y="600"/>
                    <a:pt x="297" y="598"/>
                    <a:pt x="303" y="596"/>
                  </a:cubicBezTo>
                  <a:cubicBezTo>
                    <a:pt x="303" y="588"/>
                    <a:pt x="303" y="581"/>
                    <a:pt x="302" y="575"/>
                  </a:cubicBezTo>
                  <a:lnTo>
                    <a:pt x="302" y="575"/>
                  </a:lnTo>
                  <a:close/>
                  <a:moveTo>
                    <a:pt x="283" y="607"/>
                  </a:moveTo>
                  <a:lnTo>
                    <a:pt x="283" y="607"/>
                  </a:lnTo>
                  <a:cubicBezTo>
                    <a:pt x="283" y="610"/>
                    <a:pt x="284" y="614"/>
                    <a:pt x="286" y="617"/>
                  </a:cubicBezTo>
                  <a:cubicBezTo>
                    <a:pt x="325" y="617"/>
                    <a:pt x="354" y="578"/>
                    <a:pt x="333" y="540"/>
                  </a:cubicBezTo>
                  <a:cubicBezTo>
                    <a:pt x="329" y="543"/>
                    <a:pt x="325" y="546"/>
                    <a:pt x="321" y="549"/>
                  </a:cubicBezTo>
                  <a:cubicBezTo>
                    <a:pt x="329" y="563"/>
                    <a:pt x="335" y="601"/>
                    <a:pt x="283" y="607"/>
                  </a:cubicBezTo>
                  <a:lnTo>
                    <a:pt x="283" y="607"/>
                  </a:lnTo>
                  <a:close/>
                  <a:moveTo>
                    <a:pt x="289" y="623"/>
                  </a:moveTo>
                  <a:lnTo>
                    <a:pt x="289" y="623"/>
                  </a:lnTo>
                  <a:cubicBezTo>
                    <a:pt x="292" y="627"/>
                    <a:pt x="296" y="631"/>
                    <a:pt x="301" y="635"/>
                  </a:cubicBezTo>
                  <a:cubicBezTo>
                    <a:pt x="358" y="619"/>
                    <a:pt x="370" y="571"/>
                    <a:pt x="348" y="528"/>
                  </a:cubicBezTo>
                  <a:cubicBezTo>
                    <a:pt x="344" y="531"/>
                    <a:pt x="341" y="533"/>
                    <a:pt x="338" y="536"/>
                  </a:cubicBezTo>
                  <a:cubicBezTo>
                    <a:pt x="362" y="578"/>
                    <a:pt x="330" y="620"/>
                    <a:pt x="289" y="623"/>
                  </a:cubicBezTo>
                  <a:lnTo>
                    <a:pt x="289" y="623"/>
                  </a:lnTo>
                  <a:close/>
                  <a:moveTo>
                    <a:pt x="307" y="639"/>
                  </a:moveTo>
                  <a:lnTo>
                    <a:pt x="307" y="639"/>
                  </a:lnTo>
                  <a:cubicBezTo>
                    <a:pt x="312" y="643"/>
                    <a:pt x="318" y="645"/>
                    <a:pt x="325" y="647"/>
                  </a:cubicBezTo>
                  <a:cubicBezTo>
                    <a:pt x="395" y="612"/>
                    <a:pt x="378" y="539"/>
                    <a:pt x="362" y="514"/>
                  </a:cubicBezTo>
                  <a:cubicBezTo>
                    <a:pt x="359" y="517"/>
                    <a:pt x="355" y="521"/>
                    <a:pt x="352" y="524"/>
                  </a:cubicBezTo>
                  <a:cubicBezTo>
                    <a:pt x="376" y="569"/>
                    <a:pt x="365" y="620"/>
                    <a:pt x="307" y="639"/>
                  </a:cubicBezTo>
                  <a:lnTo>
                    <a:pt x="307" y="639"/>
                  </a:lnTo>
                  <a:close/>
                  <a:moveTo>
                    <a:pt x="527" y="353"/>
                  </a:moveTo>
                  <a:lnTo>
                    <a:pt x="527" y="353"/>
                  </a:lnTo>
                  <a:cubicBezTo>
                    <a:pt x="552" y="343"/>
                    <a:pt x="582" y="339"/>
                    <a:pt x="606" y="346"/>
                  </a:cubicBezTo>
                  <a:cubicBezTo>
                    <a:pt x="595" y="315"/>
                    <a:pt x="584" y="282"/>
                    <a:pt x="578" y="264"/>
                  </a:cubicBezTo>
                  <a:cubicBezTo>
                    <a:pt x="578" y="295"/>
                    <a:pt x="563" y="325"/>
                    <a:pt x="532" y="338"/>
                  </a:cubicBezTo>
                  <a:cubicBezTo>
                    <a:pt x="531" y="343"/>
                    <a:pt x="529" y="348"/>
                    <a:pt x="527" y="353"/>
                  </a:cubicBezTo>
                  <a:lnTo>
                    <a:pt x="527" y="353"/>
                  </a:lnTo>
                  <a:close/>
                  <a:moveTo>
                    <a:pt x="518" y="357"/>
                  </a:moveTo>
                  <a:lnTo>
                    <a:pt x="518" y="357"/>
                  </a:lnTo>
                  <a:cubicBezTo>
                    <a:pt x="518" y="357"/>
                    <a:pt x="518" y="357"/>
                    <a:pt x="519" y="356"/>
                  </a:cubicBezTo>
                  <a:cubicBezTo>
                    <a:pt x="523" y="350"/>
                    <a:pt x="525" y="343"/>
                    <a:pt x="527" y="336"/>
                  </a:cubicBezTo>
                  <a:cubicBezTo>
                    <a:pt x="527" y="335"/>
                    <a:pt x="527" y="335"/>
                    <a:pt x="527" y="335"/>
                  </a:cubicBezTo>
                  <a:cubicBezTo>
                    <a:pt x="528" y="328"/>
                    <a:pt x="529" y="321"/>
                    <a:pt x="528" y="314"/>
                  </a:cubicBezTo>
                  <a:cubicBezTo>
                    <a:pt x="528" y="314"/>
                    <a:pt x="528" y="314"/>
                    <a:pt x="528" y="313"/>
                  </a:cubicBezTo>
                  <a:cubicBezTo>
                    <a:pt x="528" y="308"/>
                    <a:pt x="527" y="303"/>
                    <a:pt x="526" y="298"/>
                  </a:cubicBezTo>
                  <a:cubicBezTo>
                    <a:pt x="523" y="302"/>
                    <a:pt x="519" y="306"/>
                    <a:pt x="516" y="310"/>
                  </a:cubicBezTo>
                  <a:cubicBezTo>
                    <a:pt x="517" y="328"/>
                    <a:pt x="513" y="348"/>
                    <a:pt x="494" y="365"/>
                  </a:cubicBezTo>
                  <a:cubicBezTo>
                    <a:pt x="495" y="371"/>
                    <a:pt x="495" y="377"/>
                    <a:pt x="494" y="382"/>
                  </a:cubicBezTo>
                  <a:cubicBezTo>
                    <a:pt x="505" y="374"/>
                    <a:pt x="513" y="366"/>
                    <a:pt x="518" y="357"/>
                  </a:cubicBezTo>
                  <a:lnTo>
                    <a:pt x="518" y="357"/>
                  </a:lnTo>
                  <a:close/>
                  <a:moveTo>
                    <a:pt x="374" y="525"/>
                  </a:moveTo>
                  <a:lnTo>
                    <a:pt x="374" y="525"/>
                  </a:lnTo>
                  <a:cubicBezTo>
                    <a:pt x="375" y="519"/>
                    <a:pt x="378" y="513"/>
                    <a:pt x="383" y="509"/>
                  </a:cubicBezTo>
                  <a:cubicBezTo>
                    <a:pt x="381" y="505"/>
                    <a:pt x="379" y="501"/>
                    <a:pt x="379" y="497"/>
                  </a:cubicBezTo>
                  <a:cubicBezTo>
                    <a:pt x="375" y="501"/>
                    <a:pt x="370" y="506"/>
                    <a:pt x="366" y="510"/>
                  </a:cubicBezTo>
                  <a:cubicBezTo>
                    <a:pt x="369" y="514"/>
                    <a:pt x="371" y="519"/>
                    <a:pt x="374" y="525"/>
                  </a:cubicBezTo>
                  <a:lnTo>
                    <a:pt x="374" y="525"/>
                  </a:lnTo>
                  <a:close/>
                  <a:moveTo>
                    <a:pt x="387" y="505"/>
                  </a:moveTo>
                  <a:lnTo>
                    <a:pt x="387" y="505"/>
                  </a:lnTo>
                  <a:cubicBezTo>
                    <a:pt x="391" y="503"/>
                    <a:pt x="394" y="501"/>
                    <a:pt x="399" y="500"/>
                  </a:cubicBezTo>
                  <a:cubicBezTo>
                    <a:pt x="396" y="494"/>
                    <a:pt x="394" y="487"/>
                    <a:pt x="394" y="479"/>
                  </a:cubicBezTo>
                  <a:cubicBezTo>
                    <a:pt x="390" y="483"/>
                    <a:pt x="387" y="487"/>
                    <a:pt x="383" y="491"/>
                  </a:cubicBezTo>
                  <a:cubicBezTo>
                    <a:pt x="384" y="496"/>
                    <a:pt x="385" y="501"/>
                    <a:pt x="387" y="505"/>
                  </a:cubicBezTo>
                  <a:lnTo>
                    <a:pt x="387" y="505"/>
                  </a:lnTo>
                  <a:close/>
                  <a:moveTo>
                    <a:pt x="253" y="527"/>
                  </a:moveTo>
                  <a:lnTo>
                    <a:pt x="253" y="527"/>
                  </a:lnTo>
                  <a:cubicBezTo>
                    <a:pt x="253" y="520"/>
                    <a:pt x="255" y="513"/>
                    <a:pt x="258" y="506"/>
                  </a:cubicBezTo>
                  <a:cubicBezTo>
                    <a:pt x="244" y="485"/>
                    <a:pt x="232" y="458"/>
                    <a:pt x="227" y="419"/>
                  </a:cubicBezTo>
                  <a:cubicBezTo>
                    <a:pt x="227" y="418"/>
                    <a:pt x="227" y="418"/>
                    <a:pt x="227" y="418"/>
                  </a:cubicBezTo>
                  <a:cubicBezTo>
                    <a:pt x="227" y="414"/>
                    <a:pt x="227" y="410"/>
                    <a:pt x="226" y="406"/>
                  </a:cubicBezTo>
                  <a:cubicBezTo>
                    <a:pt x="226" y="406"/>
                    <a:pt x="226" y="406"/>
                    <a:pt x="226" y="405"/>
                  </a:cubicBezTo>
                  <a:cubicBezTo>
                    <a:pt x="226" y="404"/>
                    <a:pt x="226" y="403"/>
                    <a:pt x="226" y="401"/>
                  </a:cubicBezTo>
                  <a:cubicBezTo>
                    <a:pt x="226" y="388"/>
                    <a:pt x="226" y="375"/>
                    <a:pt x="228" y="363"/>
                  </a:cubicBezTo>
                  <a:cubicBezTo>
                    <a:pt x="228" y="362"/>
                    <a:pt x="229" y="362"/>
                    <a:pt x="229" y="362"/>
                  </a:cubicBezTo>
                  <a:cubicBezTo>
                    <a:pt x="229" y="358"/>
                    <a:pt x="230" y="354"/>
                    <a:pt x="231" y="350"/>
                  </a:cubicBezTo>
                  <a:cubicBezTo>
                    <a:pt x="231" y="350"/>
                    <a:pt x="231" y="349"/>
                    <a:pt x="231" y="349"/>
                  </a:cubicBezTo>
                  <a:cubicBezTo>
                    <a:pt x="239" y="313"/>
                    <a:pt x="258" y="278"/>
                    <a:pt x="284" y="250"/>
                  </a:cubicBezTo>
                  <a:cubicBezTo>
                    <a:pt x="284" y="250"/>
                    <a:pt x="284" y="249"/>
                    <a:pt x="284" y="249"/>
                  </a:cubicBezTo>
                  <a:cubicBezTo>
                    <a:pt x="292" y="241"/>
                    <a:pt x="301" y="234"/>
                    <a:pt x="310" y="227"/>
                  </a:cubicBezTo>
                  <a:lnTo>
                    <a:pt x="310" y="227"/>
                  </a:lnTo>
                  <a:cubicBezTo>
                    <a:pt x="324" y="216"/>
                    <a:pt x="340" y="207"/>
                    <a:pt x="358" y="201"/>
                  </a:cubicBezTo>
                  <a:cubicBezTo>
                    <a:pt x="358" y="200"/>
                    <a:pt x="358" y="200"/>
                    <a:pt x="358" y="200"/>
                  </a:cubicBezTo>
                  <a:cubicBezTo>
                    <a:pt x="379" y="192"/>
                    <a:pt x="403" y="188"/>
                    <a:pt x="428" y="188"/>
                  </a:cubicBezTo>
                  <a:cubicBezTo>
                    <a:pt x="430" y="188"/>
                    <a:pt x="431" y="188"/>
                    <a:pt x="433" y="188"/>
                  </a:cubicBezTo>
                  <a:cubicBezTo>
                    <a:pt x="442" y="188"/>
                    <a:pt x="452" y="189"/>
                    <a:pt x="462" y="190"/>
                  </a:cubicBezTo>
                  <a:cubicBezTo>
                    <a:pt x="466" y="185"/>
                    <a:pt x="471" y="182"/>
                    <a:pt x="478" y="181"/>
                  </a:cubicBezTo>
                  <a:cubicBezTo>
                    <a:pt x="477" y="181"/>
                    <a:pt x="477" y="180"/>
                    <a:pt x="476" y="180"/>
                  </a:cubicBezTo>
                  <a:cubicBezTo>
                    <a:pt x="476" y="180"/>
                    <a:pt x="476" y="180"/>
                    <a:pt x="476" y="180"/>
                  </a:cubicBezTo>
                  <a:cubicBezTo>
                    <a:pt x="464" y="177"/>
                    <a:pt x="451" y="175"/>
                    <a:pt x="439" y="174"/>
                  </a:cubicBezTo>
                  <a:lnTo>
                    <a:pt x="439" y="174"/>
                  </a:lnTo>
                  <a:cubicBezTo>
                    <a:pt x="374" y="170"/>
                    <a:pt x="312" y="198"/>
                    <a:pt x="269" y="246"/>
                  </a:cubicBezTo>
                  <a:lnTo>
                    <a:pt x="269" y="246"/>
                  </a:lnTo>
                  <a:cubicBezTo>
                    <a:pt x="260" y="256"/>
                    <a:pt x="252" y="266"/>
                    <a:pt x="245" y="277"/>
                  </a:cubicBezTo>
                  <a:cubicBezTo>
                    <a:pt x="245" y="277"/>
                    <a:pt x="245" y="277"/>
                    <a:pt x="245" y="277"/>
                  </a:cubicBezTo>
                  <a:cubicBezTo>
                    <a:pt x="238" y="288"/>
                    <a:pt x="233" y="298"/>
                    <a:pt x="228" y="310"/>
                  </a:cubicBezTo>
                  <a:cubicBezTo>
                    <a:pt x="228" y="310"/>
                    <a:pt x="228" y="310"/>
                    <a:pt x="228" y="310"/>
                  </a:cubicBezTo>
                  <a:cubicBezTo>
                    <a:pt x="223" y="321"/>
                    <a:pt x="219" y="333"/>
                    <a:pt x="217" y="345"/>
                  </a:cubicBezTo>
                  <a:cubicBezTo>
                    <a:pt x="206" y="391"/>
                    <a:pt x="210" y="442"/>
                    <a:pt x="235" y="494"/>
                  </a:cubicBezTo>
                  <a:lnTo>
                    <a:pt x="235" y="494"/>
                  </a:lnTo>
                  <a:cubicBezTo>
                    <a:pt x="240" y="505"/>
                    <a:pt x="246" y="516"/>
                    <a:pt x="253" y="527"/>
                  </a:cubicBezTo>
                  <a:lnTo>
                    <a:pt x="253" y="527"/>
                  </a:lnTo>
                  <a:close/>
                  <a:moveTo>
                    <a:pt x="264" y="503"/>
                  </a:moveTo>
                  <a:lnTo>
                    <a:pt x="264" y="503"/>
                  </a:lnTo>
                  <a:cubicBezTo>
                    <a:pt x="264" y="504"/>
                    <a:pt x="264" y="504"/>
                    <a:pt x="264" y="504"/>
                  </a:cubicBezTo>
                  <a:cubicBezTo>
                    <a:pt x="266" y="507"/>
                    <a:pt x="268" y="510"/>
                    <a:pt x="270" y="513"/>
                  </a:cubicBezTo>
                  <a:cubicBezTo>
                    <a:pt x="281" y="504"/>
                    <a:pt x="292" y="495"/>
                    <a:pt x="301" y="486"/>
                  </a:cubicBezTo>
                  <a:cubicBezTo>
                    <a:pt x="297" y="483"/>
                    <a:pt x="292" y="481"/>
                    <a:pt x="288" y="479"/>
                  </a:cubicBezTo>
                  <a:cubicBezTo>
                    <a:pt x="281" y="486"/>
                    <a:pt x="275" y="490"/>
                    <a:pt x="262" y="490"/>
                  </a:cubicBezTo>
                  <a:cubicBezTo>
                    <a:pt x="260" y="490"/>
                    <a:pt x="259" y="488"/>
                    <a:pt x="260" y="486"/>
                  </a:cubicBezTo>
                  <a:cubicBezTo>
                    <a:pt x="262" y="479"/>
                    <a:pt x="260" y="461"/>
                    <a:pt x="260" y="452"/>
                  </a:cubicBezTo>
                  <a:cubicBezTo>
                    <a:pt x="259" y="450"/>
                    <a:pt x="258" y="448"/>
                    <a:pt x="257" y="446"/>
                  </a:cubicBezTo>
                  <a:cubicBezTo>
                    <a:pt x="253" y="447"/>
                    <a:pt x="249" y="447"/>
                    <a:pt x="243" y="447"/>
                  </a:cubicBezTo>
                  <a:cubicBezTo>
                    <a:pt x="240" y="447"/>
                    <a:pt x="239" y="444"/>
                    <a:pt x="241" y="442"/>
                  </a:cubicBezTo>
                  <a:cubicBezTo>
                    <a:pt x="250" y="434"/>
                    <a:pt x="249" y="423"/>
                    <a:pt x="250" y="408"/>
                  </a:cubicBezTo>
                  <a:cubicBezTo>
                    <a:pt x="245" y="411"/>
                    <a:pt x="237" y="417"/>
                    <a:pt x="233" y="419"/>
                  </a:cubicBezTo>
                  <a:cubicBezTo>
                    <a:pt x="237" y="458"/>
                    <a:pt x="250" y="483"/>
                    <a:pt x="264" y="503"/>
                  </a:cubicBezTo>
                  <a:lnTo>
                    <a:pt x="264" y="503"/>
                  </a:lnTo>
                  <a:close/>
                  <a:moveTo>
                    <a:pt x="291" y="540"/>
                  </a:moveTo>
                  <a:lnTo>
                    <a:pt x="291" y="540"/>
                  </a:lnTo>
                  <a:cubicBezTo>
                    <a:pt x="406" y="463"/>
                    <a:pt x="451" y="323"/>
                    <a:pt x="554" y="235"/>
                  </a:cubicBezTo>
                  <a:lnTo>
                    <a:pt x="539" y="232"/>
                  </a:lnTo>
                  <a:cubicBezTo>
                    <a:pt x="536" y="231"/>
                    <a:pt x="536" y="231"/>
                    <a:pt x="536" y="228"/>
                  </a:cubicBezTo>
                  <a:lnTo>
                    <a:pt x="539" y="207"/>
                  </a:lnTo>
                  <a:cubicBezTo>
                    <a:pt x="444" y="303"/>
                    <a:pt x="391" y="462"/>
                    <a:pt x="283" y="530"/>
                  </a:cubicBezTo>
                  <a:cubicBezTo>
                    <a:pt x="286" y="533"/>
                    <a:pt x="288" y="536"/>
                    <a:pt x="291" y="540"/>
                  </a:cubicBezTo>
                  <a:lnTo>
                    <a:pt x="291" y="540"/>
                  </a:lnTo>
                  <a:close/>
                  <a:moveTo>
                    <a:pt x="558" y="188"/>
                  </a:moveTo>
                  <a:lnTo>
                    <a:pt x="558" y="188"/>
                  </a:lnTo>
                  <a:cubicBezTo>
                    <a:pt x="554" y="192"/>
                    <a:pt x="549" y="196"/>
                    <a:pt x="545" y="200"/>
                  </a:cubicBezTo>
                  <a:lnTo>
                    <a:pt x="542" y="227"/>
                  </a:lnTo>
                  <a:lnTo>
                    <a:pt x="560" y="230"/>
                  </a:lnTo>
                  <a:cubicBezTo>
                    <a:pt x="563" y="228"/>
                    <a:pt x="566" y="225"/>
                    <a:pt x="570" y="222"/>
                  </a:cubicBezTo>
                  <a:lnTo>
                    <a:pt x="567" y="216"/>
                  </a:lnTo>
                  <a:cubicBezTo>
                    <a:pt x="562" y="217"/>
                    <a:pt x="557" y="215"/>
                    <a:pt x="555" y="210"/>
                  </a:cubicBezTo>
                  <a:cubicBezTo>
                    <a:pt x="553" y="204"/>
                    <a:pt x="556" y="199"/>
                    <a:pt x="561" y="197"/>
                  </a:cubicBezTo>
                  <a:lnTo>
                    <a:pt x="558" y="188"/>
                  </a:lnTo>
                  <a:lnTo>
                    <a:pt x="558" y="188"/>
                  </a:lnTo>
                  <a:close/>
                  <a:moveTo>
                    <a:pt x="308" y="487"/>
                  </a:moveTo>
                  <a:lnTo>
                    <a:pt x="308" y="487"/>
                  </a:lnTo>
                  <a:cubicBezTo>
                    <a:pt x="297" y="498"/>
                    <a:pt x="286" y="508"/>
                    <a:pt x="274" y="517"/>
                  </a:cubicBezTo>
                  <a:lnTo>
                    <a:pt x="274" y="518"/>
                  </a:lnTo>
                  <a:cubicBezTo>
                    <a:pt x="276" y="521"/>
                    <a:pt x="278" y="523"/>
                    <a:pt x="280" y="525"/>
                  </a:cubicBezTo>
                  <a:cubicBezTo>
                    <a:pt x="336" y="490"/>
                    <a:pt x="378" y="429"/>
                    <a:pt x="419" y="364"/>
                  </a:cubicBezTo>
                  <a:cubicBezTo>
                    <a:pt x="454" y="308"/>
                    <a:pt x="492" y="245"/>
                    <a:pt x="540" y="197"/>
                  </a:cubicBezTo>
                  <a:cubicBezTo>
                    <a:pt x="540" y="197"/>
                    <a:pt x="541" y="197"/>
                    <a:pt x="541" y="196"/>
                  </a:cubicBezTo>
                  <a:cubicBezTo>
                    <a:pt x="546" y="192"/>
                    <a:pt x="551" y="187"/>
                    <a:pt x="556" y="183"/>
                  </a:cubicBezTo>
                  <a:lnTo>
                    <a:pt x="552" y="170"/>
                  </a:lnTo>
                  <a:cubicBezTo>
                    <a:pt x="533" y="185"/>
                    <a:pt x="516" y="203"/>
                    <a:pt x="500" y="222"/>
                  </a:cubicBezTo>
                  <a:cubicBezTo>
                    <a:pt x="500" y="222"/>
                    <a:pt x="500" y="223"/>
                    <a:pt x="500" y="223"/>
                  </a:cubicBezTo>
                  <a:cubicBezTo>
                    <a:pt x="469" y="260"/>
                    <a:pt x="443" y="302"/>
                    <a:pt x="418" y="341"/>
                  </a:cubicBezTo>
                  <a:cubicBezTo>
                    <a:pt x="405" y="361"/>
                    <a:pt x="392" y="382"/>
                    <a:pt x="378" y="402"/>
                  </a:cubicBezTo>
                  <a:cubicBezTo>
                    <a:pt x="378" y="402"/>
                    <a:pt x="378" y="402"/>
                    <a:pt x="378" y="402"/>
                  </a:cubicBezTo>
                  <a:cubicBezTo>
                    <a:pt x="372" y="411"/>
                    <a:pt x="366" y="419"/>
                    <a:pt x="360" y="426"/>
                  </a:cubicBezTo>
                  <a:cubicBezTo>
                    <a:pt x="360" y="427"/>
                    <a:pt x="360" y="427"/>
                    <a:pt x="360" y="427"/>
                  </a:cubicBezTo>
                  <a:cubicBezTo>
                    <a:pt x="355" y="433"/>
                    <a:pt x="351" y="439"/>
                    <a:pt x="347" y="444"/>
                  </a:cubicBezTo>
                  <a:cubicBezTo>
                    <a:pt x="346" y="444"/>
                    <a:pt x="346" y="445"/>
                    <a:pt x="346" y="445"/>
                  </a:cubicBezTo>
                  <a:cubicBezTo>
                    <a:pt x="340" y="453"/>
                    <a:pt x="333" y="461"/>
                    <a:pt x="326" y="468"/>
                  </a:cubicBezTo>
                  <a:cubicBezTo>
                    <a:pt x="326" y="469"/>
                    <a:pt x="326" y="469"/>
                    <a:pt x="325" y="469"/>
                  </a:cubicBezTo>
                  <a:cubicBezTo>
                    <a:pt x="320" y="475"/>
                    <a:pt x="314" y="481"/>
                    <a:pt x="308" y="487"/>
                  </a:cubicBezTo>
                  <a:lnTo>
                    <a:pt x="308" y="487"/>
                  </a:lnTo>
                  <a:lnTo>
                    <a:pt x="308" y="487"/>
                  </a:lnTo>
                  <a:close/>
                  <a:moveTo>
                    <a:pt x="306" y="482"/>
                  </a:moveTo>
                  <a:lnTo>
                    <a:pt x="306" y="482"/>
                  </a:lnTo>
                  <a:cubicBezTo>
                    <a:pt x="310" y="477"/>
                    <a:pt x="314" y="473"/>
                    <a:pt x="318" y="469"/>
                  </a:cubicBezTo>
                  <a:cubicBezTo>
                    <a:pt x="292" y="465"/>
                    <a:pt x="277" y="452"/>
                    <a:pt x="272" y="437"/>
                  </a:cubicBezTo>
                  <a:cubicBezTo>
                    <a:pt x="268" y="440"/>
                    <a:pt x="265" y="443"/>
                    <a:pt x="262" y="444"/>
                  </a:cubicBezTo>
                  <a:cubicBezTo>
                    <a:pt x="263" y="446"/>
                    <a:pt x="264" y="447"/>
                    <a:pt x="264" y="449"/>
                  </a:cubicBezTo>
                  <a:cubicBezTo>
                    <a:pt x="265" y="449"/>
                    <a:pt x="265" y="449"/>
                    <a:pt x="265" y="450"/>
                  </a:cubicBezTo>
                  <a:cubicBezTo>
                    <a:pt x="276" y="467"/>
                    <a:pt x="288" y="472"/>
                    <a:pt x="306" y="482"/>
                  </a:cubicBezTo>
                  <a:lnTo>
                    <a:pt x="306" y="482"/>
                  </a:lnTo>
                  <a:close/>
                  <a:moveTo>
                    <a:pt x="323" y="464"/>
                  </a:moveTo>
                  <a:lnTo>
                    <a:pt x="323" y="464"/>
                  </a:lnTo>
                  <a:cubicBezTo>
                    <a:pt x="327" y="459"/>
                    <a:pt x="331" y="454"/>
                    <a:pt x="335" y="449"/>
                  </a:cubicBezTo>
                  <a:cubicBezTo>
                    <a:pt x="287" y="463"/>
                    <a:pt x="257" y="387"/>
                    <a:pt x="339" y="356"/>
                  </a:cubicBezTo>
                  <a:cubicBezTo>
                    <a:pt x="333" y="354"/>
                    <a:pt x="327" y="352"/>
                    <a:pt x="321" y="349"/>
                  </a:cubicBezTo>
                  <a:cubicBezTo>
                    <a:pt x="268" y="373"/>
                    <a:pt x="250" y="454"/>
                    <a:pt x="323" y="464"/>
                  </a:cubicBezTo>
                  <a:lnTo>
                    <a:pt x="323" y="464"/>
                  </a:lnTo>
                  <a:close/>
                  <a:moveTo>
                    <a:pt x="343" y="440"/>
                  </a:moveTo>
                  <a:lnTo>
                    <a:pt x="343" y="440"/>
                  </a:lnTo>
                  <a:cubicBezTo>
                    <a:pt x="347" y="435"/>
                    <a:pt x="351" y="430"/>
                    <a:pt x="355" y="424"/>
                  </a:cubicBezTo>
                  <a:cubicBezTo>
                    <a:pt x="357" y="410"/>
                    <a:pt x="353" y="394"/>
                    <a:pt x="336" y="386"/>
                  </a:cubicBezTo>
                  <a:cubicBezTo>
                    <a:pt x="331" y="389"/>
                    <a:pt x="326" y="392"/>
                    <a:pt x="322" y="396"/>
                  </a:cubicBezTo>
                  <a:cubicBezTo>
                    <a:pt x="348" y="400"/>
                    <a:pt x="348" y="433"/>
                    <a:pt x="324" y="433"/>
                  </a:cubicBezTo>
                  <a:cubicBezTo>
                    <a:pt x="305" y="433"/>
                    <a:pt x="306" y="409"/>
                    <a:pt x="314" y="397"/>
                  </a:cubicBezTo>
                  <a:cubicBezTo>
                    <a:pt x="314" y="397"/>
                    <a:pt x="315" y="396"/>
                    <a:pt x="315" y="396"/>
                  </a:cubicBezTo>
                  <a:lnTo>
                    <a:pt x="315" y="396"/>
                  </a:lnTo>
                  <a:cubicBezTo>
                    <a:pt x="319" y="391"/>
                    <a:pt x="325" y="386"/>
                    <a:pt x="334" y="381"/>
                  </a:cubicBezTo>
                  <a:cubicBezTo>
                    <a:pt x="334" y="381"/>
                    <a:pt x="334" y="381"/>
                    <a:pt x="335" y="381"/>
                  </a:cubicBezTo>
                  <a:cubicBezTo>
                    <a:pt x="341" y="378"/>
                    <a:pt x="349" y="375"/>
                    <a:pt x="358" y="373"/>
                  </a:cubicBezTo>
                  <a:cubicBezTo>
                    <a:pt x="358" y="372"/>
                    <a:pt x="359" y="372"/>
                    <a:pt x="359" y="372"/>
                  </a:cubicBezTo>
                  <a:cubicBezTo>
                    <a:pt x="364" y="371"/>
                    <a:pt x="370" y="370"/>
                    <a:pt x="377" y="369"/>
                  </a:cubicBezTo>
                  <a:cubicBezTo>
                    <a:pt x="372" y="367"/>
                    <a:pt x="366" y="365"/>
                    <a:pt x="360" y="363"/>
                  </a:cubicBezTo>
                  <a:cubicBezTo>
                    <a:pt x="356" y="362"/>
                    <a:pt x="352" y="360"/>
                    <a:pt x="348" y="359"/>
                  </a:cubicBezTo>
                  <a:cubicBezTo>
                    <a:pt x="259" y="388"/>
                    <a:pt x="295" y="466"/>
                    <a:pt x="343" y="440"/>
                  </a:cubicBezTo>
                  <a:lnTo>
                    <a:pt x="343" y="440"/>
                  </a:lnTo>
                  <a:close/>
                  <a:moveTo>
                    <a:pt x="361" y="416"/>
                  </a:moveTo>
                  <a:lnTo>
                    <a:pt x="361" y="416"/>
                  </a:lnTo>
                  <a:cubicBezTo>
                    <a:pt x="365" y="411"/>
                    <a:pt x="369" y="405"/>
                    <a:pt x="373" y="400"/>
                  </a:cubicBezTo>
                  <a:cubicBezTo>
                    <a:pt x="372" y="395"/>
                    <a:pt x="366" y="385"/>
                    <a:pt x="358" y="378"/>
                  </a:cubicBezTo>
                  <a:cubicBezTo>
                    <a:pt x="353" y="380"/>
                    <a:pt x="347" y="381"/>
                    <a:pt x="342" y="384"/>
                  </a:cubicBezTo>
                  <a:cubicBezTo>
                    <a:pt x="356" y="391"/>
                    <a:pt x="361" y="404"/>
                    <a:pt x="361" y="416"/>
                  </a:cubicBezTo>
                  <a:lnTo>
                    <a:pt x="361" y="416"/>
                  </a:lnTo>
                  <a:close/>
                  <a:moveTo>
                    <a:pt x="377" y="394"/>
                  </a:moveTo>
                  <a:lnTo>
                    <a:pt x="377" y="394"/>
                  </a:lnTo>
                  <a:cubicBezTo>
                    <a:pt x="381" y="388"/>
                    <a:pt x="385" y="382"/>
                    <a:pt x="389" y="376"/>
                  </a:cubicBezTo>
                  <a:cubicBezTo>
                    <a:pt x="388" y="375"/>
                    <a:pt x="387" y="375"/>
                    <a:pt x="386" y="374"/>
                  </a:cubicBezTo>
                  <a:cubicBezTo>
                    <a:pt x="380" y="375"/>
                    <a:pt x="373" y="375"/>
                    <a:pt x="365" y="377"/>
                  </a:cubicBezTo>
                  <a:cubicBezTo>
                    <a:pt x="370" y="382"/>
                    <a:pt x="374" y="389"/>
                    <a:pt x="377" y="394"/>
                  </a:cubicBezTo>
                  <a:lnTo>
                    <a:pt x="377" y="394"/>
                  </a:lnTo>
                  <a:close/>
                  <a:moveTo>
                    <a:pt x="392" y="372"/>
                  </a:moveTo>
                  <a:lnTo>
                    <a:pt x="392" y="372"/>
                  </a:lnTo>
                  <a:cubicBezTo>
                    <a:pt x="396" y="365"/>
                    <a:pt x="400" y="359"/>
                    <a:pt x="404" y="353"/>
                  </a:cubicBezTo>
                  <a:cubicBezTo>
                    <a:pt x="389" y="349"/>
                    <a:pt x="360" y="351"/>
                    <a:pt x="343" y="351"/>
                  </a:cubicBezTo>
                  <a:cubicBezTo>
                    <a:pt x="349" y="354"/>
                    <a:pt x="355" y="356"/>
                    <a:pt x="362" y="358"/>
                  </a:cubicBezTo>
                  <a:cubicBezTo>
                    <a:pt x="371" y="361"/>
                    <a:pt x="380" y="364"/>
                    <a:pt x="387" y="369"/>
                  </a:cubicBezTo>
                  <a:cubicBezTo>
                    <a:pt x="388" y="369"/>
                    <a:pt x="388" y="369"/>
                    <a:pt x="388" y="369"/>
                  </a:cubicBezTo>
                  <a:cubicBezTo>
                    <a:pt x="389" y="370"/>
                    <a:pt x="391" y="371"/>
                    <a:pt x="392" y="372"/>
                  </a:cubicBezTo>
                  <a:lnTo>
                    <a:pt x="392" y="372"/>
                  </a:lnTo>
                  <a:close/>
                  <a:moveTo>
                    <a:pt x="407" y="348"/>
                  </a:moveTo>
                  <a:lnTo>
                    <a:pt x="407" y="348"/>
                  </a:lnTo>
                  <a:cubicBezTo>
                    <a:pt x="410" y="343"/>
                    <a:pt x="413" y="339"/>
                    <a:pt x="416" y="334"/>
                  </a:cubicBezTo>
                  <a:cubicBezTo>
                    <a:pt x="399" y="329"/>
                    <a:pt x="371" y="330"/>
                    <a:pt x="354" y="330"/>
                  </a:cubicBezTo>
                  <a:cubicBezTo>
                    <a:pt x="333" y="331"/>
                    <a:pt x="312" y="331"/>
                    <a:pt x="295" y="327"/>
                  </a:cubicBezTo>
                  <a:cubicBezTo>
                    <a:pt x="304" y="335"/>
                    <a:pt x="315" y="340"/>
                    <a:pt x="327" y="345"/>
                  </a:cubicBezTo>
                  <a:cubicBezTo>
                    <a:pt x="335" y="347"/>
                    <a:pt x="356" y="345"/>
                    <a:pt x="363" y="345"/>
                  </a:cubicBezTo>
                  <a:cubicBezTo>
                    <a:pt x="379" y="345"/>
                    <a:pt x="396" y="345"/>
                    <a:pt x="407" y="348"/>
                  </a:cubicBezTo>
                  <a:lnTo>
                    <a:pt x="407" y="348"/>
                  </a:lnTo>
                  <a:close/>
                  <a:moveTo>
                    <a:pt x="419" y="329"/>
                  </a:moveTo>
                  <a:lnTo>
                    <a:pt x="419" y="329"/>
                  </a:lnTo>
                  <a:cubicBezTo>
                    <a:pt x="421" y="325"/>
                    <a:pt x="424" y="322"/>
                    <a:pt x="426" y="318"/>
                  </a:cubicBezTo>
                  <a:cubicBezTo>
                    <a:pt x="404" y="309"/>
                    <a:pt x="369" y="312"/>
                    <a:pt x="346" y="312"/>
                  </a:cubicBezTo>
                  <a:cubicBezTo>
                    <a:pt x="320" y="312"/>
                    <a:pt x="293" y="311"/>
                    <a:pt x="276" y="296"/>
                  </a:cubicBezTo>
                  <a:cubicBezTo>
                    <a:pt x="279" y="305"/>
                    <a:pt x="283" y="312"/>
                    <a:pt x="287" y="318"/>
                  </a:cubicBezTo>
                  <a:cubicBezTo>
                    <a:pt x="313" y="329"/>
                    <a:pt x="361" y="323"/>
                    <a:pt x="391" y="325"/>
                  </a:cubicBezTo>
                  <a:cubicBezTo>
                    <a:pt x="401" y="325"/>
                    <a:pt x="411" y="326"/>
                    <a:pt x="419" y="329"/>
                  </a:cubicBezTo>
                  <a:lnTo>
                    <a:pt x="419" y="329"/>
                  </a:lnTo>
                  <a:close/>
                  <a:moveTo>
                    <a:pt x="429" y="313"/>
                  </a:moveTo>
                  <a:lnTo>
                    <a:pt x="429" y="313"/>
                  </a:lnTo>
                  <a:cubicBezTo>
                    <a:pt x="432" y="309"/>
                    <a:pt x="434" y="305"/>
                    <a:pt x="437" y="301"/>
                  </a:cubicBezTo>
                  <a:cubicBezTo>
                    <a:pt x="428" y="298"/>
                    <a:pt x="420" y="296"/>
                    <a:pt x="411" y="295"/>
                  </a:cubicBezTo>
                  <a:cubicBezTo>
                    <a:pt x="411" y="295"/>
                    <a:pt x="411" y="295"/>
                    <a:pt x="410" y="295"/>
                  </a:cubicBezTo>
                  <a:cubicBezTo>
                    <a:pt x="388" y="291"/>
                    <a:pt x="366" y="292"/>
                    <a:pt x="343" y="293"/>
                  </a:cubicBezTo>
                  <a:cubicBezTo>
                    <a:pt x="328" y="293"/>
                    <a:pt x="314" y="292"/>
                    <a:pt x="302" y="288"/>
                  </a:cubicBezTo>
                  <a:cubicBezTo>
                    <a:pt x="301" y="288"/>
                    <a:pt x="301" y="288"/>
                    <a:pt x="301" y="288"/>
                  </a:cubicBezTo>
                  <a:cubicBezTo>
                    <a:pt x="291" y="285"/>
                    <a:pt x="282" y="279"/>
                    <a:pt x="275" y="269"/>
                  </a:cubicBezTo>
                  <a:cubicBezTo>
                    <a:pt x="274" y="270"/>
                    <a:pt x="273" y="271"/>
                    <a:pt x="272" y="272"/>
                  </a:cubicBezTo>
                  <a:cubicBezTo>
                    <a:pt x="273" y="277"/>
                    <a:pt x="273" y="281"/>
                    <a:pt x="274" y="285"/>
                  </a:cubicBezTo>
                  <a:cubicBezTo>
                    <a:pt x="288" y="304"/>
                    <a:pt x="316" y="307"/>
                    <a:pt x="346" y="307"/>
                  </a:cubicBezTo>
                  <a:cubicBezTo>
                    <a:pt x="371" y="307"/>
                    <a:pt x="406" y="303"/>
                    <a:pt x="429" y="313"/>
                  </a:cubicBezTo>
                  <a:lnTo>
                    <a:pt x="429" y="313"/>
                  </a:lnTo>
                  <a:close/>
                  <a:moveTo>
                    <a:pt x="498" y="216"/>
                  </a:moveTo>
                  <a:lnTo>
                    <a:pt x="498" y="216"/>
                  </a:lnTo>
                  <a:cubicBezTo>
                    <a:pt x="500" y="213"/>
                    <a:pt x="503" y="210"/>
                    <a:pt x="506" y="207"/>
                  </a:cubicBezTo>
                  <a:cubicBezTo>
                    <a:pt x="491" y="202"/>
                    <a:pt x="477" y="199"/>
                    <a:pt x="463" y="196"/>
                  </a:cubicBezTo>
                  <a:cubicBezTo>
                    <a:pt x="463" y="196"/>
                    <a:pt x="462" y="196"/>
                    <a:pt x="462" y="196"/>
                  </a:cubicBezTo>
                  <a:cubicBezTo>
                    <a:pt x="456" y="195"/>
                    <a:pt x="449" y="195"/>
                    <a:pt x="443" y="194"/>
                  </a:cubicBezTo>
                  <a:cubicBezTo>
                    <a:pt x="445" y="198"/>
                    <a:pt x="447" y="203"/>
                    <a:pt x="447" y="209"/>
                  </a:cubicBezTo>
                  <a:cubicBezTo>
                    <a:pt x="450" y="212"/>
                    <a:pt x="452" y="216"/>
                    <a:pt x="452" y="220"/>
                  </a:cubicBezTo>
                  <a:cubicBezTo>
                    <a:pt x="456" y="218"/>
                    <a:pt x="462" y="217"/>
                    <a:pt x="468" y="219"/>
                  </a:cubicBezTo>
                  <a:cubicBezTo>
                    <a:pt x="473" y="208"/>
                    <a:pt x="488" y="206"/>
                    <a:pt x="498" y="216"/>
                  </a:cubicBezTo>
                  <a:lnTo>
                    <a:pt x="498" y="216"/>
                  </a:lnTo>
                  <a:close/>
                  <a:moveTo>
                    <a:pt x="187" y="551"/>
                  </a:moveTo>
                  <a:lnTo>
                    <a:pt x="187" y="551"/>
                  </a:lnTo>
                  <a:lnTo>
                    <a:pt x="238" y="513"/>
                  </a:lnTo>
                  <a:cubicBezTo>
                    <a:pt x="236" y="508"/>
                    <a:pt x="233" y="504"/>
                    <a:pt x="231" y="499"/>
                  </a:cubicBezTo>
                  <a:lnTo>
                    <a:pt x="188" y="526"/>
                  </a:lnTo>
                  <a:cubicBezTo>
                    <a:pt x="185" y="528"/>
                    <a:pt x="182" y="523"/>
                    <a:pt x="185" y="521"/>
                  </a:cubicBezTo>
                  <a:lnTo>
                    <a:pt x="229" y="494"/>
                  </a:lnTo>
                  <a:cubicBezTo>
                    <a:pt x="227" y="491"/>
                    <a:pt x="225" y="487"/>
                    <a:pt x="224" y="483"/>
                  </a:cubicBezTo>
                  <a:lnTo>
                    <a:pt x="165" y="511"/>
                  </a:lnTo>
                  <a:cubicBezTo>
                    <a:pt x="171" y="524"/>
                    <a:pt x="178" y="538"/>
                    <a:pt x="187" y="551"/>
                  </a:cubicBezTo>
                  <a:lnTo>
                    <a:pt x="187" y="551"/>
                  </a:lnTo>
                  <a:close/>
                  <a:moveTo>
                    <a:pt x="241" y="518"/>
                  </a:moveTo>
                  <a:lnTo>
                    <a:pt x="241" y="518"/>
                  </a:lnTo>
                  <a:lnTo>
                    <a:pt x="190" y="556"/>
                  </a:lnTo>
                  <a:cubicBezTo>
                    <a:pt x="198" y="569"/>
                    <a:pt x="208" y="581"/>
                    <a:pt x="219" y="593"/>
                  </a:cubicBezTo>
                  <a:lnTo>
                    <a:pt x="259" y="545"/>
                  </a:lnTo>
                  <a:cubicBezTo>
                    <a:pt x="256" y="542"/>
                    <a:pt x="254" y="538"/>
                    <a:pt x="251" y="534"/>
                  </a:cubicBezTo>
                  <a:lnTo>
                    <a:pt x="213" y="572"/>
                  </a:lnTo>
                  <a:cubicBezTo>
                    <a:pt x="210" y="575"/>
                    <a:pt x="207" y="571"/>
                    <a:pt x="209" y="568"/>
                  </a:cubicBezTo>
                  <a:lnTo>
                    <a:pt x="248" y="530"/>
                  </a:lnTo>
                  <a:cubicBezTo>
                    <a:pt x="246" y="526"/>
                    <a:pt x="243" y="522"/>
                    <a:pt x="241" y="518"/>
                  </a:cubicBezTo>
                  <a:lnTo>
                    <a:pt x="241" y="518"/>
                  </a:lnTo>
                  <a:close/>
                  <a:moveTo>
                    <a:pt x="163" y="505"/>
                  </a:moveTo>
                  <a:lnTo>
                    <a:pt x="163" y="505"/>
                  </a:lnTo>
                  <a:lnTo>
                    <a:pt x="222" y="478"/>
                  </a:lnTo>
                  <a:cubicBezTo>
                    <a:pt x="220" y="474"/>
                    <a:pt x="219" y="470"/>
                    <a:pt x="218" y="466"/>
                  </a:cubicBezTo>
                  <a:lnTo>
                    <a:pt x="169" y="481"/>
                  </a:lnTo>
                  <a:cubicBezTo>
                    <a:pt x="166" y="482"/>
                    <a:pt x="164" y="476"/>
                    <a:pt x="168" y="475"/>
                  </a:cubicBezTo>
                  <a:lnTo>
                    <a:pt x="216" y="461"/>
                  </a:lnTo>
                  <a:cubicBezTo>
                    <a:pt x="214" y="456"/>
                    <a:pt x="213" y="451"/>
                    <a:pt x="212" y="445"/>
                  </a:cubicBezTo>
                  <a:lnTo>
                    <a:pt x="147" y="459"/>
                  </a:lnTo>
                  <a:cubicBezTo>
                    <a:pt x="151" y="475"/>
                    <a:pt x="156" y="490"/>
                    <a:pt x="163" y="505"/>
                  </a:cubicBezTo>
                  <a:lnTo>
                    <a:pt x="163" y="505"/>
                  </a:lnTo>
                  <a:close/>
                  <a:moveTo>
                    <a:pt x="146" y="454"/>
                  </a:moveTo>
                  <a:lnTo>
                    <a:pt x="146" y="454"/>
                  </a:lnTo>
                  <a:lnTo>
                    <a:pt x="210" y="440"/>
                  </a:lnTo>
                  <a:cubicBezTo>
                    <a:pt x="209" y="435"/>
                    <a:pt x="209" y="431"/>
                    <a:pt x="208" y="426"/>
                  </a:cubicBezTo>
                  <a:lnTo>
                    <a:pt x="157" y="431"/>
                  </a:lnTo>
                  <a:cubicBezTo>
                    <a:pt x="153" y="431"/>
                    <a:pt x="153" y="426"/>
                    <a:pt x="156" y="425"/>
                  </a:cubicBezTo>
                  <a:lnTo>
                    <a:pt x="207" y="421"/>
                  </a:lnTo>
                  <a:cubicBezTo>
                    <a:pt x="206" y="416"/>
                    <a:pt x="206" y="411"/>
                    <a:pt x="206" y="405"/>
                  </a:cubicBezTo>
                  <a:lnTo>
                    <a:pt x="140" y="404"/>
                  </a:lnTo>
                  <a:cubicBezTo>
                    <a:pt x="141" y="421"/>
                    <a:pt x="143" y="437"/>
                    <a:pt x="146" y="454"/>
                  </a:cubicBezTo>
                  <a:lnTo>
                    <a:pt x="146" y="454"/>
                  </a:lnTo>
                  <a:close/>
                  <a:moveTo>
                    <a:pt x="140" y="399"/>
                  </a:moveTo>
                  <a:lnTo>
                    <a:pt x="140" y="399"/>
                  </a:lnTo>
                  <a:lnTo>
                    <a:pt x="206" y="400"/>
                  </a:lnTo>
                  <a:cubicBezTo>
                    <a:pt x="205" y="395"/>
                    <a:pt x="205" y="391"/>
                    <a:pt x="206" y="387"/>
                  </a:cubicBezTo>
                  <a:lnTo>
                    <a:pt x="155" y="381"/>
                  </a:lnTo>
                  <a:cubicBezTo>
                    <a:pt x="151" y="381"/>
                    <a:pt x="152" y="375"/>
                    <a:pt x="156" y="375"/>
                  </a:cubicBezTo>
                  <a:lnTo>
                    <a:pt x="206" y="381"/>
                  </a:lnTo>
                  <a:cubicBezTo>
                    <a:pt x="206" y="375"/>
                    <a:pt x="207" y="370"/>
                    <a:pt x="207" y="364"/>
                  </a:cubicBezTo>
                  <a:lnTo>
                    <a:pt x="144" y="351"/>
                  </a:lnTo>
                  <a:cubicBezTo>
                    <a:pt x="141" y="367"/>
                    <a:pt x="140" y="383"/>
                    <a:pt x="140" y="399"/>
                  </a:cubicBezTo>
                  <a:lnTo>
                    <a:pt x="140" y="399"/>
                  </a:lnTo>
                  <a:close/>
                  <a:moveTo>
                    <a:pt x="144" y="346"/>
                  </a:moveTo>
                  <a:lnTo>
                    <a:pt x="144" y="346"/>
                  </a:lnTo>
                  <a:lnTo>
                    <a:pt x="208" y="359"/>
                  </a:lnTo>
                  <a:cubicBezTo>
                    <a:pt x="209" y="354"/>
                    <a:pt x="210" y="350"/>
                    <a:pt x="211" y="346"/>
                  </a:cubicBezTo>
                  <a:lnTo>
                    <a:pt x="162" y="330"/>
                  </a:lnTo>
                  <a:cubicBezTo>
                    <a:pt x="158" y="329"/>
                    <a:pt x="160" y="324"/>
                    <a:pt x="163" y="325"/>
                  </a:cubicBezTo>
                  <a:lnTo>
                    <a:pt x="212" y="340"/>
                  </a:lnTo>
                  <a:cubicBezTo>
                    <a:pt x="213" y="336"/>
                    <a:pt x="214" y="332"/>
                    <a:pt x="215" y="328"/>
                  </a:cubicBezTo>
                  <a:lnTo>
                    <a:pt x="157" y="299"/>
                  </a:lnTo>
                  <a:cubicBezTo>
                    <a:pt x="151" y="314"/>
                    <a:pt x="147" y="330"/>
                    <a:pt x="144" y="346"/>
                  </a:cubicBezTo>
                  <a:lnTo>
                    <a:pt x="144" y="346"/>
                  </a:lnTo>
                  <a:close/>
                  <a:moveTo>
                    <a:pt x="159" y="293"/>
                  </a:moveTo>
                  <a:lnTo>
                    <a:pt x="159" y="293"/>
                  </a:lnTo>
                  <a:lnTo>
                    <a:pt x="217" y="322"/>
                  </a:lnTo>
                  <a:cubicBezTo>
                    <a:pt x="219" y="318"/>
                    <a:pt x="220" y="314"/>
                    <a:pt x="222" y="310"/>
                  </a:cubicBezTo>
                  <a:lnTo>
                    <a:pt x="177" y="283"/>
                  </a:lnTo>
                  <a:cubicBezTo>
                    <a:pt x="174" y="281"/>
                    <a:pt x="177" y="276"/>
                    <a:pt x="180" y="278"/>
                  </a:cubicBezTo>
                  <a:lnTo>
                    <a:pt x="224" y="305"/>
                  </a:lnTo>
                  <a:cubicBezTo>
                    <a:pt x="226" y="300"/>
                    <a:pt x="228" y="296"/>
                    <a:pt x="230" y="292"/>
                  </a:cubicBezTo>
                  <a:lnTo>
                    <a:pt x="178" y="251"/>
                  </a:lnTo>
                  <a:cubicBezTo>
                    <a:pt x="170" y="265"/>
                    <a:pt x="164" y="279"/>
                    <a:pt x="159" y="293"/>
                  </a:cubicBezTo>
                  <a:lnTo>
                    <a:pt x="159" y="293"/>
                  </a:lnTo>
                  <a:close/>
                  <a:moveTo>
                    <a:pt x="180" y="246"/>
                  </a:moveTo>
                  <a:lnTo>
                    <a:pt x="180" y="246"/>
                  </a:lnTo>
                  <a:lnTo>
                    <a:pt x="233" y="287"/>
                  </a:lnTo>
                  <a:cubicBezTo>
                    <a:pt x="235" y="283"/>
                    <a:pt x="237" y="280"/>
                    <a:pt x="239" y="276"/>
                  </a:cubicBezTo>
                  <a:lnTo>
                    <a:pt x="200" y="239"/>
                  </a:lnTo>
                  <a:cubicBezTo>
                    <a:pt x="198" y="237"/>
                    <a:pt x="202" y="233"/>
                    <a:pt x="204" y="235"/>
                  </a:cubicBezTo>
                  <a:lnTo>
                    <a:pt x="242" y="271"/>
                  </a:lnTo>
                  <a:cubicBezTo>
                    <a:pt x="245" y="267"/>
                    <a:pt x="248" y="263"/>
                    <a:pt x="251" y="259"/>
                  </a:cubicBezTo>
                  <a:lnTo>
                    <a:pt x="207" y="208"/>
                  </a:lnTo>
                  <a:cubicBezTo>
                    <a:pt x="197" y="220"/>
                    <a:pt x="188" y="233"/>
                    <a:pt x="180" y="246"/>
                  </a:cubicBezTo>
                  <a:lnTo>
                    <a:pt x="180" y="246"/>
                  </a:lnTo>
                  <a:close/>
                  <a:moveTo>
                    <a:pt x="210" y="203"/>
                  </a:moveTo>
                  <a:lnTo>
                    <a:pt x="210" y="203"/>
                  </a:lnTo>
                  <a:lnTo>
                    <a:pt x="254" y="254"/>
                  </a:lnTo>
                  <a:cubicBezTo>
                    <a:pt x="257" y="251"/>
                    <a:pt x="260" y="247"/>
                    <a:pt x="263" y="244"/>
                  </a:cubicBezTo>
                  <a:lnTo>
                    <a:pt x="230" y="199"/>
                  </a:lnTo>
                  <a:cubicBezTo>
                    <a:pt x="228" y="196"/>
                    <a:pt x="233" y="193"/>
                    <a:pt x="235" y="196"/>
                  </a:cubicBezTo>
                  <a:lnTo>
                    <a:pt x="267" y="240"/>
                  </a:lnTo>
                  <a:cubicBezTo>
                    <a:pt x="270" y="236"/>
                    <a:pt x="273" y="233"/>
                    <a:pt x="277" y="230"/>
                  </a:cubicBezTo>
                  <a:lnTo>
                    <a:pt x="242" y="169"/>
                  </a:lnTo>
                  <a:cubicBezTo>
                    <a:pt x="231" y="180"/>
                    <a:pt x="220" y="191"/>
                    <a:pt x="210" y="203"/>
                  </a:cubicBezTo>
                  <a:lnTo>
                    <a:pt x="210" y="203"/>
                  </a:lnTo>
                  <a:close/>
                  <a:moveTo>
                    <a:pt x="246" y="166"/>
                  </a:moveTo>
                  <a:lnTo>
                    <a:pt x="246" y="166"/>
                  </a:lnTo>
                  <a:lnTo>
                    <a:pt x="281" y="226"/>
                  </a:lnTo>
                  <a:cubicBezTo>
                    <a:pt x="284" y="223"/>
                    <a:pt x="287" y="220"/>
                    <a:pt x="290" y="218"/>
                  </a:cubicBezTo>
                  <a:lnTo>
                    <a:pt x="267" y="165"/>
                  </a:lnTo>
                  <a:cubicBezTo>
                    <a:pt x="266" y="161"/>
                    <a:pt x="271" y="159"/>
                    <a:pt x="273" y="163"/>
                  </a:cubicBezTo>
                  <a:lnTo>
                    <a:pt x="295" y="214"/>
                  </a:lnTo>
                  <a:cubicBezTo>
                    <a:pt x="299" y="211"/>
                    <a:pt x="303" y="208"/>
                    <a:pt x="307" y="205"/>
                  </a:cubicBezTo>
                  <a:lnTo>
                    <a:pt x="284" y="137"/>
                  </a:lnTo>
                  <a:cubicBezTo>
                    <a:pt x="271" y="146"/>
                    <a:pt x="258" y="155"/>
                    <a:pt x="246" y="166"/>
                  </a:cubicBezTo>
                  <a:lnTo>
                    <a:pt x="246" y="166"/>
                  </a:lnTo>
                  <a:close/>
                  <a:moveTo>
                    <a:pt x="289" y="134"/>
                  </a:moveTo>
                  <a:lnTo>
                    <a:pt x="289" y="134"/>
                  </a:lnTo>
                  <a:lnTo>
                    <a:pt x="312" y="202"/>
                  </a:lnTo>
                  <a:cubicBezTo>
                    <a:pt x="316" y="200"/>
                    <a:pt x="319" y="198"/>
                    <a:pt x="323" y="196"/>
                  </a:cubicBezTo>
                  <a:lnTo>
                    <a:pt x="310" y="139"/>
                  </a:lnTo>
                  <a:cubicBezTo>
                    <a:pt x="309" y="135"/>
                    <a:pt x="314" y="134"/>
                    <a:pt x="315" y="137"/>
                  </a:cubicBezTo>
                  <a:lnTo>
                    <a:pt x="328" y="193"/>
                  </a:lnTo>
                  <a:cubicBezTo>
                    <a:pt x="332" y="191"/>
                    <a:pt x="336" y="189"/>
                    <a:pt x="340" y="187"/>
                  </a:cubicBezTo>
                  <a:lnTo>
                    <a:pt x="331" y="113"/>
                  </a:lnTo>
                  <a:cubicBezTo>
                    <a:pt x="316" y="119"/>
                    <a:pt x="302" y="126"/>
                    <a:pt x="289" y="134"/>
                  </a:cubicBezTo>
                  <a:lnTo>
                    <a:pt x="289" y="134"/>
                  </a:lnTo>
                  <a:close/>
                  <a:moveTo>
                    <a:pt x="336" y="111"/>
                  </a:moveTo>
                  <a:lnTo>
                    <a:pt x="336" y="111"/>
                  </a:lnTo>
                  <a:lnTo>
                    <a:pt x="346" y="185"/>
                  </a:lnTo>
                  <a:cubicBezTo>
                    <a:pt x="350" y="183"/>
                    <a:pt x="354" y="181"/>
                    <a:pt x="359" y="180"/>
                  </a:cubicBezTo>
                  <a:lnTo>
                    <a:pt x="357" y="118"/>
                  </a:lnTo>
                  <a:cubicBezTo>
                    <a:pt x="357" y="114"/>
                    <a:pt x="362" y="114"/>
                    <a:pt x="362" y="118"/>
                  </a:cubicBezTo>
                  <a:lnTo>
                    <a:pt x="364" y="178"/>
                  </a:lnTo>
                  <a:cubicBezTo>
                    <a:pt x="369" y="176"/>
                    <a:pt x="373" y="175"/>
                    <a:pt x="377" y="174"/>
                  </a:cubicBezTo>
                  <a:lnTo>
                    <a:pt x="383" y="97"/>
                  </a:lnTo>
                  <a:cubicBezTo>
                    <a:pt x="367" y="100"/>
                    <a:pt x="351" y="105"/>
                    <a:pt x="336" y="111"/>
                  </a:cubicBezTo>
                  <a:lnTo>
                    <a:pt x="336" y="111"/>
                  </a:lnTo>
                  <a:close/>
                  <a:moveTo>
                    <a:pt x="388" y="96"/>
                  </a:moveTo>
                  <a:lnTo>
                    <a:pt x="388" y="96"/>
                  </a:lnTo>
                  <a:lnTo>
                    <a:pt x="383" y="173"/>
                  </a:lnTo>
                  <a:cubicBezTo>
                    <a:pt x="388" y="172"/>
                    <a:pt x="393" y="171"/>
                    <a:pt x="398" y="170"/>
                  </a:cubicBezTo>
                  <a:lnTo>
                    <a:pt x="408" y="109"/>
                  </a:lnTo>
                  <a:cubicBezTo>
                    <a:pt x="408" y="106"/>
                    <a:pt x="414" y="107"/>
                    <a:pt x="413" y="110"/>
                  </a:cubicBezTo>
                  <a:lnTo>
                    <a:pt x="404" y="169"/>
                  </a:lnTo>
                  <a:cubicBezTo>
                    <a:pt x="408" y="169"/>
                    <a:pt x="412" y="169"/>
                    <a:pt x="416" y="168"/>
                  </a:cubicBezTo>
                  <a:lnTo>
                    <a:pt x="436" y="91"/>
                  </a:lnTo>
                  <a:cubicBezTo>
                    <a:pt x="420" y="92"/>
                    <a:pt x="404" y="93"/>
                    <a:pt x="388" y="96"/>
                  </a:cubicBezTo>
                  <a:lnTo>
                    <a:pt x="388" y="96"/>
                  </a:lnTo>
                  <a:close/>
                  <a:moveTo>
                    <a:pt x="442" y="91"/>
                  </a:moveTo>
                  <a:lnTo>
                    <a:pt x="442" y="91"/>
                  </a:lnTo>
                  <a:lnTo>
                    <a:pt x="422" y="168"/>
                  </a:lnTo>
                  <a:cubicBezTo>
                    <a:pt x="427" y="168"/>
                    <a:pt x="432" y="168"/>
                    <a:pt x="437" y="168"/>
                  </a:cubicBezTo>
                  <a:lnTo>
                    <a:pt x="456" y="108"/>
                  </a:lnTo>
                  <a:cubicBezTo>
                    <a:pt x="457" y="104"/>
                    <a:pt x="463" y="106"/>
                    <a:pt x="462" y="109"/>
                  </a:cubicBezTo>
                  <a:lnTo>
                    <a:pt x="443" y="169"/>
                  </a:lnTo>
                  <a:cubicBezTo>
                    <a:pt x="448" y="169"/>
                    <a:pt x="452" y="170"/>
                    <a:pt x="457" y="171"/>
                  </a:cubicBezTo>
                  <a:lnTo>
                    <a:pt x="489" y="95"/>
                  </a:lnTo>
                  <a:cubicBezTo>
                    <a:pt x="473" y="93"/>
                    <a:pt x="457" y="91"/>
                    <a:pt x="442" y="91"/>
                  </a:cubicBezTo>
                  <a:lnTo>
                    <a:pt x="442" y="91"/>
                  </a:lnTo>
                  <a:close/>
                  <a:moveTo>
                    <a:pt x="495" y="96"/>
                  </a:moveTo>
                  <a:lnTo>
                    <a:pt x="495" y="96"/>
                  </a:lnTo>
                  <a:lnTo>
                    <a:pt x="463" y="172"/>
                  </a:lnTo>
                  <a:cubicBezTo>
                    <a:pt x="467" y="172"/>
                    <a:pt x="471" y="173"/>
                    <a:pt x="475" y="174"/>
                  </a:cubicBezTo>
                  <a:lnTo>
                    <a:pt x="507" y="113"/>
                  </a:lnTo>
                  <a:cubicBezTo>
                    <a:pt x="509" y="110"/>
                    <a:pt x="514" y="112"/>
                    <a:pt x="512" y="116"/>
                  </a:cubicBezTo>
                  <a:lnTo>
                    <a:pt x="481" y="176"/>
                  </a:lnTo>
                  <a:cubicBezTo>
                    <a:pt x="486" y="177"/>
                    <a:pt x="492" y="179"/>
                    <a:pt x="497" y="181"/>
                  </a:cubicBezTo>
                  <a:lnTo>
                    <a:pt x="541" y="108"/>
                  </a:lnTo>
                  <a:cubicBezTo>
                    <a:pt x="526" y="103"/>
                    <a:pt x="510" y="99"/>
                    <a:pt x="495" y="96"/>
                  </a:cubicBezTo>
                  <a:lnTo>
                    <a:pt x="495" y="96"/>
                  </a:lnTo>
                  <a:close/>
                  <a:moveTo>
                    <a:pt x="393" y="265"/>
                  </a:moveTo>
                  <a:lnTo>
                    <a:pt x="393" y="265"/>
                  </a:lnTo>
                  <a:cubicBezTo>
                    <a:pt x="393" y="266"/>
                    <a:pt x="393" y="266"/>
                    <a:pt x="393" y="267"/>
                  </a:cubicBezTo>
                  <a:cubicBezTo>
                    <a:pt x="392" y="267"/>
                    <a:pt x="392" y="267"/>
                    <a:pt x="391" y="268"/>
                  </a:cubicBezTo>
                  <a:cubicBezTo>
                    <a:pt x="391" y="268"/>
                    <a:pt x="391" y="268"/>
                    <a:pt x="391" y="268"/>
                  </a:cubicBezTo>
                  <a:cubicBezTo>
                    <a:pt x="386" y="269"/>
                    <a:pt x="381" y="268"/>
                    <a:pt x="377" y="268"/>
                  </a:cubicBezTo>
                  <a:cubicBezTo>
                    <a:pt x="376" y="268"/>
                    <a:pt x="376" y="268"/>
                    <a:pt x="375" y="269"/>
                  </a:cubicBezTo>
                  <a:cubicBezTo>
                    <a:pt x="376" y="274"/>
                    <a:pt x="379" y="281"/>
                    <a:pt x="385" y="287"/>
                  </a:cubicBezTo>
                  <a:cubicBezTo>
                    <a:pt x="389" y="287"/>
                    <a:pt x="393" y="287"/>
                    <a:pt x="398" y="288"/>
                  </a:cubicBezTo>
                  <a:lnTo>
                    <a:pt x="410" y="236"/>
                  </a:lnTo>
                  <a:cubicBezTo>
                    <a:pt x="396" y="232"/>
                    <a:pt x="393" y="208"/>
                    <a:pt x="411" y="204"/>
                  </a:cubicBezTo>
                  <a:cubicBezTo>
                    <a:pt x="411" y="200"/>
                    <a:pt x="413" y="197"/>
                    <a:pt x="416" y="194"/>
                  </a:cubicBezTo>
                  <a:cubicBezTo>
                    <a:pt x="406" y="195"/>
                    <a:pt x="396" y="196"/>
                    <a:pt x="387" y="198"/>
                  </a:cubicBezTo>
                  <a:lnTo>
                    <a:pt x="390" y="227"/>
                  </a:lnTo>
                  <a:cubicBezTo>
                    <a:pt x="390" y="227"/>
                    <a:pt x="390" y="227"/>
                    <a:pt x="390" y="228"/>
                  </a:cubicBezTo>
                  <a:lnTo>
                    <a:pt x="390" y="231"/>
                  </a:lnTo>
                  <a:cubicBezTo>
                    <a:pt x="390" y="234"/>
                    <a:pt x="385" y="235"/>
                    <a:pt x="384" y="231"/>
                  </a:cubicBezTo>
                  <a:lnTo>
                    <a:pt x="384" y="229"/>
                  </a:lnTo>
                  <a:lnTo>
                    <a:pt x="373" y="221"/>
                  </a:lnTo>
                  <a:cubicBezTo>
                    <a:pt x="370" y="223"/>
                    <a:pt x="368" y="227"/>
                    <a:pt x="368" y="231"/>
                  </a:cubicBezTo>
                  <a:cubicBezTo>
                    <a:pt x="368" y="239"/>
                    <a:pt x="374" y="245"/>
                    <a:pt x="382" y="245"/>
                  </a:cubicBezTo>
                  <a:cubicBezTo>
                    <a:pt x="383" y="245"/>
                    <a:pt x="384" y="245"/>
                    <a:pt x="386" y="245"/>
                  </a:cubicBezTo>
                  <a:lnTo>
                    <a:pt x="386" y="244"/>
                  </a:lnTo>
                  <a:cubicBezTo>
                    <a:pt x="385" y="240"/>
                    <a:pt x="391" y="239"/>
                    <a:pt x="391" y="243"/>
                  </a:cubicBezTo>
                  <a:lnTo>
                    <a:pt x="391" y="246"/>
                  </a:lnTo>
                  <a:cubicBezTo>
                    <a:pt x="392" y="246"/>
                    <a:pt x="392" y="246"/>
                    <a:pt x="392" y="247"/>
                  </a:cubicBezTo>
                  <a:lnTo>
                    <a:pt x="393" y="265"/>
                  </a:lnTo>
                  <a:cubicBezTo>
                    <a:pt x="393" y="265"/>
                    <a:pt x="393" y="265"/>
                    <a:pt x="393" y="265"/>
                  </a:cubicBezTo>
                  <a:lnTo>
                    <a:pt x="393" y="265"/>
                  </a:lnTo>
                  <a:close/>
                  <a:moveTo>
                    <a:pt x="372" y="214"/>
                  </a:moveTo>
                  <a:lnTo>
                    <a:pt x="372" y="214"/>
                  </a:lnTo>
                  <a:lnTo>
                    <a:pt x="374" y="215"/>
                  </a:lnTo>
                  <a:cubicBezTo>
                    <a:pt x="374" y="215"/>
                    <a:pt x="374" y="215"/>
                    <a:pt x="375" y="215"/>
                  </a:cubicBezTo>
                  <a:lnTo>
                    <a:pt x="384" y="222"/>
                  </a:lnTo>
                  <a:lnTo>
                    <a:pt x="382" y="199"/>
                  </a:lnTo>
                  <a:cubicBezTo>
                    <a:pt x="374" y="201"/>
                    <a:pt x="367" y="203"/>
                    <a:pt x="360" y="206"/>
                  </a:cubicBezTo>
                  <a:cubicBezTo>
                    <a:pt x="346" y="221"/>
                    <a:pt x="347" y="238"/>
                    <a:pt x="356" y="250"/>
                  </a:cubicBezTo>
                  <a:cubicBezTo>
                    <a:pt x="357" y="250"/>
                    <a:pt x="357" y="250"/>
                    <a:pt x="357" y="250"/>
                  </a:cubicBezTo>
                  <a:cubicBezTo>
                    <a:pt x="364" y="259"/>
                    <a:pt x="376" y="264"/>
                    <a:pt x="387" y="263"/>
                  </a:cubicBezTo>
                  <a:lnTo>
                    <a:pt x="386" y="250"/>
                  </a:lnTo>
                  <a:cubicBezTo>
                    <a:pt x="385" y="251"/>
                    <a:pt x="383" y="251"/>
                    <a:pt x="382" y="251"/>
                  </a:cubicBezTo>
                  <a:cubicBezTo>
                    <a:pt x="371" y="251"/>
                    <a:pt x="362" y="242"/>
                    <a:pt x="362" y="231"/>
                  </a:cubicBezTo>
                  <a:cubicBezTo>
                    <a:pt x="362" y="226"/>
                    <a:pt x="365" y="221"/>
                    <a:pt x="368" y="217"/>
                  </a:cubicBezTo>
                  <a:cubicBezTo>
                    <a:pt x="367" y="215"/>
                    <a:pt x="370" y="212"/>
                    <a:pt x="372" y="214"/>
                  </a:cubicBezTo>
                  <a:lnTo>
                    <a:pt x="372" y="214"/>
                  </a:lnTo>
                  <a:close/>
                  <a:moveTo>
                    <a:pt x="370" y="266"/>
                  </a:moveTo>
                  <a:lnTo>
                    <a:pt x="370" y="266"/>
                  </a:lnTo>
                  <a:cubicBezTo>
                    <a:pt x="364" y="263"/>
                    <a:pt x="358" y="260"/>
                    <a:pt x="354" y="255"/>
                  </a:cubicBezTo>
                  <a:cubicBezTo>
                    <a:pt x="334" y="260"/>
                    <a:pt x="317" y="245"/>
                    <a:pt x="311" y="233"/>
                  </a:cubicBezTo>
                  <a:cubicBezTo>
                    <a:pt x="304" y="238"/>
                    <a:pt x="297" y="244"/>
                    <a:pt x="291" y="250"/>
                  </a:cubicBezTo>
                  <a:lnTo>
                    <a:pt x="303" y="253"/>
                  </a:lnTo>
                  <a:cubicBezTo>
                    <a:pt x="304" y="253"/>
                    <a:pt x="304" y="253"/>
                    <a:pt x="304" y="253"/>
                  </a:cubicBezTo>
                  <a:lnTo>
                    <a:pt x="307" y="254"/>
                  </a:lnTo>
                  <a:cubicBezTo>
                    <a:pt x="307" y="254"/>
                    <a:pt x="308" y="254"/>
                    <a:pt x="308" y="255"/>
                  </a:cubicBezTo>
                  <a:cubicBezTo>
                    <a:pt x="309" y="255"/>
                    <a:pt x="309" y="255"/>
                    <a:pt x="309" y="256"/>
                  </a:cubicBezTo>
                  <a:cubicBezTo>
                    <a:pt x="323" y="272"/>
                    <a:pt x="357" y="272"/>
                    <a:pt x="370" y="266"/>
                  </a:cubicBezTo>
                  <a:lnTo>
                    <a:pt x="370" y="266"/>
                  </a:lnTo>
                  <a:close/>
                  <a:moveTo>
                    <a:pt x="350" y="250"/>
                  </a:moveTo>
                  <a:lnTo>
                    <a:pt x="350" y="250"/>
                  </a:lnTo>
                  <a:cubicBezTo>
                    <a:pt x="342" y="239"/>
                    <a:pt x="341" y="225"/>
                    <a:pt x="350" y="210"/>
                  </a:cubicBezTo>
                  <a:cubicBezTo>
                    <a:pt x="338" y="215"/>
                    <a:pt x="326" y="222"/>
                    <a:pt x="315" y="230"/>
                  </a:cubicBezTo>
                  <a:cubicBezTo>
                    <a:pt x="320" y="240"/>
                    <a:pt x="334" y="252"/>
                    <a:pt x="350" y="250"/>
                  </a:cubicBezTo>
                  <a:lnTo>
                    <a:pt x="350" y="250"/>
                  </a:lnTo>
                  <a:close/>
                  <a:moveTo>
                    <a:pt x="305" y="260"/>
                  </a:moveTo>
                  <a:lnTo>
                    <a:pt x="305" y="260"/>
                  </a:lnTo>
                  <a:lnTo>
                    <a:pt x="305" y="259"/>
                  </a:lnTo>
                  <a:cubicBezTo>
                    <a:pt x="303" y="265"/>
                    <a:pt x="303" y="277"/>
                    <a:pt x="304" y="283"/>
                  </a:cubicBezTo>
                  <a:cubicBezTo>
                    <a:pt x="315" y="287"/>
                    <a:pt x="328" y="287"/>
                    <a:pt x="343" y="287"/>
                  </a:cubicBezTo>
                  <a:cubicBezTo>
                    <a:pt x="355" y="287"/>
                    <a:pt x="366" y="287"/>
                    <a:pt x="377" y="287"/>
                  </a:cubicBezTo>
                  <a:cubicBezTo>
                    <a:pt x="373" y="282"/>
                    <a:pt x="371" y="276"/>
                    <a:pt x="370" y="272"/>
                  </a:cubicBezTo>
                  <a:cubicBezTo>
                    <a:pt x="353" y="278"/>
                    <a:pt x="320" y="276"/>
                    <a:pt x="305" y="260"/>
                  </a:cubicBezTo>
                  <a:lnTo>
                    <a:pt x="305" y="260"/>
                  </a:lnTo>
                  <a:close/>
                  <a:moveTo>
                    <a:pt x="315" y="346"/>
                  </a:moveTo>
                  <a:lnTo>
                    <a:pt x="315" y="346"/>
                  </a:lnTo>
                  <a:cubicBezTo>
                    <a:pt x="311" y="345"/>
                    <a:pt x="308" y="343"/>
                    <a:pt x="304" y="341"/>
                  </a:cubicBezTo>
                  <a:cubicBezTo>
                    <a:pt x="300" y="344"/>
                    <a:pt x="296" y="346"/>
                    <a:pt x="293" y="349"/>
                  </a:cubicBezTo>
                  <a:cubicBezTo>
                    <a:pt x="293" y="349"/>
                    <a:pt x="292" y="350"/>
                    <a:pt x="292" y="350"/>
                  </a:cubicBezTo>
                  <a:cubicBezTo>
                    <a:pt x="285" y="356"/>
                    <a:pt x="279" y="362"/>
                    <a:pt x="274" y="367"/>
                  </a:cubicBezTo>
                  <a:cubicBezTo>
                    <a:pt x="274" y="367"/>
                    <a:pt x="274" y="368"/>
                    <a:pt x="274" y="368"/>
                  </a:cubicBezTo>
                  <a:cubicBezTo>
                    <a:pt x="272" y="370"/>
                    <a:pt x="270" y="373"/>
                    <a:pt x="268" y="375"/>
                  </a:cubicBezTo>
                  <a:cubicBezTo>
                    <a:pt x="268" y="376"/>
                    <a:pt x="268" y="376"/>
                    <a:pt x="268" y="376"/>
                  </a:cubicBezTo>
                  <a:cubicBezTo>
                    <a:pt x="261" y="386"/>
                    <a:pt x="258" y="395"/>
                    <a:pt x="257" y="403"/>
                  </a:cubicBezTo>
                  <a:cubicBezTo>
                    <a:pt x="255" y="415"/>
                    <a:pt x="256" y="431"/>
                    <a:pt x="249" y="441"/>
                  </a:cubicBezTo>
                  <a:cubicBezTo>
                    <a:pt x="260" y="440"/>
                    <a:pt x="263" y="437"/>
                    <a:pt x="270" y="431"/>
                  </a:cubicBezTo>
                  <a:cubicBezTo>
                    <a:pt x="263" y="401"/>
                    <a:pt x="285" y="362"/>
                    <a:pt x="315" y="346"/>
                  </a:cubicBezTo>
                  <a:lnTo>
                    <a:pt x="315" y="346"/>
                  </a:lnTo>
                  <a:close/>
                  <a:moveTo>
                    <a:pt x="318" y="401"/>
                  </a:moveTo>
                  <a:lnTo>
                    <a:pt x="318" y="401"/>
                  </a:lnTo>
                  <a:cubicBezTo>
                    <a:pt x="317" y="402"/>
                    <a:pt x="317" y="403"/>
                    <a:pt x="316" y="405"/>
                  </a:cubicBezTo>
                  <a:cubicBezTo>
                    <a:pt x="310" y="417"/>
                    <a:pt x="317" y="427"/>
                    <a:pt x="324" y="427"/>
                  </a:cubicBezTo>
                  <a:cubicBezTo>
                    <a:pt x="342" y="427"/>
                    <a:pt x="341" y="402"/>
                    <a:pt x="318" y="401"/>
                  </a:cubicBezTo>
                  <a:lnTo>
                    <a:pt x="318" y="401"/>
                  </a:lnTo>
                  <a:close/>
                  <a:moveTo>
                    <a:pt x="286" y="347"/>
                  </a:moveTo>
                  <a:lnTo>
                    <a:pt x="286" y="347"/>
                  </a:lnTo>
                  <a:cubicBezTo>
                    <a:pt x="277" y="340"/>
                    <a:pt x="266" y="331"/>
                    <a:pt x="261" y="320"/>
                  </a:cubicBezTo>
                  <a:cubicBezTo>
                    <a:pt x="260" y="326"/>
                    <a:pt x="260" y="332"/>
                    <a:pt x="262" y="338"/>
                  </a:cubicBezTo>
                  <a:lnTo>
                    <a:pt x="262" y="338"/>
                  </a:lnTo>
                  <a:cubicBezTo>
                    <a:pt x="264" y="347"/>
                    <a:pt x="268" y="355"/>
                    <a:pt x="272" y="361"/>
                  </a:cubicBezTo>
                  <a:cubicBezTo>
                    <a:pt x="276" y="357"/>
                    <a:pt x="281" y="352"/>
                    <a:pt x="286" y="347"/>
                  </a:cubicBezTo>
                  <a:lnTo>
                    <a:pt x="286" y="347"/>
                  </a:lnTo>
                  <a:close/>
                  <a:moveTo>
                    <a:pt x="266" y="460"/>
                  </a:moveTo>
                  <a:lnTo>
                    <a:pt x="266" y="460"/>
                  </a:lnTo>
                  <a:cubicBezTo>
                    <a:pt x="266" y="468"/>
                    <a:pt x="267" y="476"/>
                    <a:pt x="266" y="484"/>
                  </a:cubicBezTo>
                  <a:cubicBezTo>
                    <a:pt x="275" y="483"/>
                    <a:pt x="278" y="481"/>
                    <a:pt x="283" y="476"/>
                  </a:cubicBezTo>
                  <a:cubicBezTo>
                    <a:pt x="277" y="472"/>
                    <a:pt x="271" y="467"/>
                    <a:pt x="266" y="460"/>
                  </a:cubicBezTo>
                  <a:lnTo>
                    <a:pt x="266" y="460"/>
                  </a:lnTo>
                  <a:close/>
                  <a:moveTo>
                    <a:pt x="263" y="356"/>
                  </a:moveTo>
                  <a:lnTo>
                    <a:pt x="263" y="356"/>
                  </a:lnTo>
                  <a:lnTo>
                    <a:pt x="252" y="362"/>
                  </a:lnTo>
                  <a:lnTo>
                    <a:pt x="258" y="374"/>
                  </a:lnTo>
                  <a:cubicBezTo>
                    <a:pt x="260" y="373"/>
                    <a:pt x="262" y="372"/>
                    <a:pt x="264" y="372"/>
                  </a:cubicBezTo>
                  <a:cubicBezTo>
                    <a:pt x="265" y="370"/>
                    <a:pt x="267" y="368"/>
                    <a:pt x="269" y="366"/>
                  </a:cubicBezTo>
                  <a:cubicBezTo>
                    <a:pt x="267" y="363"/>
                    <a:pt x="265" y="359"/>
                    <a:pt x="263" y="356"/>
                  </a:cubicBezTo>
                  <a:lnTo>
                    <a:pt x="263" y="356"/>
                  </a:lnTo>
                  <a:close/>
                  <a:moveTo>
                    <a:pt x="232" y="406"/>
                  </a:moveTo>
                  <a:lnTo>
                    <a:pt x="232" y="406"/>
                  </a:lnTo>
                  <a:cubicBezTo>
                    <a:pt x="232" y="408"/>
                    <a:pt x="232" y="411"/>
                    <a:pt x="232" y="413"/>
                  </a:cubicBezTo>
                  <a:cubicBezTo>
                    <a:pt x="238" y="409"/>
                    <a:pt x="246" y="403"/>
                    <a:pt x="251" y="402"/>
                  </a:cubicBezTo>
                  <a:cubicBezTo>
                    <a:pt x="253" y="395"/>
                    <a:pt x="255" y="388"/>
                    <a:pt x="259" y="379"/>
                  </a:cubicBezTo>
                  <a:cubicBezTo>
                    <a:pt x="259" y="380"/>
                    <a:pt x="258" y="380"/>
                    <a:pt x="258" y="380"/>
                  </a:cubicBezTo>
                  <a:cubicBezTo>
                    <a:pt x="258" y="380"/>
                    <a:pt x="258" y="380"/>
                    <a:pt x="258" y="380"/>
                  </a:cubicBezTo>
                  <a:cubicBezTo>
                    <a:pt x="246" y="387"/>
                    <a:pt x="234" y="401"/>
                    <a:pt x="232" y="406"/>
                  </a:cubicBezTo>
                  <a:lnTo>
                    <a:pt x="232" y="406"/>
                  </a:lnTo>
                  <a:close/>
                  <a:moveTo>
                    <a:pt x="233" y="371"/>
                  </a:moveTo>
                  <a:lnTo>
                    <a:pt x="233" y="371"/>
                  </a:lnTo>
                  <a:cubicBezTo>
                    <a:pt x="232" y="379"/>
                    <a:pt x="231" y="388"/>
                    <a:pt x="232" y="397"/>
                  </a:cubicBezTo>
                  <a:cubicBezTo>
                    <a:pt x="234" y="393"/>
                    <a:pt x="238" y="389"/>
                    <a:pt x="242" y="385"/>
                  </a:cubicBezTo>
                  <a:lnTo>
                    <a:pt x="233" y="371"/>
                  </a:lnTo>
                  <a:lnTo>
                    <a:pt x="233" y="371"/>
                  </a:lnTo>
                  <a:close/>
                  <a:moveTo>
                    <a:pt x="236" y="352"/>
                  </a:moveTo>
                  <a:lnTo>
                    <a:pt x="236" y="352"/>
                  </a:lnTo>
                  <a:cubicBezTo>
                    <a:pt x="235" y="355"/>
                    <a:pt x="235" y="359"/>
                    <a:pt x="234" y="362"/>
                  </a:cubicBezTo>
                  <a:lnTo>
                    <a:pt x="246" y="381"/>
                  </a:lnTo>
                  <a:cubicBezTo>
                    <a:pt x="248" y="380"/>
                    <a:pt x="251" y="378"/>
                    <a:pt x="253" y="377"/>
                  </a:cubicBezTo>
                  <a:cubicBezTo>
                    <a:pt x="243" y="357"/>
                    <a:pt x="241" y="361"/>
                    <a:pt x="260" y="351"/>
                  </a:cubicBezTo>
                  <a:cubicBezTo>
                    <a:pt x="259" y="348"/>
                    <a:pt x="258" y="345"/>
                    <a:pt x="257" y="342"/>
                  </a:cubicBezTo>
                  <a:cubicBezTo>
                    <a:pt x="252" y="343"/>
                    <a:pt x="243" y="347"/>
                    <a:pt x="236" y="352"/>
                  </a:cubicBezTo>
                  <a:lnTo>
                    <a:pt x="236" y="352"/>
                  </a:lnTo>
                  <a:close/>
                  <a:moveTo>
                    <a:pt x="267" y="279"/>
                  </a:moveTo>
                  <a:lnTo>
                    <a:pt x="267" y="279"/>
                  </a:lnTo>
                  <a:cubicBezTo>
                    <a:pt x="254" y="299"/>
                    <a:pt x="244" y="321"/>
                    <a:pt x="238" y="344"/>
                  </a:cubicBezTo>
                  <a:cubicBezTo>
                    <a:pt x="244" y="340"/>
                    <a:pt x="251" y="338"/>
                    <a:pt x="255" y="336"/>
                  </a:cubicBezTo>
                  <a:cubicBezTo>
                    <a:pt x="254" y="328"/>
                    <a:pt x="254" y="319"/>
                    <a:pt x="258" y="309"/>
                  </a:cubicBezTo>
                  <a:cubicBezTo>
                    <a:pt x="259" y="306"/>
                    <a:pt x="263" y="306"/>
                    <a:pt x="263" y="310"/>
                  </a:cubicBezTo>
                  <a:cubicBezTo>
                    <a:pt x="265" y="324"/>
                    <a:pt x="280" y="335"/>
                    <a:pt x="291" y="344"/>
                  </a:cubicBezTo>
                  <a:cubicBezTo>
                    <a:pt x="293" y="342"/>
                    <a:pt x="296" y="339"/>
                    <a:pt x="299" y="337"/>
                  </a:cubicBezTo>
                  <a:cubicBezTo>
                    <a:pt x="283" y="325"/>
                    <a:pt x="271" y="308"/>
                    <a:pt x="267" y="279"/>
                  </a:cubicBezTo>
                  <a:lnTo>
                    <a:pt x="267" y="279"/>
                  </a:lnTo>
                  <a:close/>
                  <a:moveTo>
                    <a:pt x="287" y="255"/>
                  </a:moveTo>
                  <a:lnTo>
                    <a:pt x="287" y="255"/>
                  </a:lnTo>
                  <a:cubicBezTo>
                    <a:pt x="284" y="258"/>
                    <a:pt x="281" y="261"/>
                    <a:pt x="278" y="265"/>
                  </a:cubicBezTo>
                  <a:cubicBezTo>
                    <a:pt x="284" y="273"/>
                    <a:pt x="290" y="278"/>
                    <a:pt x="298" y="281"/>
                  </a:cubicBezTo>
                  <a:cubicBezTo>
                    <a:pt x="297" y="274"/>
                    <a:pt x="297" y="264"/>
                    <a:pt x="299" y="258"/>
                  </a:cubicBezTo>
                  <a:lnTo>
                    <a:pt x="287" y="255"/>
                  </a:lnTo>
                  <a:lnTo>
                    <a:pt x="287" y="255"/>
                  </a:lnTo>
                  <a:close/>
                  <a:moveTo>
                    <a:pt x="445" y="236"/>
                  </a:moveTo>
                  <a:lnTo>
                    <a:pt x="445" y="236"/>
                  </a:lnTo>
                  <a:cubicBezTo>
                    <a:pt x="442" y="238"/>
                    <a:pt x="439" y="239"/>
                    <a:pt x="435" y="239"/>
                  </a:cubicBezTo>
                  <a:cubicBezTo>
                    <a:pt x="434" y="247"/>
                    <a:pt x="433" y="255"/>
                    <a:pt x="434" y="263"/>
                  </a:cubicBezTo>
                  <a:lnTo>
                    <a:pt x="449" y="247"/>
                  </a:lnTo>
                  <a:cubicBezTo>
                    <a:pt x="446" y="243"/>
                    <a:pt x="445" y="240"/>
                    <a:pt x="445" y="236"/>
                  </a:cubicBezTo>
                  <a:lnTo>
                    <a:pt x="445" y="236"/>
                  </a:lnTo>
                  <a:close/>
                  <a:moveTo>
                    <a:pt x="428" y="253"/>
                  </a:moveTo>
                  <a:lnTo>
                    <a:pt x="428" y="253"/>
                  </a:lnTo>
                  <a:cubicBezTo>
                    <a:pt x="424" y="252"/>
                    <a:pt x="420" y="251"/>
                    <a:pt x="418" y="247"/>
                  </a:cubicBezTo>
                  <a:cubicBezTo>
                    <a:pt x="417" y="245"/>
                    <a:pt x="423" y="246"/>
                    <a:pt x="424" y="246"/>
                  </a:cubicBezTo>
                  <a:cubicBezTo>
                    <a:pt x="426" y="246"/>
                    <a:pt x="427" y="245"/>
                    <a:pt x="429" y="245"/>
                  </a:cubicBezTo>
                  <a:cubicBezTo>
                    <a:pt x="429" y="242"/>
                    <a:pt x="429" y="239"/>
                    <a:pt x="430" y="236"/>
                  </a:cubicBezTo>
                  <a:cubicBezTo>
                    <a:pt x="430" y="236"/>
                    <a:pt x="430" y="235"/>
                    <a:pt x="430" y="235"/>
                  </a:cubicBezTo>
                  <a:cubicBezTo>
                    <a:pt x="430" y="234"/>
                    <a:pt x="430" y="233"/>
                    <a:pt x="430" y="232"/>
                  </a:cubicBezTo>
                  <a:cubicBezTo>
                    <a:pt x="431" y="229"/>
                    <a:pt x="436" y="229"/>
                    <a:pt x="436" y="233"/>
                  </a:cubicBezTo>
                  <a:cubicBezTo>
                    <a:pt x="452" y="232"/>
                    <a:pt x="449" y="208"/>
                    <a:pt x="432" y="212"/>
                  </a:cubicBezTo>
                  <a:cubicBezTo>
                    <a:pt x="428" y="212"/>
                    <a:pt x="427" y="207"/>
                    <a:pt x="431" y="206"/>
                  </a:cubicBezTo>
                  <a:cubicBezTo>
                    <a:pt x="435" y="205"/>
                    <a:pt x="438" y="205"/>
                    <a:pt x="441" y="206"/>
                  </a:cubicBezTo>
                  <a:cubicBezTo>
                    <a:pt x="439" y="183"/>
                    <a:pt x="403" y="197"/>
                    <a:pt x="423" y="215"/>
                  </a:cubicBezTo>
                  <a:cubicBezTo>
                    <a:pt x="426" y="217"/>
                    <a:pt x="423" y="222"/>
                    <a:pt x="420" y="219"/>
                  </a:cubicBezTo>
                  <a:cubicBezTo>
                    <a:pt x="416" y="216"/>
                    <a:pt x="414" y="213"/>
                    <a:pt x="413" y="210"/>
                  </a:cubicBezTo>
                  <a:cubicBezTo>
                    <a:pt x="400" y="212"/>
                    <a:pt x="403" y="228"/>
                    <a:pt x="412" y="231"/>
                  </a:cubicBezTo>
                  <a:lnTo>
                    <a:pt x="412" y="230"/>
                  </a:lnTo>
                  <a:cubicBezTo>
                    <a:pt x="413" y="227"/>
                    <a:pt x="418" y="228"/>
                    <a:pt x="417" y="232"/>
                  </a:cubicBezTo>
                  <a:lnTo>
                    <a:pt x="416" y="234"/>
                  </a:lnTo>
                  <a:cubicBezTo>
                    <a:pt x="416" y="235"/>
                    <a:pt x="416" y="235"/>
                    <a:pt x="416" y="235"/>
                  </a:cubicBezTo>
                  <a:lnTo>
                    <a:pt x="403" y="288"/>
                  </a:lnTo>
                  <a:cubicBezTo>
                    <a:pt x="406" y="288"/>
                    <a:pt x="408" y="289"/>
                    <a:pt x="410" y="289"/>
                  </a:cubicBezTo>
                  <a:lnTo>
                    <a:pt x="430" y="268"/>
                  </a:lnTo>
                  <a:cubicBezTo>
                    <a:pt x="428" y="263"/>
                    <a:pt x="428" y="258"/>
                    <a:pt x="428" y="253"/>
                  </a:cubicBezTo>
                  <a:lnTo>
                    <a:pt x="428" y="253"/>
                  </a:lnTo>
                  <a:close/>
                  <a:moveTo>
                    <a:pt x="456" y="273"/>
                  </a:moveTo>
                  <a:lnTo>
                    <a:pt x="456" y="273"/>
                  </a:lnTo>
                  <a:cubicBezTo>
                    <a:pt x="453" y="268"/>
                    <a:pt x="452" y="262"/>
                    <a:pt x="453" y="257"/>
                  </a:cubicBezTo>
                  <a:cubicBezTo>
                    <a:pt x="453" y="254"/>
                    <a:pt x="456" y="259"/>
                    <a:pt x="456" y="259"/>
                  </a:cubicBezTo>
                  <a:cubicBezTo>
                    <a:pt x="458" y="261"/>
                    <a:pt x="460" y="262"/>
                    <a:pt x="463" y="263"/>
                  </a:cubicBezTo>
                  <a:cubicBezTo>
                    <a:pt x="467" y="256"/>
                    <a:pt x="472" y="249"/>
                    <a:pt x="477" y="243"/>
                  </a:cubicBezTo>
                  <a:cubicBezTo>
                    <a:pt x="483" y="235"/>
                    <a:pt x="488" y="228"/>
                    <a:pt x="494" y="221"/>
                  </a:cubicBezTo>
                  <a:cubicBezTo>
                    <a:pt x="484" y="209"/>
                    <a:pt x="468" y="216"/>
                    <a:pt x="473" y="234"/>
                  </a:cubicBezTo>
                  <a:cubicBezTo>
                    <a:pt x="474" y="238"/>
                    <a:pt x="468" y="239"/>
                    <a:pt x="467" y="235"/>
                  </a:cubicBezTo>
                  <a:cubicBezTo>
                    <a:pt x="466" y="231"/>
                    <a:pt x="466" y="228"/>
                    <a:pt x="466" y="225"/>
                  </a:cubicBezTo>
                  <a:cubicBezTo>
                    <a:pt x="454" y="221"/>
                    <a:pt x="445" y="232"/>
                    <a:pt x="453" y="243"/>
                  </a:cubicBezTo>
                  <a:cubicBezTo>
                    <a:pt x="456" y="240"/>
                    <a:pt x="459" y="244"/>
                    <a:pt x="457" y="247"/>
                  </a:cubicBezTo>
                  <a:lnTo>
                    <a:pt x="435" y="270"/>
                  </a:lnTo>
                  <a:cubicBezTo>
                    <a:pt x="435" y="271"/>
                    <a:pt x="435" y="271"/>
                    <a:pt x="434" y="271"/>
                  </a:cubicBezTo>
                  <a:lnTo>
                    <a:pt x="417" y="290"/>
                  </a:lnTo>
                  <a:cubicBezTo>
                    <a:pt x="424" y="292"/>
                    <a:pt x="432" y="293"/>
                    <a:pt x="440" y="296"/>
                  </a:cubicBezTo>
                  <a:cubicBezTo>
                    <a:pt x="445" y="288"/>
                    <a:pt x="451" y="280"/>
                    <a:pt x="456" y="273"/>
                  </a:cubicBezTo>
                  <a:lnTo>
                    <a:pt x="456" y="273"/>
                  </a:lnTo>
                  <a:close/>
                  <a:moveTo>
                    <a:pt x="431" y="430"/>
                  </a:moveTo>
                  <a:lnTo>
                    <a:pt x="431" y="430"/>
                  </a:lnTo>
                  <a:cubicBezTo>
                    <a:pt x="462" y="417"/>
                    <a:pt x="472" y="392"/>
                    <a:pt x="471" y="372"/>
                  </a:cubicBezTo>
                  <a:cubicBezTo>
                    <a:pt x="464" y="382"/>
                    <a:pt x="457" y="393"/>
                    <a:pt x="450" y="402"/>
                  </a:cubicBezTo>
                  <a:cubicBezTo>
                    <a:pt x="444" y="412"/>
                    <a:pt x="437" y="421"/>
                    <a:pt x="431" y="430"/>
                  </a:cubicBezTo>
                  <a:lnTo>
                    <a:pt x="431" y="430"/>
                  </a:lnTo>
                  <a:close/>
                  <a:moveTo>
                    <a:pt x="493" y="359"/>
                  </a:moveTo>
                  <a:lnTo>
                    <a:pt x="493" y="359"/>
                  </a:lnTo>
                  <a:cubicBezTo>
                    <a:pt x="506" y="345"/>
                    <a:pt x="511" y="331"/>
                    <a:pt x="511" y="317"/>
                  </a:cubicBezTo>
                  <a:cubicBezTo>
                    <a:pt x="503" y="326"/>
                    <a:pt x="496" y="335"/>
                    <a:pt x="490" y="345"/>
                  </a:cubicBezTo>
                  <a:cubicBezTo>
                    <a:pt x="491" y="349"/>
                    <a:pt x="492" y="354"/>
                    <a:pt x="493" y="359"/>
                  </a:cubicBezTo>
                  <a:lnTo>
                    <a:pt x="493" y="359"/>
                  </a:lnTo>
                  <a:close/>
                  <a:moveTo>
                    <a:pt x="534" y="308"/>
                  </a:moveTo>
                  <a:lnTo>
                    <a:pt x="534" y="308"/>
                  </a:lnTo>
                  <a:cubicBezTo>
                    <a:pt x="548" y="297"/>
                    <a:pt x="553" y="285"/>
                    <a:pt x="553" y="270"/>
                  </a:cubicBezTo>
                  <a:cubicBezTo>
                    <a:pt x="545" y="277"/>
                    <a:pt x="538" y="284"/>
                    <a:pt x="531" y="292"/>
                  </a:cubicBezTo>
                  <a:cubicBezTo>
                    <a:pt x="532" y="298"/>
                    <a:pt x="533" y="303"/>
                    <a:pt x="534" y="308"/>
                  </a:cubicBezTo>
                  <a:lnTo>
                    <a:pt x="534" y="308"/>
                  </a:lnTo>
                  <a:close/>
                  <a:moveTo>
                    <a:pt x="533" y="331"/>
                  </a:moveTo>
                  <a:lnTo>
                    <a:pt x="533" y="331"/>
                  </a:lnTo>
                  <a:cubicBezTo>
                    <a:pt x="562" y="318"/>
                    <a:pt x="575" y="287"/>
                    <a:pt x="572" y="254"/>
                  </a:cubicBezTo>
                  <a:cubicBezTo>
                    <a:pt x="567" y="258"/>
                    <a:pt x="563" y="261"/>
                    <a:pt x="558" y="265"/>
                  </a:cubicBezTo>
                  <a:cubicBezTo>
                    <a:pt x="560" y="285"/>
                    <a:pt x="553" y="301"/>
                    <a:pt x="534" y="315"/>
                  </a:cubicBezTo>
                  <a:cubicBezTo>
                    <a:pt x="534" y="321"/>
                    <a:pt x="534" y="326"/>
                    <a:pt x="533" y="331"/>
                  </a:cubicBezTo>
                  <a:lnTo>
                    <a:pt x="533" y="331"/>
                  </a:lnTo>
                  <a:close/>
                  <a:moveTo>
                    <a:pt x="420" y="452"/>
                  </a:moveTo>
                  <a:lnTo>
                    <a:pt x="420" y="452"/>
                  </a:lnTo>
                  <a:cubicBezTo>
                    <a:pt x="420" y="452"/>
                    <a:pt x="420" y="452"/>
                    <a:pt x="420" y="452"/>
                  </a:cubicBezTo>
                  <a:cubicBezTo>
                    <a:pt x="453" y="449"/>
                    <a:pt x="482" y="423"/>
                    <a:pt x="488" y="388"/>
                  </a:cubicBezTo>
                  <a:cubicBezTo>
                    <a:pt x="488" y="387"/>
                    <a:pt x="488" y="387"/>
                    <a:pt x="488" y="387"/>
                  </a:cubicBezTo>
                  <a:cubicBezTo>
                    <a:pt x="489" y="380"/>
                    <a:pt x="489" y="373"/>
                    <a:pt x="488" y="365"/>
                  </a:cubicBezTo>
                  <a:cubicBezTo>
                    <a:pt x="488" y="365"/>
                    <a:pt x="488" y="364"/>
                    <a:pt x="488" y="364"/>
                  </a:cubicBezTo>
                  <a:cubicBezTo>
                    <a:pt x="488" y="360"/>
                    <a:pt x="487" y="355"/>
                    <a:pt x="485" y="351"/>
                  </a:cubicBezTo>
                  <a:cubicBezTo>
                    <a:pt x="482" y="355"/>
                    <a:pt x="479" y="360"/>
                    <a:pt x="475" y="365"/>
                  </a:cubicBezTo>
                  <a:cubicBezTo>
                    <a:pt x="480" y="390"/>
                    <a:pt x="469" y="425"/>
                    <a:pt x="425" y="438"/>
                  </a:cubicBezTo>
                  <a:cubicBezTo>
                    <a:pt x="422" y="443"/>
                    <a:pt x="418" y="447"/>
                    <a:pt x="415" y="452"/>
                  </a:cubicBezTo>
                  <a:cubicBezTo>
                    <a:pt x="416" y="452"/>
                    <a:pt x="418" y="452"/>
                    <a:pt x="420" y="452"/>
                  </a:cubicBezTo>
                  <a:lnTo>
                    <a:pt x="420" y="452"/>
                  </a:lnTo>
                  <a:close/>
                  <a:moveTo>
                    <a:pt x="299" y="552"/>
                  </a:moveTo>
                  <a:lnTo>
                    <a:pt x="299" y="552"/>
                  </a:lnTo>
                  <a:cubicBezTo>
                    <a:pt x="299" y="552"/>
                    <a:pt x="299" y="552"/>
                    <a:pt x="299" y="552"/>
                  </a:cubicBezTo>
                  <a:cubicBezTo>
                    <a:pt x="299" y="553"/>
                    <a:pt x="300" y="554"/>
                    <a:pt x="301" y="555"/>
                  </a:cubicBezTo>
                  <a:cubicBezTo>
                    <a:pt x="312" y="549"/>
                    <a:pt x="322" y="541"/>
                    <a:pt x="332" y="533"/>
                  </a:cubicBezTo>
                  <a:cubicBezTo>
                    <a:pt x="332" y="533"/>
                    <a:pt x="332" y="533"/>
                    <a:pt x="332" y="533"/>
                  </a:cubicBezTo>
                  <a:cubicBezTo>
                    <a:pt x="337" y="529"/>
                    <a:pt x="342" y="525"/>
                    <a:pt x="346" y="521"/>
                  </a:cubicBezTo>
                  <a:cubicBezTo>
                    <a:pt x="346" y="521"/>
                    <a:pt x="347" y="521"/>
                    <a:pt x="347" y="521"/>
                  </a:cubicBezTo>
                  <a:cubicBezTo>
                    <a:pt x="351" y="517"/>
                    <a:pt x="356" y="512"/>
                    <a:pt x="360" y="508"/>
                  </a:cubicBezTo>
                  <a:cubicBezTo>
                    <a:pt x="360" y="508"/>
                    <a:pt x="361" y="508"/>
                    <a:pt x="361" y="507"/>
                  </a:cubicBezTo>
                  <a:cubicBezTo>
                    <a:pt x="367" y="502"/>
                    <a:pt x="372" y="495"/>
                    <a:pt x="378" y="489"/>
                  </a:cubicBezTo>
                  <a:cubicBezTo>
                    <a:pt x="378" y="489"/>
                    <a:pt x="378" y="488"/>
                    <a:pt x="379" y="488"/>
                  </a:cubicBezTo>
                  <a:cubicBezTo>
                    <a:pt x="384" y="483"/>
                    <a:pt x="389" y="477"/>
                    <a:pt x="393" y="471"/>
                  </a:cubicBezTo>
                  <a:cubicBezTo>
                    <a:pt x="394" y="470"/>
                    <a:pt x="394" y="470"/>
                    <a:pt x="394" y="470"/>
                  </a:cubicBezTo>
                  <a:cubicBezTo>
                    <a:pt x="398" y="465"/>
                    <a:pt x="403" y="459"/>
                    <a:pt x="407" y="454"/>
                  </a:cubicBezTo>
                  <a:cubicBezTo>
                    <a:pt x="407" y="453"/>
                    <a:pt x="407" y="453"/>
                    <a:pt x="407" y="453"/>
                  </a:cubicBezTo>
                  <a:cubicBezTo>
                    <a:pt x="412" y="447"/>
                    <a:pt x="417" y="440"/>
                    <a:pt x="421" y="434"/>
                  </a:cubicBezTo>
                  <a:cubicBezTo>
                    <a:pt x="421" y="434"/>
                    <a:pt x="421" y="434"/>
                    <a:pt x="422" y="433"/>
                  </a:cubicBezTo>
                  <a:cubicBezTo>
                    <a:pt x="438" y="410"/>
                    <a:pt x="454" y="386"/>
                    <a:pt x="470" y="363"/>
                  </a:cubicBezTo>
                  <a:cubicBezTo>
                    <a:pt x="470" y="363"/>
                    <a:pt x="470" y="363"/>
                    <a:pt x="470" y="363"/>
                  </a:cubicBezTo>
                  <a:cubicBezTo>
                    <a:pt x="475" y="356"/>
                    <a:pt x="479" y="350"/>
                    <a:pt x="484" y="343"/>
                  </a:cubicBezTo>
                  <a:cubicBezTo>
                    <a:pt x="484" y="343"/>
                    <a:pt x="484" y="343"/>
                    <a:pt x="484" y="343"/>
                  </a:cubicBezTo>
                  <a:cubicBezTo>
                    <a:pt x="492" y="332"/>
                    <a:pt x="500" y="321"/>
                    <a:pt x="508" y="311"/>
                  </a:cubicBezTo>
                  <a:cubicBezTo>
                    <a:pt x="509" y="310"/>
                    <a:pt x="510" y="309"/>
                    <a:pt x="510" y="308"/>
                  </a:cubicBezTo>
                  <a:cubicBezTo>
                    <a:pt x="511" y="308"/>
                    <a:pt x="511" y="307"/>
                    <a:pt x="511" y="307"/>
                  </a:cubicBezTo>
                  <a:cubicBezTo>
                    <a:pt x="516" y="301"/>
                    <a:pt x="521" y="296"/>
                    <a:pt x="526" y="290"/>
                  </a:cubicBezTo>
                  <a:cubicBezTo>
                    <a:pt x="526" y="290"/>
                    <a:pt x="526" y="290"/>
                    <a:pt x="526" y="289"/>
                  </a:cubicBezTo>
                  <a:cubicBezTo>
                    <a:pt x="535" y="280"/>
                    <a:pt x="544" y="270"/>
                    <a:pt x="553" y="262"/>
                  </a:cubicBezTo>
                  <a:cubicBezTo>
                    <a:pt x="553" y="262"/>
                    <a:pt x="554" y="262"/>
                    <a:pt x="554" y="262"/>
                  </a:cubicBezTo>
                  <a:cubicBezTo>
                    <a:pt x="560" y="256"/>
                    <a:pt x="566" y="252"/>
                    <a:pt x="572" y="247"/>
                  </a:cubicBezTo>
                  <a:cubicBezTo>
                    <a:pt x="572" y="247"/>
                    <a:pt x="573" y="247"/>
                    <a:pt x="573" y="247"/>
                  </a:cubicBezTo>
                  <a:lnTo>
                    <a:pt x="574" y="246"/>
                  </a:lnTo>
                  <a:cubicBezTo>
                    <a:pt x="574" y="246"/>
                    <a:pt x="574" y="246"/>
                    <a:pt x="574" y="246"/>
                  </a:cubicBezTo>
                  <a:cubicBezTo>
                    <a:pt x="575" y="245"/>
                    <a:pt x="576" y="244"/>
                    <a:pt x="577" y="244"/>
                  </a:cubicBezTo>
                  <a:lnTo>
                    <a:pt x="571" y="228"/>
                  </a:lnTo>
                  <a:cubicBezTo>
                    <a:pt x="568" y="230"/>
                    <a:pt x="565" y="233"/>
                    <a:pt x="562" y="235"/>
                  </a:cubicBezTo>
                  <a:cubicBezTo>
                    <a:pt x="562" y="235"/>
                    <a:pt x="562" y="236"/>
                    <a:pt x="562" y="236"/>
                  </a:cubicBezTo>
                  <a:cubicBezTo>
                    <a:pt x="456" y="323"/>
                    <a:pt x="411" y="466"/>
                    <a:pt x="294" y="544"/>
                  </a:cubicBezTo>
                  <a:cubicBezTo>
                    <a:pt x="296" y="547"/>
                    <a:pt x="297" y="549"/>
                    <a:pt x="299" y="552"/>
                  </a:cubicBezTo>
                  <a:lnTo>
                    <a:pt x="299" y="552"/>
                  </a:lnTo>
                  <a:close/>
                  <a:moveTo>
                    <a:pt x="400" y="562"/>
                  </a:moveTo>
                  <a:lnTo>
                    <a:pt x="400" y="562"/>
                  </a:lnTo>
                  <a:cubicBezTo>
                    <a:pt x="400" y="562"/>
                    <a:pt x="400" y="562"/>
                    <a:pt x="400" y="562"/>
                  </a:cubicBezTo>
                  <a:cubicBezTo>
                    <a:pt x="402" y="563"/>
                    <a:pt x="405" y="563"/>
                    <a:pt x="407" y="563"/>
                  </a:cubicBezTo>
                  <a:cubicBezTo>
                    <a:pt x="414" y="563"/>
                    <a:pt x="421" y="561"/>
                    <a:pt x="426" y="556"/>
                  </a:cubicBezTo>
                  <a:cubicBezTo>
                    <a:pt x="426" y="556"/>
                    <a:pt x="426" y="556"/>
                    <a:pt x="426" y="556"/>
                  </a:cubicBezTo>
                  <a:cubicBezTo>
                    <a:pt x="433" y="551"/>
                    <a:pt x="437" y="543"/>
                    <a:pt x="437" y="534"/>
                  </a:cubicBezTo>
                  <a:cubicBezTo>
                    <a:pt x="437" y="529"/>
                    <a:pt x="436" y="525"/>
                    <a:pt x="434" y="522"/>
                  </a:cubicBezTo>
                  <a:cubicBezTo>
                    <a:pt x="434" y="521"/>
                    <a:pt x="434" y="521"/>
                    <a:pt x="434" y="521"/>
                  </a:cubicBezTo>
                  <a:cubicBezTo>
                    <a:pt x="429" y="511"/>
                    <a:pt x="419" y="505"/>
                    <a:pt x="407" y="505"/>
                  </a:cubicBezTo>
                  <a:cubicBezTo>
                    <a:pt x="406" y="505"/>
                    <a:pt x="404" y="505"/>
                    <a:pt x="403" y="505"/>
                  </a:cubicBezTo>
                  <a:lnTo>
                    <a:pt x="402" y="505"/>
                  </a:lnTo>
                  <a:cubicBezTo>
                    <a:pt x="397" y="506"/>
                    <a:pt x="392" y="508"/>
                    <a:pt x="388" y="512"/>
                  </a:cubicBezTo>
                  <a:lnTo>
                    <a:pt x="388" y="512"/>
                  </a:lnTo>
                  <a:cubicBezTo>
                    <a:pt x="382" y="517"/>
                    <a:pt x="378" y="525"/>
                    <a:pt x="378" y="534"/>
                  </a:cubicBezTo>
                  <a:cubicBezTo>
                    <a:pt x="378" y="547"/>
                    <a:pt x="387" y="559"/>
                    <a:pt x="400" y="562"/>
                  </a:cubicBezTo>
                  <a:lnTo>
                    <a:pt x="400" y="562"/>
                  </a:lnTo>
                  <a:close/>
                  <a:moveTo>
                    <a:pt x="324" y="668"/>
                  </a:moveTo>
                  <a:lnTo>
                    <a:pt x="324" y="668"/>
                  </a:lnTo>
                  <a:cubicBezTo>
                    <a:pt x="332" y="665"/>
                    <a:pt x="340" y="662"/>
                    <a:pt x="347" y="657"/>
                  </a:cubicBezTo>
                  <a:cubicBezTo>
                    <a:pt x="347" y="657"/>
                    <a:pt x="347" y="657"/>
                    <a:pt x="348" y="657"/>
                  </a:cubicBezTo>
                  <a:cubicBezTo>
                    <a:pt x="354" y="653"/>
                    <a:pt x="360" y="648"/>
                    <a:pt x="365" y="643"/>
                  </a:cubicBezTo>
                  <a:cubicBezTo>
                    <a:pt x="365" y="643"/>
                    <a:pt x="365" y="643"/>
                    <a:pt x="365" y="643"/>
                  </a:cubicBezTo>
                  <a:cubicBezTo>
                    <a:pt x="390" y="618"/>
                    <a:pt x="397" y="585"/>
                    <a:pt x="396" y="567"/>
                  </a:cubicBezTo>
                  <a:cubicBezTo>
                    <a:pt x="391" y="565"/>
                    <a:pt x="385" y="562"/>
                    <a:pt x="381" y="557"/>
                  </a:cubicBezTo>
                  <a:cubicBezTo>
                    <a:pt x="384" y="590"/>
                    <a:pt x="374" y="629"/>
                    <a:pt x="327" y="653"/>
                  </a:cubicBezTo>
                  <a:cubicBezTo>
                    <a:pt x="326" y="653"/>
                    <a:pt x="326" y="653"/>
                    <a:pt x="325" y="653"/>
                  </a:cubicBezTo>
                  <a:cubicBezTo>
                    <a:pt x="325" y="653"/>
                    <a:pt x="324" y="653"/>
                    <a:pt x="324" y="653"/>
                  </a:cubicBezTo>
                  <a:cubicBezTo>
                    <a:pt x="316" y="650"/>
                    <a:pt x="307" y="646"/>
                    <a:pt x="300" y="641"/>
                  </a:cubicBezTo>
                  <a:cubicBezTo>
                    <a:pt x="299" y="640"/>
                    <a:pt x="299" y="640"/>
                    <a:pt x="298" y="640"/>
                  </a:cubicBezTo>
                  <a:cubicBezTo>
                    <a:pt x="292" y="635"/>
                    <a:pt x="286" y="629"/>
                    <a:pt x="282" y="622"/>
                  </a:cubicBezTo>
                  <a:cubicBezTo>
                    <a:pt x="282" y="621"/>
                    <a:pt x="282" y="621"/>
                    <a:pt x="281" y="621"/>
                  </a:cubicBezTo>
                  <a:cubicBezTo>
                    <a:pt x="272" y="605"/>
                    <a:pt x="274" y="585"/>
                    <a:pt x="300" y="569"/>
                  </a:cubicBezTo>
                  <a:cubicBezTo>
                    <a:pt x="299" y="565"/>
                    <a:pt x="297" y="561"/>
                    <a:pt x="295" y="557"/>
                  </a:cubicBezTo>
                  <a:cubicBezTo>
                    <a:pt x="241" y="594"/>
                    <a:pt x="263" y="640"/>
                    <a:pt x="324" y="668"/>
                  </a:cubicBezTo>
                  <a:lnTo>
                    <a:pt x="324" y="668"/>
                  </a:lnTo>
                  <a:close/>
                  <a:moveTo>
                    <a:pt x="349" y="662"/>
                  </a:moveTo>
                  <a:lnTo>
                    <a:pt x="349" y="662"/>
                  </a:lnTo>
                  <a:cubicBezTo>
                    <a:pt x="344" y="666"/>
                    <a:pt x="338" y="669"/>
                    <a:pt x="331" y="672"/>
                  </a:cubicBezTo>
                  <a:cubicBezTo>
                    <a:pt x="363" y="685"/>
                    <a:pt x="405" y="694"/>
                    <a:pt x="449" y="693"/>
                  </a:cubicBezTo>
                  <a:cubicBezTo>
                    <a:pt x="423" y="683"/>
                    <a:pt x="374" y="667"/>
                    <a:pt x="349" y="662"/>
                  </a:cubicBezTo>
                  <a:lnTo>
                    <a:pt x="349" y="662"/>
                  </a:lnTo>
                  <a:close/>
                  <a:moveTo>
                    <a:pt x="368" y="648"/>
                  </a:moveTo>
                  <a:lnTo>
                    <a:pt x="368" y="648"/>
                  </a:lnTo>
                  <a:cubicBezTo>
                    <a:pt x="364" y="652"/>
                    <a:pt x="360" y="655"/>
                    <a:pt x="356" y="658"/>
                  </a:cubicBezTo>
                  <a:cubicBezTo>
                    <a:pt x="387" y="665"/>
                    <a:pt x="443" y="683"/>
                    <a:pt x="463" y="692"/>
                  </a:cubicBezTo>
                  <a:cubicBezTo>
                    <a:pt x="475" y="692"/>
                    <a:pt x="487" y="690"/>
                    <a:pt x="499" y="688"/>
                  </a:cubicBezTo>
                  <a:cubicBezTo>
                    <a:pt x="465" y="677"/>
                    <a:pt x="398" y="656"/>
                    <a:pt x="368" y="648"/>
                  </a:cubicBezTo>
                  <a:lnTo>
                    <a:pt x="368" y="648"/>
                  </a:lnTo>
                  <a:close/>
                  <a:moveTo>
                    <a:pt x="402" y="568"/>
                  </a:moveTo>
                  <a:lnTo>
                    <a:pt x="402" y="568"/>
                  </a:lnTo>
                  <a:cubicBezTo>
                    <a:pt x="402" y="587"/>
                    <a:pt x="395" y="619"/>
                    <a:pt x="372" y="644"/>
                  </a:cubicBezTo>
                  <a:cubicBezTo>
                    <a:pt x="407" y="652"/>
                    <a:pt x="482" y="676"/>
                    <a:pt x="510" y="686"/>
                  </a:cubicBezTo>
                  <a:cubicBezTo>
                    <a:pt x="514" y="685"/>
                    <a:pt x="518" y="684"/>
                    <a:pt x="521" y="683"/>
                  </a:cubicBezTo>
                  <a:cubicBezTo>
                    <a:pt x="517" y="661"/>
                    <a:pt x="517" y="629"/>
                    <a:pt x="528" y="594"/>
                  </a:cubicBezTo>
                  <a:cubicBezTo>
                    <a:pt x="497" y="592"/>
                    <a:pt x="461" y="582"/>
                    <a:pt x="428" y="562"/>
                  </a:cubicBezTo>
                  <a:cubicBezTo>
                    <a:pt x="422" y="566"/>
                    <a:pt x="415" y="569"/>
                    <a:pt x="407" y="569"/>
                  </a:cubicBezTo>
                  <a:cubicBezTo>
                    <a:pt x="405" y="569"/>
                    <a:pt x="404" y="569"/>
                    <a:pt x="402" y="568"/>
                  </a:cubicBezTo>
                  <a:lnTo>
                    <a:pt x="402" y="568"/>
                  </a:lnTo>
                  <a:close/>
                  <a:moveTo>
                    <a:pt x="402" y="492"/>
                  </a:moveTo>
                  <a:lnTo>
                    <a:pt x="402" y="492"/>
                  </a:lnTo>
                  <a:cubicBezTo>
                    <a:pt x="402" y="495"/>
                    <a:pt x="403" y="497"/>
                    <a:pt x="404" y="499"/>
                  </a:cubicBezTo>
                  <a:cubicBezTo>
                    <a:pt x="405" y="499"/>
                    <a:pt x="406" y="499"/>
                    <a:pt x="407" y="499"/>
                  </a:cubicBezTo>
                  <a:cubicBezTo>
                    <a:pt x="413" y="499"/>
                    <a:pt x="418" y="500"/>
                    <a:pt x="423" y="503"/>
                  </a:cubicBezTo>
                  <a:cubicBezTo>
                    <a:pt x="426" y="487"/>
                    <a:pt x="411" y="481"/>
                    <a:pt x="402" y="492"/>
                  </a:cubicBezTo>
                  <a:lnTo>
                    <a:pt x="402" y="492"/>
                  </a:lnTo>
                  <a:close/>
                  <a:moveTo>
                    <a:pt x="422" y="464"/>
                  </a:moveTo>
                  <a:lnTo>
                    <a:pt x="422" y="464"/>
                  </a:lnTo>
                  <a:cubicBezTo>
                    <a:pt x="447" y="470"/>
                    <a:pt x="455" y="502"/>
                    <a:pt x="440" y="521"/>
                  </a:cubicBezTo>
                  <a:cubicBezTo>
                    <a:pt x="441" y="525"/>
                    <a:pt x="442" y="529"/>
                    <a:pt x="442" y="534"/>
                  </a:cubicBezTo>
                  <a:cubicBezTo>
                    <a:pt x="442" y="543"/>
                    <a:pt x="438" y="552"/>
                    <a:pt x="432" y="558"/>
                  </a:cubicBezTo>
                  <a:cubicBezTo>
                    <a:pt x="481" y="588"/>
                    <a:pt x="536" y="593"/>
                    <a:pt x="572" y="586"/>
                  </a:cubicBezTo>
                  <a:cubicBezTo>
                    <a:pt x="610" y="578"/>
                    <a:pt x="623" y="557"/>
                    <a:pt x="600" y="536"/>
                  </a:cubicBezTo>
                  <a:cubicBezTo>
                    <a:pt x="595" y="532"/>
                    <a:pt x="607" y="521"/>
                    <a:pt x="615" y="520"/>
                  </a:cubicBezTo>
                  <a:cubicBezTo>
                    <a:pt x="616" y="515"/>
                    <a:pt x="614" y="511"/>
                    <a:pt x="609" y="509"/>
                  </a:cubicBezTo>
                  <a:cubicBezTo>
                    <a:pt x="598" y="508"/>
                    <a:pt x="579" y="514"/>
                    <a:pt x="566" y="517"/>
                  </a:cubicBezTo>
                  <a:cubicBezTo>
                    <a:pt x="566" y="519"/>
                    <a:pt x="562" y="520"/>
                    <a:pt x="561" y="517"/>
                  </a:cubicBezTo>
                  <a:cubicBezTo>
                    <a:pt x="560" y="513"/>
                    <a:pt x="563" y="507"/>
                    <a:pt x="564" y="505"/>
                  </a:cubicBezTo>
                  <a:cubicBezTo>
                    <a:pt x="566" y="501"/>
                    <a:pt x="570" y="504"/>
                    <a:pt x="569" y="507"/>
                  </a:cubicBezTo>
                  <a:cubicBezTo>
                    <a:pt x="568" y="508"/>
                    <a:pt x="568" y="509"/>
                    <a:pt x="567" y="511"/>
                  </a:cubicBezTo>
                  <a:cubicBezTo>
                    <a:pt x="580" y="508"/>
                    <a:pt x="597" y="502"/>
                    <a:pt x="609" y="503"/>
                  </a:cubicBezTo>
                  <a:cubicBezTo>
                    <a:pt x="612" y="501"/>
                    <a:pt x="620" y="495"/>
                    <a:pt x="619" y="491"/>
                  </a:cubicBezTo>
                  <a:cubicBezTo>
                    <a:pt x="618" y="490"/>
                    <a:pt x="617" y="489"/>
                    <a:pt x="616" y="487"/>
                  </a:cubicBezTo>
                  <a:cubicBezTo>
                    <a:pt x="610" y="479"/>
                    <a:pt x="612" y="473"/>
                    <a:pt x="618" y="467"/>
                  </a:cubicBezTo>
                  <a:cubicBezTo>
                    <a:pt x="608" y="466"/>
                    <a:pt x="596" y="467"/>
                    <a:pt x="590" y="474"/>
                  </a:cubicBezTo>
                  <a:cubicBezTo>
                    <a:pt x="586" y="479"/>
                    <a:pt x="579" y="467"/>
                    <a:pt x="579" y="466"/>
                  </a:cubicBezTo>
                  <a:cubicBezTo>
                    <a:pt x="576" y="460"/>
                    <a:pt x="576" y="452"/>
                    <a:pt x="586" y="443"/>
                  </a:cubicBezTo>
                  <a:cubicBezTo>
                    <a:pt x="588" y="440"/>
                    <a:pt x="592" y="445"/>
                    <a:pt x="590" y="447"/>
                  </a:cubicBezTo>
                  <a:cubicBezTo>
                    <a:pt x="582" y="454"/>
                    <a:pt x="580" y="461"/>
                    <a:pt x="587" y="468"/>
                  </a:cubicBezTo>
                  <a:lnTo>
                    <a:pt x="588" y="469"/>
                  </a:lnTo>
                  <a:cubicBezTo>
                    <a:pt x="598" y="461"/>
                    <a:pt x="612" y="460"/>
                    <a:pt x="624" y="463"/>
                  </a:cubicBezTo>
                  <a:lnTo>
                    <a:pt x="624" y="463"/>
                  </a:lnTo>
                  <a:lnTo>
                    <a:pt x="624" y="463"/>
                  </a:lnTo>
                  <a:cubicBezTo>
                    <a:pt x="645" y="461"/>
                    <a:pt x="644" y="453"/>
                    <a:pt x="638" y="437"/>
                  </a:cubicBezTo>
                  <a:cubicBezTo>
                    <a:pt x="636" y="431"/>
                    <a:pt x="633" y="424"/>
                    <a:pt x="630" y="415"/>
                  </a:cubicBezTo>
                  <a:cubicBezTo>
                    <a:pt x="625" y="404"/>
                    <a:pt x="617" y="379"/>
                    <a:pt x="608" y="353"/>
                  </a:cubicBezTo>
                  <a:cubicBezTo>
                    <a:pt x="584" y="343"/>
                    <a:pt x="549" y="349"/>
                    <a:pt x="523" y="361"/>
                  </a:cubicBezTo>
                  <a:cubicBezTo>
                    <a:pt x="516" y="371"/>
                    <a:pt x="507" y="380"/>
                    <a:pt x="493" y="389"/>
                  </a:cubicBezTo>
                  <a:cubicBezTo>
                    <a:pt x="487" y="426"/>
                    <a:pt x="457" y="453"/>
                    <a:pt x="423" y="457"/>
                  </a:cubicBezTo>
                  <a:lnTo>
                    <a:pt x="422" y="464"/>
                  </a:lnTo>
                  <a:lnTo>
                    <a:pt x="422" y="464"/>
                  </a:lnTo>
                  <a:close/>
                  <a:moveTo>
                    <a:pt x="416" y="463"/>
                  </a:moveTo>
                  <a:lnTo>
                    <a:pt x="416" y="463"/>
                  </a:lnTo>
                  <a:lnTo>
                    <a:pt x="417" y="458"/>
                  </a:lnTo>
                  <a:cubicBezTo>
                    <a:pt x="415" y="458"/>
                    <a:pt x="413" y="458"/>
                    <a:pt x="411" y="458"/>
                  </a:cubicBezTo>
                  <a:cubicBezTo>
                    <a:pt x="407" y="463"/>
                    <a:pt x="403" y="468"/>
                    <a:pt x="399" y="473"/>
                  </a:cubicBezTo>
                  <a:cubicBezTo>
                    <a:pt x="399" y="477"/>
                    <a:pt x="399" y="482"/>
                    <a:pt x="400" y="485"/>
                  </a:cubicBezTo>
                  <a:cubicBezTo>
                    <a:pt x="412" y="476"/>
                    <a:pt x="435" y="482"/>
                    <a:pt x="428" y="506"/>
                  </a:cubicBezTo>
                  <a:cubicBezTo>
                    <a:pt x="431" y="508"/>
                    <a:pt x="434" y="511"/>
                    <a:pt x="437" y="515"/>
                  </a:cubicBezTo>
                  <a:cubicBezTo>
                    <a:pt x="449" y="498"/>
                    <a:pt x="439" y="469"/>
                    <a:pt x="414" y="469"/>
                  </a:cubicBezTo>
                  <a:cubicBezTo>
                    <a:pt x="411" y="468"/>
                    <a:pt x="411" y="463"/>
                    <a:pt x="415" y="463"/>
                  </a:cubicBezTo>
                  <a:cubicBezTo>
                    <a:pt x="415" y="463"/>
                    <a:pt x="416" y="463"/>
                    <a:pt x="416" y="463"/>
                  </a:cubicBezTo>
                  <a:lnTo>
                    <a:pt x="416" y="463"/>
                  </a:lnTo>
                  <a:close/>
                  <a:moveTo>
                    <a:pt x="514" y="262"/>
                  </a:moveTo>
                  <a:lnTo>
                    <a:pt x="514" y="262"/>
                  </a:lnTo>
                  <a:cubicBezTo>
                    <a:pt x="514" y="265"/>
                    <a:pt x="511" y="267"/>
                    <a:pt x="509" y="267"/>
                  </a:cubicBezTo>
                  <a:cubicBezTo>
                    <a:pt x="506" y="267"/>
                    <a:pt x="503" y="265"/>
                    <a:pt x="503" y="262"/>
                  </a:cubicBezTo>
                  <a:cubicBezTo>
                    <a:pt x="503" y="259"/>
                    <a:pt x="506" y="257"/>
                    <a:pt x="509" y="257"/>
                  </a:cubicBezTo>
                  <a:cubicBezTo>
                    <a:pt x="511" y="257"/>
                    <a:pt x="514" y="259"/>
                    <a:pt x="514" y="262"/>
                  </a:cubicBezTo>
                  <a:lnTo>
                    <a:pt x="514" y="262"/>
                  </a:lnTo>
                  <a:close/>
                  <a:moveTo>
                    <a:pt x="529" y="244"/>
                  </a:moveTo>
                  <a:lnTo>
                    <a:pt x="529" y="244"/>
                  </a:lnTo>
                  <a:cubicBezTo>
                    <a:pt x="529" y="248"/>
                    <a:pt x="526" y="250"/>
                    <a:pt x="523" y="250"/>
                  </a:cubicBezTo>
                  <a:cubicBezTo>
                    <a:pt x="520" y="250"/>
                    <a:pt x="517" y="248"/>
                    <a:pt x="517" y="244"/>
                  </a:cubicBezTo>
                  <a:cubicBezTo>
                    <a:pt x="517" y="241"/>
                    <a:pt x="520" y="239"/>
                    <a:pt x="523" y="239"/>
                  </a:cubicBezTo>
                  <a:cubicBezTo>
                    <a:pt x="526" y="239"/>
                    <a:pt x="529" y="241"/>
                    <a:pt x="529" y="244"/>
                  </a:cubicBezTo>
                  <a:lnTo>
                    <a:pt x="529" y="244"/>
                  </a:lnTo>
                  <a:close/>
                  <a:moveTo>
                    <a:pt x="499" y="280"/>
                  </a:moveTo>
                  <a:lnTo>
                    <a:pt x="499" y="280"/>
                  </a:lnTo>
                  <a:cubicBezTo>
                    <a:pt x="499" y="283"/>
                    <a:pt x="497" y="285"/>
                    <a:pt x="495" y="285"/>
                  </a:cubicBezTo>
                  <a:cubicBezTo>
                    <a:pt x="492" y="285"/>
                    <a:pt x="490" y="283"/>
                    <a:pt x="490" y="280"/>
                  </a:cubicBezTo>
                  <a:cubicBezTo>
                    <a:pt x="490" y="278"/>
                    <a:pt x="492" y="276"/>
                    <a:pt x="495" y="276"/>
                  </a:cubicBezTo>
                  <a:cubicBezTo>
                    <a:pt x="497" y="276"/>
                    <a:pt x="499" y="278"/>
                    <a:pt x="499" y="280"/>
                  </a:cubicBezTo>
                  <a:lnTo>
                    <a:pt x="499" y="280"/>
                  </a:lnTo>
                  <a:close/>
                  <a:moveTo>
                    <a:pt x="339" y="230"/>
                  </a:moveTo>
                  <a:lnTo>
                    <a:pt x="339" y="230"/>
                  </a:lnTo>
                  <a:cubicBezTo>
                    <a:pt x="339" y="233"/>
                    <a:pt x="336" y="236"/>
                    <a:pt x="333" y="236"/>
                  </a:cubicBezTo>
                  <a:cubicBezTo>
                    <a:pt x="330" y="236"/>
                    <a:pt x="328" y="233"/>
                    <a:pt x="328" y="230"/>
                  </a:cubicBezTo>
                  <a:cubicBezTo>
                    <a:pt x="328" y="227"/>
                    <a:pt x="330" y="224"/>
                    <a:pt x="333" y="224"/>
                  </a:cubicBezTo>
                  <a:cubicBezTo>
                    <a:pt x="336" y="224"/>
                    <a:pt x="339" y="227"/>
                    <a:pt x="339" y="230"/>
                  </a:cubicBezTo>
                  <a:lnTo>
                    <a:pt x="339" y="230"/>
                  </a:lnTo>
                  <a:close/>
                  <a:moveTo>
                    <a:pt x="407" y="544"/>
                  </a:moveTo>
                  <a:lnTo>
                    <a:pt x="407" y="544"/>
                  </a:lnTo>
                  <a:cubicBezTo>
                    <a:pt x="413" y="544"/>
                    <a:pt x="417" y="539"/>
                    <a:pt x="417" y="534"/>
                  </a:cubicBezTo>
                  <a:cubicBezTo>
                    <a:pt x="417" y="528"/>
                    <a:pt x="413" y="524"/>
                    <a:pt x="407" y="524"/>
                  </a:cubicBezTo>
                  <a:cubicBezTo>
                    <a:pt x="402" y="524"/>
                    <a:pt x="397" y="528"/>
                    <a:pt x="397" y="534"/>
                  </a:cubicBezTo>
                  <a:cubicBezTo>
                    <a:pt x="397" y="539"/>
                    <a:pt x="402" y="544"/>
                    <a:pt x="407" y="544"/>
                  </a:cubicBezTo>
                  <a:lnTo>
                    <a:pt x="407" y="544"/>
                  </a:lnTo>
                  <a:close/>
                  <a:moveTo>
                    <a:pt x="407" y="550"/>
                  </a:moveTo>
                  <a:lnTo>
                    <a:pt x="407" y="550"/>
                  </a:lnTo>
                  <a:cubicBezTo>
                    <a:pt x="399" y="550"/>
                    <a:pt x="392" y="542"/>
                    <a:pt x="392" y="534"/>
                  </a:cubicBezTo>
                  <a:cubicBezTo>
                    <a:pt x="392" y="525"/>
                    <a:pt x="399" y="518"/>
                    <a:pt x="407" y="518"/>
                  </a:cubicBezTo>
                  <a:cubicBezTo>
                    <a:pt x="416" y="518"/>
                    <a:pt x="423" y="525"/>
                    <a:pt x="423" y="534"/>
                  </a:cubicBezTo>
                  <a:cubicBezTo>
                    <a:pt x="423" y="542"/>
                    <a:pt x="416" y="550"/>
                    <a:pt x="407" y="550"/>
                  </a:cubicBezTo>
                  <a:lnTo>
                    <a:pt x="407" y="550"/>
                  </a:lnTo>
                  <a:close/>
                  <a:moveTo>
                    <a:pt x="624" y="463"/>
                  </a:moveTo>
                  <a:lnTo>
                    <a:pt x="624" y="463"/>
                  </a:lnTo>
                  <a:cubicBezTo>
                    <a:pt x="624" y="463"/>
                    <a:pt x="624" y="463"/>
                    <a:pt x="624" y="463"/>
                  </a:cubicBezTo>
                  <a:lnTo>
                    <a:pt x="624" y="463"/>
                  </a:lnTo>
                  <a:lnTo>
                    <a:pt x="624" y="463"/>
                  </a:lnTo>
                  <a:lnTo>
                    <a:pt x="624" y="463"/>
                  </a:lnTo>
                  <a:close/>
                  <a:moveTo>
                    <a:pt x="541" y="399"/>
                  </a:moveTo>
                  <a:lnTo>
                    <a:pt x="541" y="399"/>
                  </a:lnTo>
                  <a:cubicBezTo>
                    <a:pt x="539" y="395"/>
                    <a:pt x="539" y="389"/>
                    <a:pt x="539" y="383"/>
                  </a:cubicBezTo>
                  <a:cubicBezTo>
                    <a:pt x="531" y="385"/>
                    <a:pt x="523" y="389"/>
                    <a:pt x="516" y="395"/>
                  </a:cubicBezTo>
                  <a:cubicBezTo>
                    <a:pt x="518" y="395"/>
                    <a:pt x="522" y="397"/>
                    <a:pt x="527" y="398"/>
                  </a:cubicBezTo>
                  <a:cubicBezTo>
                    <a:pt x="531" y="398"/>
                    <a:pt x="536" y="399"/>
                    <a:pt x="541" y="399"/>
                  </a:cubicBezTo>
                  <a:lnTo>
                    <a:pt x="541" y="399"/>
                  </a:lnTo>
                  <a:close/>
                  <a:moveTo>
                    <a:pt x="545" y="381"/>
                  </a:moveTo>
                  <a:lnTo>
                    <a:pt x="545" y="381"/>
                  </a:lnTo>
                  <a:cubicBezTo>
                    <a:pt x="544" y="389"/>
                    <a:pt x="545" y="395"/>
                    <a:pt x="547" y="400"/>
                  </a:cubicBezTo>
                  <a:cubicBezTo>
                    <a:pt x="551" y="400"/>
                    <a:pt x="554" y="399"/>
                    <a:pt x="558" y="399"/>
                  </a:cubicBezTo>
                  <a:cubicBezTo>
                    <a:pt x="556" y="397"/>
                    <a:pt x="555" y="393"/>
                    <a:pt x="555" y="389"/>
                  </a:cubicBezTo>
                  <a:cubicBezTo>
                    <a:pt x="555" y="386"/>
                    <a:pt x="555" y="382"/>
                    <a:pt x="556" y="379"/>
                  </a:cubicBezTo>
                  <a:cubicBezTo>
                    <a:pt x="553" y="380"/>
                    <a:pt x="549" y="380"/>
                    <a:pt x="545" y="381"/>
                  </a:cubicBezTo>
                  <a:lnTo>
                    <a:pt x="545" y="381"/>
                  </a:lnTo>
                  <a:close/>
                  <a:moveTo>
                    <a:pt x="569" y="373"/>
                  </a:moveTo>
                  <a:lnTo>
                    <a:pt x="569" y="373"/>
                  </a:lnTo>
                  <a:cubicBezTo>
                    <a:pt x="572" y="373"/>
                    <a:pt x="576" y="372"/>
                    <a:pt x="579" y="373"/>
                  </a:cubicBezTo>
                  <a:cubicBezTo>
                    <a:pt x="581" y="373"/>
                    <a:pt x="582" y="375"/>
                    <a:pt x="582" y="376"/>
                  </a:cubicBezTo>
                  <a:cubicBezTo>
                    <a:pt x="582" y="379"/>
                    <a:pt x="577" y="381"/>
                    <a:pt x="574" y="382"/>
                  </a:cubicBezTo>
                  <a:cubicBezTo>
                    <a:pt x="574" y="384"/>
                    <a:pt x="575" y="386"/>
                    <a:pt x="575" y="387"/>
                  </a:cubicBezTo>
                  <a:cubicBezTo>
                    <a:pt x="576" y="395"/>
                    <a:pt x="572" y="402"/>
                    <a:pt x="567" y="404"/>
                  </a:cubicBezTo>
                  <a:cubicBezTo>
                    <a:pt x="567" y="404"/>
                    <a:pt x="567" y="404"/>
                    <a:pt x="567" y="404"/>
                  </a:cubicBezTo>
                  <a:cubicBezTo>
                    <a:pt x="560" y="405"/>
                    <a:pt x="553" y="405"/>
                    <a:pt x="546" y="405"/>
                  </a:cubicBezTo>
                  <a:cubicBezTo>
                    <a:pt x="545" y="405"/>
                    <a:pt x="545" y="405"/>
                    <a:pt x="544" y="405"/>
                  </a:cubicBezTo>
                  <a:cubicBezTo>
                    <a:pt x="533" y="405"/>
                    <a:pt x="521" y="403"/>
                    <a:pt x="511" y="399"/>
                  </a:cubicBezTo>
                  <a:cubicBezTo>
                    <a:pt x="511" y="399"/>
                    <a:pt x="511" y="399"/>
                    <a:pt x="511" y="399"/>
                  </a:cubicBezTo>
                  <a:cubicBezTo>
                    <a:pt x="508" y="402"/>
                    <a:pt x="504" y="399"/>
                    <a:pt x="506" y="396"/>
                  </a:cubicBezTo>
                  <a:cubicBezTo>
                    <a:pt x="506" y="396"/>
                    <a:pt x="507" y="395"/>
                    <a:pt x="508" y="394"/>
                  </a:cubicBezTo>
                  <a:cubicBezTo>
                    <a:pt x="508" y="394"/>
                    <a:pt x="509" y="393"/>
                    <a:pt x="509" y="393"/>
                  </a:cubicBezTo>
                  <a:cubicBezTo>
                    <a:pt x="515" y="387"/>
                    <a:pt x="534" y="373"/>
                    <a:pt x="569" y="373"/>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sz="4267"/>
            </a:p>
          </p:txBody>
        </p:sp>
        <p:sp>
          <p:nvSpPr>
            <p:cNvPr id="12" name="Freeform 7">
              <a:extLst>
                <a:ext uri="{FF2B5EF4-FFF2-40B4-BE49-F238E27FC236}">
                  <a16:creationId xmlns:a16="http://schemas.microsoft.com/office/drawing/2014/main" id="{019F0C27-B9AD-9598-6A47-3085A7D4B438}"/>
                </a:ext>
              </a:extLst>
            </p:cNvPr>
            <p:cNvSpPr>
              <a:spLocks noEditPoints="1"/>
            </p:cNvSpPr>
            <p:nvPr userDrawn="1"/>
          </p:nvSpPr>
          <p:spPr bwMode="auto">
            <a:xfrm>
              <a:off x="7499350" y="325438"/>
              <a:ext cx="525463" cy="576262"/>
            </a:xfrm>
            <a:custGeom>
              <a:avLst/>
              <a:gdLst>
                <a:gd name="T0" fmla="*/ 524 w 647"/>
                <a:gd name="T1" fmla="*/ 663 h 701"/>
                <a:gd name="T2" fmla="*/ 555 w 647"/>
                <a:gd name="T3" fmla="*/ 673 h 701"/>
                <a:gd name="T4" fmla="*/ 563 w 647"/>
                <a:gd name="T5" fmla="*/ 670 h 701"/>
                <a:gd name="T6" fmla="*/ 524 w 647"/>
                <a:gd name="T7" fmla="*/ 657 h 701"/>
                <a:gd name="T8" fmla="*/ 564 w 647"/>
                <a:gd name="T9" fmla="*/ 676 h 701"/>
                <a:gd name="T10" fmla="*/ 510 w 647"/>
                <a:gd name="T11" fmla="*/ 692 h 701"/>
                <a:gd name="T12" fmla="*/ 324 w 647"/>
                <a:gd name="T13" fmla="*/ 675 h 701"/>
                <a:gd name="T14" fmla="*/ 293 w 647"/>
                <a:gd name="T15" fmla="*/ 552 h 701"/>
                <a:gd name="T16" fmla="*/ 265 w 647"/>
                <a:gd name="T17" fmla="*/ 544 h 701"/>
                <a:gd name="T18" fmla="*/ 217 w 647"/>
                <a:gd name="T19" fmla="*/ 599 h 701"/>
                <a:gd name="T20" fmla="*/ 501 w 647"/>
                <a:gd name="T21" fmla="*/ 186 h 701"/>
                <a:gd name="T22" fmla="*/ 510 w 647"/>
                <a:gd name="T23" fmla="*/ 202 h 701"/>
                <a:gd name="T24" fmla="*/ 554 w 647"/>
                <a:gd name="T25" fmla="*/ 163 h 701"/>
                <a:gd name="T26" fmla="*/ 583 w 647"/>
                <a:gd name="T27" fmla="*/ 244 h 701"/>
                <a:gd name="T28" fmla="*/ 579 w 647"/>
                <a:gd name="T29" fmla="*/ 249 h 701"/>
                <a:gd name="T30" fmla="*/ 625 w 647"/>
                <a:gd name="T31" fmla="*/ 468 h 701"/>
                <a:gd name="T32" fmla="*/ 617 w 647"/>
                <a:gd name="T33" fmla="*/ 526 h 701"/>
                <a:gd name="T34" fmla="*/ 534 w 647"/>
                <a:gd name="T35" fmla="*/ 594 h 701"/>
                <a:gd name="T36" fmla="*/ 586 w 647"/>
                <a:gd name="T37" fmla="*/ 661 h 701"/>
                <a:gd name="T38" fmla="*/ 586 w 647"/>
                <a:gd name="T39" fmla="*/ 666 h 701"/>
                <a:gd name="T40" fmla="*/ 564 w 647"/>
                <a:gd name="T41" fmla="*/ 676 h 701"/>
                <a:gd name="T42" fmla="*/ 306 w 647"/>
                <a:gd name="T43" fmla="*/ 571 h 701"/>
                <a:gd name="T44" fmla="*/ 303 w 647"/>
                <a:gd name="T45" fmla="*/ 560 h 701"/>
                <a:gd name="T46" fmla="*/ 302 w 647"/>
                <a:gd name="T47" fmla="*/ 575 h 701"/>
                <a:gd name="T48" fmla="*/ 303 w 647"/>
                <a:gd name="T49" fmla="*/ 596 h 701"/>
                <a:gd name="T50" fmla="*/ 283 w 647"/>
                <a:gd name="T51" fmla="*/ 607 h 701"/>
                <a:gd name="T52" fmla="*/ 333 w 647"/>
                <a:gd name="T53" fmla="*/ 540 h 701"/>
                <a:gd name="T54" fmla="*/ 283 w 647"/>
                <a:gd name="T55" fmla="*/ 607 h 701"/>
                <a:gd name="T56" fmla="*/ 301 w 647"/>
                <a:gd name="T57" fmla="*/ 635 h 701"/>
                <a:gd name="T58" fmla="*/ 289 w 647"/>
                <a:gd name="T59" fmla="*/ 623 h 701"/>
                <a:gd name="T60" fmla="*/ 307 w 647"/>
                <a:gd name="T61" fmla="*/ 639 h 701"/>
                <a:gd name="T62" fmla="*/ 352 w 647"/>
                <a:gd name="T63" fmla="*/ 524 h 701"/>
                <a:gd name="T64" fmla="*/ 527 w 647"/>
                <a:gd name="T65" fmla="*/ 353 h 701"/>
                <a:gd name="T66" fmla="*/ 578 w 647"/>
                <a:gd name="T67" fmla="*/ 264 h 701"/>
                <a:gd name="T68" fmla="*/ 527 w 647"/>
                <a:gd name="T69" fmla="*/ 353 h 701"/>
                <a:gd name="T70" fmla="*/ 519 w 647"/>
                <a:gd name="T71" fmla="*/ 356 h 701"/>
                <a:gd name="T72" fmla="*/ 528 w 647"/>
                <a:gd name="T73" fmla="*/ 314 h 701"/>
                <a:gd name="T74" fmla="*/ 516 w 647"/>
                <a:gd name="T75" fmla="*/ 310 h 701"/>
                <a:gd name="T76" fmla="*/ 518 w 647"/>
                <a:gd name="T77" fmla="*/ 357 h 701"/>
                <a:gd name="T78" fmla="*/ 374 w 647"/>
                <a:gd name="T79" fmla="*/ 525 h 701"/>
                <a:gd name="T80" fmla="*/ 366 w 647"/>
                <a:gd name="T81" fmla="*/ 510 h 701"/>
                <a:gd name="T82" fmla="*/ 387 w 647"/>
                <a:gd name="T83" fmla="*/ 505 h 701"/>
                <a:gd name="T84" fmla="*/ 394 w 647"/>
                <a:gd name="T85" fmla="*/ 479 h 701"/>
                <a:gd name="T86" fmla="*/ 387 w 647"/>
                <a:gd name="T87" fmla="*/ 505 h 701"/>
                <a:gd name="T88" fmla="*/ 258 w 647"/>
                <a:gd name="T89" fmla="*/ 506 h 701"/>
                <a:gd name="T90" fmla="*/ 226 w 647"/>
                <a:gd name="T91" fmla="*/ 406 h 701"/>
                <a:gd name="T92" fmla="*/ 228 w 647"/>
                <a:gd name="T93" fmla="*/ 363 h 701"/>
                <a:gd name="T94" fmla="*/ 231 w 647"/>
                <a:gd name="T95" fmla="*/ 349 h 701"/>
                <a:gd name="T96" fmla="*/ 310 w 647"/>
                <a:gd name="T97" fmla="*/ 227 h 701"/>
                <a:gd name="T98" fmla="*/ 358 w 647"/>
                <a:gd name="T99" fmla="*/ 200 h 701"/>
                <a:gd name="T100" fmla="*/ 462 w 647"/>
                <a:gd name="T101" fmla="*/ 190 h 701"/>
                <a:gd name="T102" fmla="*/ 476 w 647"/>
                <a:gd name="T103" fmla="*/ 180 h 701"/>
                <a:gd name="T104" fmla="*/ 269 w 647"/>
                <a:gd name="T105" fmla="*/ 246 h 701"/>
                <a:gd name="T106" fmla="*/ 245 w 647"/>
                <a:gd name="T107" fmla="*/ 277 h 701"/>
                <a:gd name="T108" fmla="*/ 217 w 647"/>
                <a:gd name="T109" fmla="*/ 345 h 701"/>
                <a:gd name="T110" fmla="*/ 253 w 647"/>
                <a:gd name="T111" fmla="*/ 527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47" h="701">
                  <a:moveTo>
                    <a:pt x="555" y="673"/>
                  </a:moveTo>
                  <a:lnTo>
                    <a:pt x="555" y="673"/>
                  </a:lnTo>
                  <a:cubicBezTo>
                    <a:pt x="549" y="670"/>
                    <a:pt x="537" y="667"/>
                    <a:pt x="524" y="663"/>
                  </a:cubicBezTo>
                  <a:cubicBezTo>
                    <a:pt x="525" y="670"/>
                    <a:pt x="526" y="677"/>
                    <a:pt x="527" y="682"/>
                  </a:cubicBezTo>
                  <a:cubicBezTo>
                    <a:pt x="536" y="680"/>
                    <a:pt x="546" y="677"/>
                    <a:pt x="555" y="673"/>
                  </a:cubicBezTo>
                  <a:lnTo>
                    <a:pt x="555" y="673"/>
                  </a:lnTo>
                  <a:close/>
                  <a:moveTo>
                    <a:pt x="524" y="657"/>
                  </a:moveTo>
                  <a:lnTo>
                    <a:pt x="524" y="657"/>
                  </a:lnTo>
                  <a:cubicBezTo>
                    <a:pt x="539" y="662"/>
                    <a:pt x="556" y="666"/>
                    <a:pt x="563" y="670"/>
                  </a:cubicBezTo>
                  <a:cubicBezTo>
                    <a:pt x="568" y="668"/>
                    <a:pt x="574" y="666"/>
                    <a:pt x="579" y="663"/>
                  </a:cubicBezTo>
                  <a:cubicBezTo>
                    <a:pt x="569" y="658"/>
                    <a:pt x="546" y="651"/>
                    <a:pt x="524" y="645"/>
                  </a:cubicBezTo>
                  <a:cubicBezTo>
                    <a:pt x="524" y="649"/>
                    <a:pt x="524" y="653"/>
                    <a:pt x="524" y="657"/>
                  </a:cubicBezTo>
                  <a:lnTo>
                    <a:pt x="524" y="657"/>
                  </a:lnTo>
                  <a:close/>
                  <a:moveTo>
                    <a:pt x="564" y="676"/>
                  </a:moveTo>
                  <a:lnTo>
                    <a:pt x="564" y="676"/>
                  </a:lnTo>
                  <a:cubicBezTo>
                    <a:pt x="563" y="676"/>
                    <a:pt x="563" y="676"/>
                    <a:pt x="563" y="676"/>
                  </a:cubicBezTo>
                  <a:cubicBezTo>
                    <a:pt x="546" y="683"/>
                    <a:pt x="528" y="688"/>
                    <a:pt x="511" y="692"/>
                  </a:cubicBezTo>
                  <a:cubicBezTo>
                    <a:pt x="511" y="692"/>
                    <a:pt x="510" y="692"/>
                    <a:pt x="510" y="692"/>
                  </a:cubicBezTo>
                  <a:cubicBezTo>
                    <a:pt x="494" y="695"/>
                    <a:pt x="478" y="697"/>
                    <a:pt x="463" y="698"/>
                  </a:cubicBezTo>
                  <a:cubicBezTo>
                    <a:pt x="462" y="698"/>
                    <a:pt x="462" y="698"/>
                    <a:pt x="462" y="698"/>
                  </a:cubicBezTo>
                  <a:cubicBezTo>
                    <a:pt x="410" y="701"/>
                    <a:pt x="361" y="691"/>
                    <a:pt x="324" y="675"/>
                  </a:cubicBezTo>
                  <a:lnTo>
                    <a:pt x="323" y="674"/>
                  </a:lnTo>
                  <a:cubicBezTo>
                    <a:pt x="323" y="674"/>
                    <a:pt x="322" y="674"/>
                    <a:pt x="322" y="674"/>
                  </a:cubicBezTo>
                  <a:cubicBezTo>
                    <a:pt x="260" y="645"/>
                    <a:pt x="232" y="594"/>
                    <a:pt x="293" y="552"/>
                  </a:cubicBezTo>
                  <a:cubicBezTo>
                    <a:pt x="286" y="542"/>
                    <a:pt x="278" y="532"/>
                    <a:pt x="270" y="522"/>
                  </a:cubicBezTo>
                  <a:cubicBezTo>
                    <a:pt x="267" y="518"/>
                    <a:pt x="265" y="515"/>
                    <a:pt x="262" y="511"/>
                  </a:cubicBezTo>
                  <a:cubicBezTo>
                    <a:pt x="257" y="524"/>
                    <a:pt x="257" y="532"/>
                    <a:pt x="265" y="544"/>
                  </a:cubicBezTo>
                  <a:cubicBezTo>
                    <a:pt x="266" y="545"/>
                    <a:pt x="265" y="546"/>
                    <a:pt x="265" y="547"/>
                  </a:cubicBezTo>
                  <a:lnTo>
                    <a:pt x="221" y="599"/>
                  </a:lnTo>
                  <a:cubicBezTo>
                    <a:pt x="220" y="601"/>
                    <a:pt x="218" y="601"/>
                    <a:pt x="217" y="599"/>
                  </a:cubicBezTo>
                  <a:cubicBezTo>
                    <a:pt x="0" y="361"/>
                    <a:pt x="247" y="0"/>
                    <a:pt x="546" y="104"/>
                  </a:cubicBezTo>
                  <a:cubicBezTo>
                    <a:pt x="548" y="105"/>
                    <a:pt x="549" y="106"/>
                    <a:pt x="548" y="108"/>
                  </a:cubicBezTo>
                  <a:lnTo>
                    <a:pt x="501" y="186"/>
                  </a:lnTo>
                  <a:cubicBezTo>
                    <a:pt x="500" y="187"/>
                    <a:pt x="499" y="188"/>
                    <a:pt x="498" y="187"/>
                  </a:cubicBezTo>
                  <a:cubicBezTo>
                    <a:pt x="483" y="185"/>
                    <a:pt x="474" y="186"/>
                    <a:pt x="468" y="192"/>
                  </a:cubicBezTo>
                  <a:cubicBezTo>
                    <a:pt x="482" y="194"/>
                    <a:pt x="496" y="197"/>
                    <a:pt x="510" y="202"/>
                  </a:cubicBezTo>
                  <a:cubicBezTo>
                    <a:pt x="523" y="188"/>
                    <a:pt x="536" y="175"/>
                    <a:pt x="551" y="163"/>
                  </a:cubicBezTo>
                  <a:cubicBezTo>
                    <a:pt x="551" y="163"/>
                    <a:pt x="551" y="163"/>
                    <a:pt x="552" y="163"/>
                  </a:cubicBezTo>
                  <a:cubicBezTo>
                    <a:pt x="552" y="162"/>
                    <a:pt x="553" y="162"/>
                    <a:pt x="554" y="163"/>
                  </a:cubicBezTo>
                  <a:cubicBezTo>
                    <a:pt x="555" y="163"/>
                    <a:pt x="555" y="163"/>
                    <a:pt x="556" y="164"/>
                  </a:cubicBezTo>
                  <a:cubicBezTo>
                    <a:pt x="556" y="164"/>
                    <a:pt x="556" y="165"/>
                    <a:pt x="556" y="165"/>
                  </a:cubicBezTo>
                  <a:lnTo>
                    <a:pt x="583" y="244"/>
                  </a:lnTo>
                  <a:cubicBezTo>
                    <a:pt x="583" y="245"/>
                    <a:pt x="583" y="245"/>
                    <a:pt x="583" y="246"/>
                  </a:cubicBezTo>
                  <a:cubicBezTo>
                    <a:pt x="583" y="247"/>
                    <a:pt x="582" y="247"/>
                    <a:pt x="582" y="247"/>
                  </a:cubicBezTo>
                  <a:cubicBezTo>
                    <a:pt x="581" y="248"/>
                    <a:pt x="580" y="249"/>
                    <a:pt x="579" y="249"/>
                  </a:cubicBezTo>
                  <a:cubicBezTo>
                    <a:pt x="585" y="266"/>
                    <a:pt x="623" y="382"/>
                    <a:pt x="635" y="413"/>
                  </a:cubicBezTo>
                  <a:cubicBezTo>
                    <a:pt x="639" y="423"/>
                    <a:pt x="647" y="441"/>
                    <a:pt x="647" y="452"/>
                  </a:cubicBezTo>
                  <a:cubicBezTo>
                    <a:pt x="647" y="462"/>
                    <a:pt x="640" y="467"/>
                    <a:pt x="625" y="468"/>
                  </a:cubicBezTo>
                  <a:cubicBezTo>
                    <a:pt x="617" y="475"/>
                    <a:pt x="616" y="478"/>
                    <a:pt x="620" y="483"/>
                  </a:cubicBezTo>
                  <a:cubicBezTo>
                    <a:pt x="628" y="494"/>
                    <a:pt x="624" y="499"/>
                    <a:pt x="615" y="506"/>
                  </a:cubicBezTo>
                  <a:cubicBezTo>
                    <a:pt x="624" y="513"/>
                    <a:pt x="622" y="526"/>
                    <a:pt x="617" y="526"/>
                  </a:cubicBezTo>
                  <a:cubicBezTo>
                    <a:pt x="611" y="526"/>
                    <a:pt x="609" y="528"/>
                    <a:pt x="605" y="533"/>
                  </a:cubicBezTo>
                  <a:cubicBezTo>
                    <a:pt x="633" y="560"/>
                    <a:pt x="610" y="583"/>
                    <a:pt x="573" y="591"/>
                  </a:cubicBezTo>
                  <a:cubicBezTo>
                    <a:pt x="562" y="594"/>
                    <a:pt x="548" y="595"/>
                    <a:pt x="534" y="594"/>
                  </a:cubicBezTo>
                  <a:cubicBezTo>
                    <a:pt x="534" y="594"/>
                    <a:pt x="534" y="594"/>
                    <a:pt x="534" y="595"/>
                  </a:cubicBezTo>
                  <a:cubicBezTo>
                    <a:pt x="529" y="610"/>
                    <a:pt x="526" y="625"/>
                    <a:pt x="525" y="639"/>
                  </a:cubicBezTo>
                  <a:cubicBezTo>
                    <a:pt x="549" y="646"/>
                    <a:pt x="578" y="655"/>
                    <a:pt x="586" y="661"/>
                  </a:cubicBezTo>
                  <a:cubicBezTo>
                    <a:pt x="586" y="661"/>
                    <a:pt x="587" y="662"/>
                    <a:pt x="587" y="662"/>
                  </a:cubicBezTo>
                  <a:cubicBezTo>
                    <a:pt x="587" y="663"/>
                    <a:pt x="588" y="663"/>
                    <a:pt x="587" y="664"/>
                  </a:cubicBezTo>
                  <a:cubicBezTo>
                    <a:pt x="587" y="665"/>
                    <a:pt x="587" y="665"/>
                    <a:pt x="586" y="666"/>
                  </a:cubicBezTo>
                  <a:cubicBezTo>
                    <a:pt x="586" y="666"/>
                    <a:pt x="586" y="666"/>
                    <a:pt x="585" y="666"/>
                  </a:cubicBezTo>
                  <a:cubicBezTo>
                    <a:pt x="578" y="670"/>
                    <a:pt x="571" y="673"/>
                    <a:pt x="564" y="676"/>
                  </a:cubicBezTo>
                  <a:lnTo>
                    <a:pt x="564" y="676"/>
                  </a:lnTo>
                  <a:close/>
                  <a:moveTo>
                    <a:pt x="306" y="570"/>
                  </a:moveTo>
                  <a:lnTo>
                    <a:pt x="306" y="570"/>
                  </a:lnTo>
                  <a:cubicBezTo>
                    <a:pt x="306" y="570"/>
                    <a:pt x="306" y="570"/>
                    <a:pt x="306" y="571"/>
                  </a:cubicBezTo>
                  <a:cubicBezTo>
                    <a:pt x="308" y="577"/>
                    <a:pt x="309" y="584"/>
                    <a:pt x="309" y="592"/>
                  </a:cubicBezTo>
                  <a:cubicBezTo>
                    <a:pt x="326" y="581"/>
                    <a:pt x="321" y="561"/>
                    <a:pt x="316" y="552"/>
                  </a:cubicBezTo>
                  <a:cubicBezTo>
                    <a:pt x="312" y="555"/>
                    <a:pt x="307" y="558"/>
                    <a:pt x="303" y="560"/>
                  </a:cubicBezTo>
                  <a:cubicBezTo>
                    <a:pt x="304" y="563"/>
                    <a:pt x="305" y="566"/>
                    <a:pt x="306" y="570"/>
                  </a:cubicBezTo>
                  <a:lnTo>
                    <a:pt x="306" y="570"/>
                  </a:lnTo>
                  <a:close/>
                  <a:moveTo>
                    <a:pt x="302" y="575"/>
                  </a:moveTo>
                  <a:lnTo>
                    <a:pt x="302" y="575"/>
                  </a:lnTo>
                  <a:cubicBezTo>
                    <a:pt x="289" y="583"/>
                    <a:pt x="284" y="592"/>
                    <a:pt x="283" y="601"/>
                  </a:cubicBezTo>
                  <a:cubicBezTo>
                    <a:pt x="291" y="600"/>
                    <a:pt x="297" y="598"/>
                    <a:pt x="303" y="596"/>
                  </a:cubicBezTo>
                  <a:cubicBezTo>
                    <a:pt x="303" y="588"/>
                    <a:pt x="303" y="581"/>
                    <a:pt x="302" y="575"/>
                  </a:cubicBezTo>
                  <a:lnTo>
                    <a:pt x="302" y="575"/>
                  </a:lnTo>
                  <a:close/>
                  <a:moveTo>
                    <a:pt x="283" y="607"/>
                  </a:moveTo>
                  <a:lnTo>
                    <a:pt x="283" y="607"/>
                  </a:lnTo>
                  <a:cubicBezTo>
                    <a:pt x="283" y="610"/>
                    <a:pt x="284" y="614"/>
                    <a:pt x="286" y="617"/>
                  </a:cubicBezTo>
                  <a:cubicBezTo>
                    <a:pt x="325" y="617"/>
                    <a:pt x="354" y="578"/>
                    <a:pt x="333" y="540"/>
                  </a:cubicBezTo>
                  <a:cubicBezTo>
                    <a:pt x="329" y="543"/>
                    <a:pt x="325" y="546"/>
                    <a:pt x="321" y="549"/>
                  </a:cubicBezTo>
                  <a:cubicBezTo>
                    <a:pt x="329" y="563"/>
                    <a:pt x="335" y="601"/>
                    <a:pt x="283" y="607"/>
                  </a:cubicBezTo>
                  <a:lnTo>
                    <a:pt x="283" y="607"/>
                  </a:lnTo>
                  <a:close/>
                  <a:moveTo>
                    <a:pt x="289" y="623"/>
                  </a:moveTo>
                  <a:lnTo>
                    <a:pt x="289" y="623"/>
                  </a:lnTo>
                  <a:cubicBezTo>
                    <a:pt x="292" y="627"/>
                    <a:pt x="296" y="631"/>
                    <a:pt x="301" y="635"/>
                  </a:cubicBezTo>
                  <a:cubicBezTo>
                    <a:pt x="358" y="619"/>
                    <a:pt x="370" y="571"/>
                    <a:pt x="348" y="528"/>
                  </a:cubicBezTo>
                  <a:cubicBezTo>
                    <a:pt x="344" y="531"/>
                    <a:pt x="341" y="533"/>
                    <a:pt x="338" y="536"/>
                  </a:cubicBezTo>
                  <a:cubicBezTo>
                    <a:pt x="362" y="578"/>
                    <a:pt x="330" y="620"/>
                    <a:pt x="289" y="623"/>
                  </a:cubicBezTo>
                  <a:lnTo>
                    <a:pt x="289" y="623"/>
                  </a:lnTo>
                  <a:close/>
                  <a:moveTo>
                    <a:pt x="307" y="639"/>
                  </a:moveTo>
                  <a:lnTo>
                    <a:pt x="307" y="639"/>
                  </a:lnTo>
                  <a:cubicBezTo>
                    <a:pt x="312" y="643"/>
                    <a:pt x="318" y="645"/>
                    <a:pt x="325" y="647"/>
                  </a:cubicBezTo>
                  <a:cubicBezTo>
                    <a:pt x="395" y="612"/>
                    <a:pt x="378" y="539"/>
                    <a:pt x="362" y="514"/>
                  </a:cubicBezTo>
                  <a:cubicBezTo>
                    <a:pt x="359" y="517"/>
                    <a:pt x="355" y="521"/>
                    <a:pt x="352" y="524"/>
                  </a:cubicBezTo>
                  <a:cubicBezTo>
                    <a:pt x="376" y="569"/>
                    <a:pt x="365" y="620"/>
                    <a:pt x="307" y="639"/>
                  </a:cubicBezTo>
                  <a:lnTo>
                    <a:pt x="307" y="639"/>
                  </a:lnTo>
                  <a:close/>
                  <a:moveTo>
                    <a:pt x="527" y="353"/>
                  </a:moveTo>
                  <a:lnTo>
                    <a:pt x="527" y="353"/>
                  </a:lnTo>
                  <a:cubicBezTo>
                    <a:pt x="552" y="343"/>
                    <a:pt x="582" y="339"/>
                    <a:pt x="606" y="346"/>
                  </a:cubicBezTo>
                  <a:cubicBezTo>
                    <a:pt x="595" y="315"/>
                    <a:pt x="584" y="282"/>
                    <a:pt x="578" y="264"/>
                  </a:cubicBezTo>
                  <a:cubicBezTo>
                    <a:pt x="578" y="295"/>
                    <a:pt x="563" y="325"/>
                    <a:pt x="532" y="338"/>
                  </a:cubicBezTo>
                  <a:cubicBezTo>
                    <a:pt x="531" y="343"/>
                    <a:pt x="529" y="348"/>
                    <a:pt x="527" y="353"/>
                  </a:cubicBezTo>
                  <a:lnTo>
                    <a:pt x="527" y="353"/>
                  </a:lnTo>
                  <a:close/>
                  <a:moveTo>
                    <a:pt x="518" y="357"/>
                  </a:moveTo>
                  <a:lnTo>
                    <a:pt x="518" y="357"/>
                  </a:lnTo>
                  <a:cubicBezTo>
                    <a:pt x="518" y="357"/>
                    <a:pt x="518" y="357"/>
                    <a:pt x="519" y="356"/>
                  </a:cubicBezTo>
                  <a:cubicBezTo>
                    <a:pt x="523" y="350"/>
                    <a:pt x="525" y="343"/>
                    <a:pt x="527" y="336"/>
                  </a:cubicBezTo>
                  <a:cubicBezTo>
                    <a:pt x="527" y="335"/>
                    <a:pt x="527" y="335"/>
                    <a:pt x="527" y="335"/>
                  </a:cubicBezTo>
                  <a:cubicBezTo>
                    <a:pt x="528" y="328"/>
                    <a:pt x="529" y="321"/>
                    <a:pt x="528" y="314"/>
                  </a:cubicBezTo>
                  <a:cubicBezTo>
                    <a:pt x="528" y="314"/>
                    <a:pt x="528" y="314"/>
                    <a:pt x="528" y="313"/>
                  </a:cubicBezTo>
                  <a:cubicBezTo>
                    <a:pt x="528" y="308"/>
                    <a:pt x="527" y="303"/>
                    <a:pt x="526" y="298"/>
                  </a:cubicBezTo>
                  <a:cubicBezTo>
                    <a:pt x="523" y="302"/>
                    <a:pt x="519" y="306"/>
                    <a:pt x="516" y="310"/>
                  </a:cubicBezTo>
                  <a:cubicBezTo>
                    <a:pt x="517" y="328"/>
                    <a:pt x="513" y="348"/>
                    <a:pt x="494" y="365"/>
                  </a:cubicBezTo>
                  <a:cubicBezTo>
                    <a:pt x="495" y="371"/>
                    <a:pt x="495" y="377"/>
                    <a:pt x="494" y="382"/>
                  </a:cubicBezTo>
                  <a:cubicBezTo>
                    <a:pt x="505" y="374"/>
                    <a:pt x="513" y="366"/>
                    <a:pt x="518" y="357"/>
                  </a:cubicBezTo>
                  <a:lnTo>
                    <a:pt x="518" y="357"/>
                  </a:lnTo>
                  <a:close/>
                  <a:moveTo>
                    <a:pt x="374" y="525"/>
                  </a:moveTo>
                  <a:lnTo>
                    <a:pt x="374" y="525"/>
                  </a:lnTo>
                  <a:cubicBezTo>
                    <a:pt x="375" y="519"/>
                    <a:pt x="378" y="513"/>
                    <a:pt x="383" y="509"/>
                  </a:cubicBezTo>
                  <a:cubicBezTo>
                    <a:pt x="381" y="505"/>
                    <a:pt x="379" y="501"/>
                    <a:pt x="379" y="497"/>
                  </a:cubicBezTo>
                  <a:cubicBezTo>
                    <a:pt x="375" y="501"/>
                    <a:pt x="370" y="506"/>
                    <a:pt x="366" y="510"/>
                  </a:cubicBezTo>
                  <a:cubicBezTo>
                    <a:pt x="369" y="514"/>
                    <a:pt x="371" y="519"/>
                    <a:pt x="374" y="525"/>
                  </a:cubicBezTo>
                  <a:lnTo>
                    <a:pt x="374" y="525"/>
                  </a:lnTo>
                  <a:close/>
                  <a:moveTo>
                    <a:pt x="387" y="505"/>
                  </a:moveTo>
                  <a:lnTo>
                    <a:pt x="387" y="505"/>
                  </a:lnTo>
                  <a:cubicBezTo>
                    <a:pt x="391" y="503"/>
                    <a:pt x="394" y="501"/>
                    <a:pt x="399" y="500"/>
                  </a:cubicBezTo>
                  <a:cubicBezTo>
                    <a:pt x="396" y="494"/>
                    <a:pt x="394" y="487"/>
                    <a:pt x="394" y="479"/>
                  </a:cubicBezTo>
                  <a:cubicBezTo>
                    <a:pt x="390" y="483"/>
                    <a:pt x="387" y="487"/>
                    <a:pt x="383" y="491"/>
                  </a:cubicBezTo>
                  <a:cubicBezTo>
                    <a:pt x="384" y="496"/>
                    <a:pt x="385" y="501"/>
                    <a:pt x="387" y="505"/>
                  </a:cubicBezTo>
                  <a:lnTo>
                    <a:pt x="387" y="505"/>
                  </a:lnTo>
                  <a:close/>
                  <a:moveTo>
                    <a:pt x="253" y="527"/>
                  </a:moveTo>
                  <a:lnTo>
                    <a:pt x="253" y="527"/>
                  </a:lnTo>
                  <a:cubicBezTo>
                    <a:pt x="253" y="520"/>
                    <a:pt x="255" y="513"/>
                    <a:pt x="258" y="506"/>
                  </a:cubicBezTo>
                  <a:cubicBezTo>
                    <a:pt x="244" y="485"/>
                    <a:pt x="232" y="458"/>
                    <a:pt x="227" y="419"/>
                  </a:cubicBezTo>
                  <a:cubicBezTo>
                    <a:pt x="227" y="418"/>
                    <a:pt x="227" y="418"/>
                    <a:pt x="227" y="418"/>
                  </a:cubicBezTo>
                  <a:cubicBezTo>
                    <a:pt x="227" y="414"/>
                    <a:pt x="227" y="410"/>
                    <a:pt x="226" y="406"/>
                  </a:cubicBezTo>
                  <a:cubicBezTo>
                    <a:pt x="226" y="406"/>
                    <a:pt x="226" y="406"/>
                    <a:pt x="226" y="405"/>
                  </a:cubicBezTo>
                  <a:cubicBezTo>
                    <a:pt x="226" y="404"/>
                    <a:pt x="226" y="403"/>
                    <a:pt x="226" y="401"/>
                  </a:cubicBezTo>
                  <a:cubicBezTo>
                    <a:pt x="226" y="388"/>
                    <a:pt x="226" y="375"/>
                    <a:pt x="228" y="363"/>
                  </a:cubicBezTo>
                  <a:cubicBezTo>
                    <a:pt x="228" y="362"/>
                    <a:pt x="229" y="362"/>
                    <a:pt x="229" y="362"/>
                  </a:cubicBezTo>
                  <a:cubicBezTo>
                    <a:pt x="229" y="358"/>
                    <a:pt x="230" y="354"/>
                    <a:pt x="231" y="350"/>
                  </a:cubicBezTo>
                  <a:cubicBezTo>
                    <a:pt x="231" y="350"/>
                    <a:pt x="231" y="349"/>
                    <a:pt x="231" y="349"/>
                  </a:cubicBezTo>
                  <a:cubicBezTo>
                    <a:pt x="239" y="313"/>
                    <a:pt x="258" y="278"/>
                    <a:pt x="284" y="250"/>
                  </a:cubicBezTo>
                  <a:cubicBezTo>
                    <a:pt x="284" y="250"/>
                    <a:pt x="284" y="249"/>
                    <a:pt x="284" y="249"/>
                  </a:cubicBezTo>
                  <a:cubicBezTo>
                    <a:pt x="292" y="241"/>
                    <a:pt x="301" y="234"/>
                    <a:pt x="310" y="227"/>
                  </a:cubicBezTo>
                  <a:lnTo>
                    <a:pt x="310" y="227"/>
                  </a:lnTo>
                  <a:cubicBezTo>
                    <a:pt x="324" y="216"/>
                    <a:pt x="340" y="207"/>
                    <a:pt x="358" y="201"/>
                  </a:cubicBezTo>
                  <a:cubicBezTo>
                    <a:pt x="358" y="200"/>
                    <a:pt x="358" y="200"/>
                    <a:pt x="358" y="200"/>
                  </a:cubicBezTo>
                  <a:cubicBezTo>
                    <a:pt x="379" y="192"/>
                    <a:pt x="403" y="188"/>
                    <a:pt x="428" y="188"/>
                  </a:cubicBezTo>
                  <a:cubicBezTo>
                    <a:pt x="430" y="188"/>
                    <a:pt x="431" y="188"/>
                    <a:pt x="433" y="188"/>
                  </a:cubicBezTo>
                  <a:cubicBezTo>
                    <a:pt x="442" y="188"/>
                    <a:pt x="452" y="189"/>
                    <a:pt x="462" y="190"/>
                  </a:cubicBezTo>
                  <a:cubicBezTo>
                    <a:pt x="466" y="185"/>
                    <a:pt x="471" y="182"/>
                    <a:pt x="478" y="181"/>
                  </a:cubicBezTo>
                  <a:cubicBezTo>
                    <a:pt x="477" y="181"/>
                    <a:pt x="477" y="180"/>
                    <a:pt x="476" y="180"/>
                  </a:cubicBezTo>
                  <a:cubicBezTo>
                    <a:pt x="476" y="180"/>
                    <a:pt x="476" y="180"/>
                    <a:pt x="476" y="180"/>
                  </a:cubicBezTo>
                  <a:cubicBezTo>
                    <a:pt x="464" y="177"/>
                    <a:pt x="451" y="175"/>
                    <a:pt x="439" y="174"/>
                  </a:cubicBezTo>
                  <a:lnTo>
                    <a:pt x="439" y="174"/>
                  </a:lnTo>
                  <a:cubicBezTo>
                    <a:pt x="374" y="170"/>
                    <a:pt x="312" y="198"/>
                    <a:pt x="269" y="246"/>
                  </a:cubicBezTo>
                  <a:lnTo>
                    <a:pt x="269" y="246"/>
                  </a:lnTo>
                  <a:cubicBezTo>
                    <a:pt x="260" y="256"/>
                    <a:pt x="252" y="266"/>
                    <a:pt x="245" y="277"/>
                  </a:cubicBezTo>
                  <a:cubicBezTo>
                    <a:pt x="245" y="277"/>
                    <a:pt x="245" y="277"/>
                    <a:pt x="245" y="277"/>
                  </a:cubicBezTo>
                  <a:cubicBezTo>
                    <a:pt x="238" y="288"/>
                    <a:pt x="233" y="298"/>
                    <a:pt x="228" y="310"/>
                  </a:cubicBezTo>
                  <a:cubicBezTo>
                    <a:pt x="228" y="310"/>
                    <a:pt x="228" y="310"/>
                    <a:pt x="228" y="310"/>
                  </a:cubicBezTo>
                  <a:cubicBezTo>
                    <a:pt x="223" y="321"/>
                    <a:pt x="219" y="333"/>
                    <a:pt x="217" y="345"/>
                  </a:cubicBezTo>
                  <a:cubicBezTo>
                    <a:pt x="206" y="391"/>
                    <a:pt x="210" y="442"/>
                    <a:pt x="235" y="494"/>
                  </a:cubicBezTo>
                  <a:lnTo>
                    <a:pt x="235" y="494"/>
                  </a:lnTo>
                  <a:cubicBezTo>
                    <a:pt x="240" y="505"/>
                    <a:pt x="246" y="516"/>
                    <a:pt x="253" y="527"/>
                  </a:cubicBezTo>
                  <a:lnTo>
                    <a:pt x="253" y="527"/>
                  </a:lnTo>
                  <a:close/>
                </a:path>
              </a:pathLst>
            </a:custGeom>
            <a:noFill/>
            <a:ln w="15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3" name="Freeform 8">
              <a:extLst>
                <a:ext uri="{FF2B5EF4-FFF2-40B4-BE49-F238E27FC236}">
                  <a16:creationId xmlns:a16="http://schemas.microsoft.com/office/drawing/2014/main" id="{1C03560C-EC72-CF50-20C3-4EA5F0684269}"/>
                </a:ext>
              </a:extLst>
            </p:cNvPr>
            <p:cNvSpPr>
              <a:spLocks noEditPoints="1"/>
            </p:cNvSpPr>
            <p:nvPr userDrawn="1"/>
          </p:nvSpPr>
          <p:spPr bwMode="auto">
            <a:xfrm>
              <a:off x="7688263" y="465138"/>
              <a:ext cx="273050" cy="304800"/>
            </a:xfrm>
            <a:custGeom>
              <a:avLst/>
              <a:gdLst>
                <a:gd name="T0" fmla="*/ 31 w 337"/>
                <a:gd name="T1" fmla="*/ 334 h 370"/>
                <a:gd name="T2" fmla="*/ 55 w 337"/>
                <a:gd name="T3" fmla="*/ 309 h 370"/>
                <a:gd name="T4" fmla="*/ 27 w 337"/>
                <a:gd name="T5" fmla="*/ 282 h 370"/>
                <a:gd name="T6" fmla="*/ 8 w 337"/>
                <a:gd name="T7" fmla="*/ 272 h 370"/>
                <a:gd name="T8" fmla="*/ 31 w 337"/>
                <a:gd name="T9" fmla="*/ 333 h 370"/>
                <a:gd name="T10" fmla="*/ 58 w 337"/>
                <a:gd name="T11" fmla="*/ 370 h 370"/>
                <a:gd name="T12" fmla="*/ 303 w 337"/>
                <a:gd name="T13" fmla="*/ 58 h 370"/>
                <a:gd name="T14" fmla="*/ 58 w 337"/>
                <a:gd name="T15" fmla="*/ 370 h 370"/>
                <a:gd name="T16" fmla="*/ 325 w 337"/>
                <a:gd name="T17" fmla="*/ 18 h 370"/>
                <a:gd name="T18" fmla="*/ 327 w 337"/>
                <a:gd name="T19" fmla="*/ 60 h 370"/>
                <a:gd name="T20" fmla="*/ 322 w 337"/>
                <a:gd name="T21" fmla="*/ 40 h 370"/>
                <a:gd name="T22" fmla="*/ 325 w 337"/>
                <a:gd name="T23" fmla="*/ 18 h 370"/>
                <a:gd name="T24" fmla="*/ 41 w 337"/>
                <a:gd name="T25" fmla="*/ 347 h 370"/>
                <a:gd name="T26" fmla="*/ 186 w 337"/>
                <a:gd name="T27" fmla="*/ 194 h 370"/>
                <a:gd name="T28" fmla="*/ 323 w 337"/>
                <a:gd name="T29" fmla="*/ 13 h 370"/>
                <a:gd name="T30" fmla="*/ 267 w 337"/>
                <a:gd name="T31" fmla="*/ 53 h 370"/>
                <a:gd name="T32" fmla="*/ 145 w 337"/>
                <a:gd name="T33" fmla="*/ 232 h 370"/>
                <a:gd name="T34" fmla="*/ 114 w 337"/>
                <a:gd name="T35" fmla="*/ 274 h 370"/>
                <a:gd name="T36" fmla="*/ 92 w 337"/>
                <a:gd name="T37" fmla="*/ 299 h 370"/>
                <a:gd name="T38" fmla="*/ 75 w 337"/>
                <a:gd name="T39" fmla="*/ 317 h 370"/>
                <a:gd name="T40" fmla="*/ 85 w 337"/>
                <a:gd name="T41" fmla="*/ 299 h 370"/>
                <a:gd name="T42" fmla="*/ 31 w 337"/>
                <a:gd name="T43" fmla="*/ 279 h 370"/>
                <a:gd name="T44" fmla="*/ 73 w 337"/>
                <a:gd name="T45" fmla="*/ 312 h 370"/>
                <a:gd name="T46" fmla="*/ 102 w 337"/>
                <a:gd name="T47" fmla="*/ 279 h 370"/>
                <a:gd name="T48" fmla="*/ 90 w 337"/>
                <a:gd name="T49" fmla="*/ 294 h 370"/>
                <a:gd name="T50" fmla="*/ 110 w 337"/>
                <a:gd name="T51" fmla="*/ 270 h 370"/>
                <a:gd name="T52" fmla="*/ 89 w 337"/>
                <a:gd name="T53" fmla="*/ 226 h 370"/>
                <a:gd name="T54" fmla="*/ 82 w 337"/>
                <a:gd name="T55" fmla="*/ 226 h 370"/>
                <a:gd name="T56" fmla="*/ 102 w 337"/>
                <a:gd name="T57" fmla="*/ 211 h 370"/>
                <a:gd name="T58" fmla="*/ 144 w 337"/>
                <a:gd name="T59" fmla="*/ 199 h 370"/>
                <a:gd name="T60" fmla="*/ 110 w 337"/>
                <a:gd name="T61" fmla="*/ 270 h 370"/>
                <a:gd name="T62" fmla="*/ 128 w 337"/>
                <a:gd name="T63" fmla="*/ 246 h 370"/>
                <a:gd name="T64" fmla="*/ 109 w 337"/>
                <a:gd name="T65" fmla="*/ 214 h 370"/>
                <a:gd name="T66" fmla="*/ 144 w 337"/>
                <a:gd name="T67" fmla="*/ 224 h 370"/>
                <a:gd name="T68" fmla="*/ 153 w 337"/>
                <a:gd name="T69" fmla="*/ 204 h 370"/>
                <a:gd name="T70" fmla="*/ 144 w 337"/>
                <a:gd name="T71" fmla="*/ 224 h 370"/>
                <a:gd name="T72" fmla="*/ 171 w 337"/>
                <a:gd name="T73" fmla="*/ 183 h 370"/>
                <a:gd name="T74" fmla="*/ 154 w 337"/>
                <a:gd name="T75" fmla="*/ 199 h 370"/>
                <a:gd name="T76" fmla="*/ 159 w 337"/>
                <a:gd name="T77" fmla="*/ 202 h 370"/>
                <a:gd name="T78" fmla="*/ 183 w 337"/>
                <a:gd name="T79" fmla="*/ 164 h 370"/>
                <a:gd name="T80" fmla="*/ 94 w 337"/>
                <a:gd name="T81" fmla="*/ 175 h 370"/>
                <a:gd name="T82" fmla="*/ 174 w 337"/>
                <a:gd name="T83" fmla="*/ 178 h 370"/>
                <a:gd name="T84" fmla="*/ 193 w 337"/>
                <a:gd name="T85" fmla="*/ 148 h 370"/>
                <a:gd name="T86" fmla="*/ 54 w 337"/>
                <a:gd name="T87" fmla="*/ 148 h 370"/>
                <a:gd name="T88" fmla="*/ 186 w 337"/>
                <a:gd name="T89" fmla="*/ 159 h 370"/>
                <a:gd name="T90" fmla="*/ 204 w 337"/>
                <a:gd name="T91" fmla="*/ 131 h 370"/>
                <a:gd name="T92" fmla="*/ 110 w 337"/>
                <a:gd name="T93" fmla="*/ 123 h 370"/>
                <a:gd name="T94" fmla="*/ 42 w 337"/>
                <a:gd name="T95" fmla="*/ 99 h 370"/>
                <a:gd name="T96" fmla="*/ 113 w 337"/>
                <a:gd name="T97" fmla="*/ 13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7" h="370">
                  <a:moveTo>
                    <a:pt x="31" y="333"/>
                  </a:moveTo>
                  <a:lnTo>
                    <a:pt x="31" y="333"/>
                  </a:lnTo>
                  <a:cubicBezTo>
                    <a:pt x="31" y="334"/>
                    <a:pt x="31" y="334"/>
                    <a:pt x="31" y="334"/>
                  </a:cubicBezTo>
                  <a:cubicBezTo>
                    <a:pt x="33" y="337"/>
                    <a:pt x="35" y="340"/>
                    <a:pt x="37" y="343"/>
                  </a:cubicBezTo>
                  <a:cubicBezTo>
                    <a:pt x="48" y="334"/>
                    <a:pt x="59" y="325"/>
                    <a:pt x="68" y="316"/>
                  </a:cubicBezTo>
                  <a:cubicBezTo>
                    <a:pt x="64" y="313"/>
                    <a:pt x="59" y="311"/>
                    <a:pt x="55" y="309"/>
                  </a:cubicBezTo>
                  <a:cubicBezTo>
                    <a:pt x="48" y="316"/>
                    <a:pt x="42" y="320"/>
                    <a:pt x="29" y="320"/>
                  </a:cubicBezTo>
                  <a:cubicBezTo>
                    <a:pt x="27" y="320"/>
                    <a:pt x="26" y="318"/>
                    <a:pt x="27" y="316"/>
                  </a:cubicBezTo>
                  <a:cubicBezTo>
                    <a:pt x="29" y="309"/>
                    <a:pt x="27" y="291"/>
                    <a:pt x="27" y="282"/>
                  </a:cubicBezTo>
                  <a:cubicBezTo>
                    <a:pt x="26" y="280"/>
                    <a:pt x="25" y="278"/>
                    <a:pt x="24" y="276"/>
                  </a:cubicBezTo>
                  <a:cubicBezTo>
                    <a:pt x="20" y="277"/>
                    <a:pt x="16" y="277"/>
                    <a:pt x="10" y="277"/>
                  </a:cubicBezTo>
                  <a:cubicBezTo>
                    <a:pt x="7" y="277"/>
                    <a:pt x="6" y="274"/>
                    <a:pt x="8" y="272"/>
                  </a:cubicBezTo>
                  <a:cubicBezTo>
                    <a:pt x="17" y="264"/>
                    <a:pt x="16" y="253"/>
                    <a:pt x="17" y="238"/>
                  </a:cubicBezTo>
                  <a:cubicBezTo>
                    <a:pt x="12" y="241"/>
                    <a:pt x="4" y="247"/>
                    <a:pt x="0" y="249"/>
                  </a:cubicBezTo>
                  <a:cubicBezTo>
                    <a:pt x="4" y="288"/>
                    <a:pt x="17" y="313"/>
                    <a:pt x="31" y="333"/>
                  </a:cubicBezTo>
                  <a:lnTo>
                    <a:pt x="31" y="333"/>
                  </a:lnTo>
                  <a:close/>
                  <a:moveTo>
                    <a:pt x="58" y="370"/>
                  </a:moveTo>
                  <a:lnTo>
                    <a:pt x="58" y="370"/>
                  </a:lnTo>
                  <a:cubicBezTo>
                    <a:pt x="173" y="293"/>
                    <a:pt x="218" y="153"/>
                    <a:pt x="321" y="65"/>
                  </a:cubicBezTo>
                  <a:lnTo>
                    <a:pt x="306" y="62"/>
                  </a:lnTo>
                  <a:cubicBezTo>
                    <a:pt x="303" y="61"/>
                    <a:pt x="303" y="61"/>
                    <a:pt x="303" y="58"/>
                  </a:cubicBezTo>
                  <a:lnTo>
                    <a:pt x="306" y="37"/>
                  </a:lnTo>
                  <a:cubicBezTo>
                    <a:pt x="211" y="133"/>
                    <a:pt x="158" y="292"/>
                    <a:pt x="50" y="360"/>
                  </a:cubicBezTo>
                  <a:cubicBezTo>
                    <a:pt x="53" y="363"/>
                    <a:pt x="55" y="366"/>
                    <a:pt x="58" y="370"/>
                  </a:cubicBezTo>
                  <a:lnTo>
                    <a:pt x="58" y="370"/>
                  </a:lnTo>
                  <a:close/>
                  <a:moveTo>
                    <a:pt x="325" y="18"/>
                  </a:moveTo>
                  <a:lnTo>
                    <a:pt x="325" y="18"/>
                  </a:lnTo>
                  <a:cubicBezTo>
                    <a:pt x="321" y="22"/>
                    <a:pt x="316" y="26"/>
                    <a:pt x="312" y="30"/>
                  </a:cubicBezTo>
                  <a:lnTo>
                    <a:pt x="309" y="57"/>
                  </a:lnTo>
                  <a:lnTo>
                    <a:pt x="327" y="60"/>
                  </a:lnTo>
                  <a:cubicBezTo>
                    <a:pt x="330" y="58"/>
                    <a:pt x="333" y="55"/>
                    <a:pt x="337" y="52"/>
                  </a:cubicBezTo>
                  <a:lnTo>
                    <a:pt x="334" y="46"/>
                  </a:lnTo>
                  <a:cubicBezTo>
                    <a:pt x="329" y="47"/>
                    <a:pt x="324" y="45"/>
                    <a:pt x="322" y="40"/>
                  </a:cubicBezTo>
                  <a:cubicBezTo>
                    <a:pt x="320" y="34"/>
                    <a:pt x="323" y="29"/>
                    <a:pt x="328" y="27"/>
                  </a:cubicBezTo>
                  <a:lnTo>
                    <a:pt x="325" y="18"/>
                  </a:lnTo>
                  <a:lnTo>
                    <a:pt x="325" y="18"/>
                  </a:lnTo>
                  <a:close/>
                  <a:moveTo>
                    <a:pt x="75" y="317"/>
                  </a:moveTo>
                  <a:lnTo>
                    <a:pt x="75" y="317"/>
                  </a:lnTo>
                  <a:cubicBezTo>
                    <a:pt x="64" y="328"/>
                    <a:pt x="53" y="338"/>
                    <a:pt x="41" y="347"/>
                  </a:cubicBezTo>
                  <a:lnTo>
                    <a:pt x="41" y="348"/>
                  </a:lnTo>
                  <a:cubicBezTo>
                    <a:pt x="43" y="351"/>
                    <a:pt x="45" y="353"/>
                    <a:pt x="47" y="355"/>
                  </a:cubicBezTo>
                  <a:cubicBezTo>
                    <a:pt x="103" y="320"/>
                    <a:pt x="145" y="259"/>
                    <a:pt x="186" y="194"/>
                  </a:cubicBezTo>
                  <a:cubicBezTo>
                    <a:pt x="221" y="138"/>
                    <a:pt x="259" y="75"/>
                    <a:pt x="307" y="27"/>
                  </a:cubicBezTo>
                  <a:cubicBezTo>
                    <a:pt x="307" y="27"/>
                    <a:pt x="308" y="27"/>
                    <a:pt x="308" y="26"/>
                  </a:cubicBezTo>
                  <a:cubicBezTo>
                    <a:pt x="313" y="22"/>
                    <a:pt x="318" y="17"/>
                    <a:pt x="323" y="13"/>
                  </a:cubicBezTo>
                  <a:lnTo>
                    <a:pt x="319" y="0"/>
                  </a:lnTo>
                  <a:cubicBezTo>
                    <a:pt x="300" y="15"/>
                    <a:pt x="283" y="33"/>
                    <a:pt x="267" y="52"/>
                  </a:cubicBezTo>
                  <a:cubicBezTo>
                    <a:pt x="267" y="52"/>
                    <a:pt x="267" y="53"/>
                    <a:pt x="267" y="53"/>
                  </a:cubicBezTo>
                  <a:cubicBezTo>
                    <a:pt x="236" y="90"/>
                    <a:pt x="210" y="132"/>
                    <a:pt x="185" y="171"/>
                  </a:cubicBezTo>
                  <a:cubicBezTo>
                    <a:pt x="172" y="191"/>
                    <a:pt x="159" y="212"/>
                    <a:pt x="145" y="232"/>
                  </a:cubicBezTo>
                  <a:cubicBezTo>
                    <a:pt x="145" y="232"/>
                    <a:pt x="145" y="232"/>
                    <a:pt x="145" y="232"/>
                  </a:cubicBezTo>
                  <a:cubicBezTo>
                    <a:pt x="139" y="241"/>
                    <a:pt x="133" y="249"/>
                    <a:pt x="127" y="256"/>
                  </a:cubicBezTo>
                  <a:cubicBezTo>
                    <a:pt x="127" y="257"/>
                    <a:pt x="127" y="257"/>
                    <a:pt x="127" y="257"/>
                  </a:cubicBezTo>
                  <a:cubicBezTo>
                    <a:pt x="122" y="263"/>
                    <a:pt x="118" y="269"/>
                    <a:pt x="114" y="274"/>
                  </a:cubicBezTo>
                  <a:cubicBezTo>
                    <a:pt x="113" y="274"/>
                    <a:pt x="113" y="275"/>
                    <a:pt x="113" y="275"/>
                  </a:cubicBezTo>
                  <a:cubicBezTo>
                    <a:pt x="107" y="283"/>
                    <a:pt x="100" y="291"/>
                    <a:pt x="93" y="298"/>
                  </a:cubicBezTo>
                  <a:cubicBezTo>
                    <a:pt x="93" y="299"/>
                    <a:pt x="93" y="299"/>
                    <a:pt x="92" y="299"/>
                  </a:cubicBezTo>
                  <a:cubicBezTo>
                    <a:pt x="87" y="305"/>
                    <a:pt x="81" y="311"/>
                    <a:pt x="75" y="317"/>
                  </a:cubicBezTo>
                  <a:lnTo>
                    <a:pt x="75" y="317"/>
                  </a:lnTo>
                  <a:lnTo>
                    <a:pt x="75" y="317"/>
                  </a:lnTo>
                  <a:close/>
                  <a:moveTo>
                    <a:pt x="73" y="312"/>
                  </a:moveTo>
                  <a:lnTo>
                    <a:pt x="73" y="312"/>
                  </a:lnTo>
                  <a:cubicBezTo>
                    <a:pt x="77" y="307"/>
                    <a:pt x="81" y="303"/>
                    <a:pt x="85" y="299"/>
                  </a:cubicBezTo>
                  <a:cubicBezTo>
                    <a:pt x="59" y="295"/>
                    <a:pt x="44" y="282"/>
                    <a:pt x="39" y="267"/>
                  </a:cubicBezTo>
                  <a:cubicBezTo>
                    <a:pt x="35" y="270"/>
                    <a:pt x="32" y="273"/>
                    <a:pt x="29" y="274"/>
                  </a:cubicBezTo>
                  <a:cubicBezTo>
                    <a:pt x="30" y="276"/>
                    <a:pt x="31" y="277"/>
                    <a:pt x="31" y="279"/>
                  </a:cubicBezTo>
                  <a:cubicBezTo>
                    <a:pt x="32" y="279"/>
                    <a:pt x="32" y="279"/>
                    <a:pt x="32" y="280"/>
                  </a:cubicBezTo>
                  <a:cubicBezTo>
                    <a:pt x="43" y="297"/>
                    <a:pt x="55" y="302"/>
                    <a:pt x="73" y="312"/>
                  </a:cubicBezTo>
                  <a:lnTo>
                    <a:pt x="73" y="312"/>
                  </a:lnTo>
                  <a:close/>
                  <a:moveTo>
                    <a:pt x="90" y="294"/>
                  </a:moveTo>
                  <a:lnTo>
                    <a:pt x="90" y="294"/>
                  </a:lnTo>
                  <a:cubicBezTo>
                    <a:pt x="94" y="289"/>
                    <a:pt x="98" y="284"/>
                    <a:pt x="102" y="279"/>
                  </a:cubicBezTo>
                  <a:cubicBezTo>
                    <a:pt x="54" y="293"/>
                    <a:pt x="24" y="217"/>
                    <a:pt x="106" y="186"/>
                  </a:cubicBezTo>
                  <a:cubicBezTo>
                    <a:pt x="100" y="184"/>
                    <a:pt x="94" y="182"/>
                    <a:pt x="88" y="179"/>
                  </a:cubicBezTo>
                  <a:cubicBezTo>
                    <a:pt x="35" y="203"/>
                    <a:pt x="17" y="284"/>
                    <a:pt x="90" y="294"/>
                  </a:cubicBezTo>
                  <a:lnTo>
                    <a:pt x="90" y="294"/>
                  </a:lnTo>
                  <a:close/>
                  <a:moveTo>
                    <a:pt x="110" y="270"/>
                  </a:moveTo>
                  <a:lnTo>
                    <a:pt x="110" y="270"/>
                  </a:lnTo>
                  <a:cubicBezTo>
                    <a:pt x="114" y="265"/>
                    <a:pt x="118" y="260"/>
                    <a:pt x="122" y="254"/>
                  </a:cubicBezTo>
                  <a:cubicBezTo>
                    <a:pt x="124" y="240"/>
                    <a:pt x="120" y="224"/>
                    <a:pt x="103" y="216"/>
                  </a:cubicBezTo>
                  <a:cubicBezTo>
                    <a:pt x="98" y="219"/>
                    <a:pt x="93" y="222"/>
                    <a:pt x="89" y="226"/>
                  </a:cubicBezTo>
                  <a:cubicBezTo>
                    <a:pt x="115" y="230"/>
                    <a:pt x="115" y="263"/>
                    <a:pt x="91" y="263"/>
                  </a:cubicBezTo>
                  <a:cubicBezTo>
                    <a:pt x="72" y="263"/>
                    <a:pt x="73" y="239"/>
                    <a:pt x="81" y="227"/>
                  </a:cubicBezTo>
                  <a:cubicBezTo>
                    <a:pt x="81" y="227"/>
                    <a:pt x="82" y="226"/>
                    <a:pt x="82" y="226"/>
                  </a:cubicBezTo>
                  <a:lnTo>
                    <a:pt x="82" y="226"/>
                  </a:lnTo>
                  <a:cubicBezTo>
                    <a:pt x="86" y="221"/>
                    <a:pt x="92" y="216"/>
                    <a:pt x="101" y="211"/>
                  </a:cubicBezTo>
                  <a:cubicBezTo>
                    <a:pt x="101" y="211"/>
                    <a:pt x="101" y="211"/>
                    <a:pt x="102" y="211"/>
                  </a:cubicBezTo>
                  <a:cubicBezTo>
                    <a:pt x="108" y="208"/>
                    <a:pt x="116" y="205"/>
                    <a:pt x="125" y="203"/>
                  </a:cubicBezTo>
                  <a:cubicBezTo>
                    <a:pt x="125" y="202"/>
                    <a:pt x="126" y="202"/>
                    <a:pt x="126" y="202"/>
                  </a:cubicBezTo>
                  <a:cubicBezTo>
                    <a:pt x="131" y="201"/>
                    <a:pt x="137" y="200"/>
                    <a:pt x="144" y="199"/>
                  </a:cubicBezTo>
                  <a:cubicBezTo>
                    <a:pt x="139" y="197"/>
                    <a:pt x="133" y="195"/>
                    <a:pt x="127" y="193"/>
                  </a:cubicBezTo>
                  <a:cubicBezTo>
                    <a:pt x="123" y="192"/>
                    <a:pt x="119" y="190"/>
                    <a:pt x="115" y="189"/>
                  </a:cubicBezTo>
                  <a:cubicBezTo>
                    <a:pt x="26" y="218"/>
                    <a:pt x="62" y="296"/>
                    <a:pt x="110" y="270"/>
                  </a:cubicBezTo>
                  <a:lnTo>
                    <a:pt x="110" y="270"/>
                  </a:lnTo>
                  <a:close/>
                  <a:moveTo>
                    <a:pt x="128" y="246"/>
                  </a:moveTo>
                  <a:lnTo>
                    <a:pt x="128" y="246"/>
                  </a:lnTo>
                  <a:cubicBezTo>
                    <a:pt x="132" y="241"/>
                    <a:pt x="136" y="235"/>
                    <a:pt x="140" y="230"/>
                  </a:cubicBezTo>
                  <a:cubicBezTo>
                    <a:pt x="139" y="225"/>
                    <a:pt x="133" y="215"/>
                    <a:pt x="125" y="208"/>
                  </a:cubicBezTo>
                  <a:cubicBezTo>
                    <a:pt x="120" y="210"/>
                    <a:pt x="114" y="211"/>
                    <a:pt x="109" y="214"/>
                  </a:cubicBezTo>
                  <a:cubicBezTo>
                    <a:pt x="123" y="221"/>
                    <a:pt x="128" y="234"/>
                    <a:pt x="128" y="246"/>
                  </a:cubicBezTo>
                  <a:lnTo>
                    <a:pt x="128" y="246"/>
                  </a:lnTo>
                  <a:close/>
                  <a:moveTo>
                    <a:pt x="144" y="224"/>
                  </a:moveTo>
                  <a:lnTo>
                    <a:pt x="144" y="224"/>
                  </a:lnTo>
                  <a:cubicBezTo>
                    <a:pt x="148" y="218"/>
                    <a:pt x="152" y="212"/>
                    <a:pt x="156" y="206"/>
                  </a:cubicBezTo>
                  <a:cubicBezTo>
                    <a:pt x="155" y="205"/>
                    <a:pt x="154" y="205"/>
                    <a:pt x="153" y="204"/>
                  </a:cubicBezTo>
                  <a:cubicBezTo>
                    <a:pt x="147" y="205"/>
                    <a:pt x="140" y="205"/>
                    <a:pt x="132" y="207"/>
                  </a:cubicBezTo>
                  <a:cubicBezTo>
                    <a:pt x="137" y="212"/>
                    <a:pt x="141" y="219"/>
                    <a:pt x="144" y="224"/>
                  </a:cubicBezTo>
                  <a:lnTo>
                    <a:pt x="144" y="224"/>
                  </a:lnTo>
                  <a:close/>
                  <a:moveTo>
                    <a:pt x="159" y="202"/>
                  </a:moveTo>
                  <a:lnTo>
                    <a:pt x="159" y="202"/>
                  </a:lnTo>
                  <a:cubicBezTo>
                    <a:pt x="163" y="195"/>
                    <a:pt x="167" y="189"/>
                    <a:pt x="171" y="183"/>
                  </a:cubicBezTo>
                  <a:cubicBezTo>
                    <a:pt x="156" y="179"/>
                    <a:pt x="127" y="181"/>
                    <a:pt x="110" y="181"/>
                  </a:cubicBezTo>
                  <a:cubicBezTo>
                    <a:pt x="116" y="184"/>
                    <a:pt x="122" y="186"/>
                    <a:pt x="129" y="188"/>
                  </a:cubicBezTo>
                  <a:cubicBezTo>
                    <a:pt x="138" y="191"/>
                    <a:pt x="147" y="194"/>
                    <a:pt x="154" y="199"/>
                  </a:cubicBezTo>
                  <a:cubicBezTo>
                    <a:pt x="155" y="199"/>
                    <a:pt x="155" y="199"/>
                    <a:pt x="155" y="199"/>
                  </a:cubicBezTo>
                  <a:cubicBezTo>
                    <a:pt x="156" y="200"/>
                    <a:pt x="158" y="201"/>
                    <a:pt x="159" y="202"/>
                  </a:cubicBezTo>
                  <a:lnTo>
                    <a:pt x="159" y="202"/>
                  </a:lnTo>
                  <a:close/>
                  <a:moveTo>
                    <a:pt x="174" y="178"/>
                  </a:moveTo>
                  <a:lnTo>
                    <a:pt x="174" y="178"/>
                  </a:lnTo>
                  <a:cubicBezTo>
                    <a:pt x="177" y="173"/>
                    <a:pt x="180" y="169"/>
                    <a:pt x="183" y="164"/>
                  </a:cubicBezTo>
                  <a:cubicBezTo>
                    <a:pt x="166" y="159"/>
                    <a:pt x="138" y="160"/>
                    <a:pt x="121" y="160"/>
                  </a:cubicBezTo>
                  <a:cubicBezTo>
                    <a:pt x="100" y="161"/>
                    <a:pt x="79" y="161"/>
                    <a:pt x="62" y="157"/>
                  </a:cubicBezTo>
                  <a:cubicBezTo>
                    <a:pt x="71" y="165"/>
                    <a:pt x="82" y="170"/>
                    <a:pt x="94" y="175"/>
                  </a:cubicBezTo>
                  <a:cubicBezTo>
                    <a:pt x="102" y="177"/>
                    <a:pt x="123" y="175"/>
                    <a:pt x="130" y="175"/>
                  </a:cubicBezTo>
                  <a:cubicBezTo>
                    <a:pt x="146" y="175"/>
                    <a:pt x="163" y="175"/>
                    <a:pt x="174" y="178"/>
                  </a:cubicBezTo>
                  <a:lnTo>
                    <a:pt x="174" y="178"/>
                  </a:lnTo>
                  <a:close/>
                  <a:moveTo>
                    <a:pt x="186" y="159"/>
                  </a:moveTo>
                  <a:lnTo>
                    <a:pt x="186" y="159"/>
                  </a:lnTo>
                  <a:cubicBezTo>
                    <a:pt x="188" y="155"/>
                    <a:pt x="191" y="152"/>
                    <a:pt x="193" y="148"/>
                  </a:cubicBezTo>
                  <a:cubicBezTo>
                    <a:pt x="171" y="139"/>
                    <a:pt x="136" y="142"/>
                    <a:pt x="113" y="142"/>
                  </a:cubicBezTo>
                  <a:cubicBezTo>
                    <a:pt x="87" y="142"/>
                    <a:pt x="60" y="141"/>
                    <a:pt x="43" y="126"/>
                  </a:cubicBezTo>
                  <a:cubicBezTo>
                    <a:pt x="46" y="135"/>
                    <a:pt x="50" y="142"/>
                    <a:pt x="54" y="148"/>
                  </a:cubicBezTo>
                  <a:cubicBezTo>
                    <a:pt x="80" y="159"/>
                    <a:pt x="128" y="153"/>
                    <a:pt x="158" y="155"/>
                  </a:cubicBezTo>
                  <a:cubicBezTo>
                    <a:pt x="168" y="155"/>
                    <a:pt x="178" y="156"/>
                    <a:pt x="186" y="159"/>
                  </a:cubicBezTo>
                  <a:lnTo>
                    <a:pt x="186" y="159"/>
                  </a:lnTo>
                  <a:close/>
                  <a:moveTo>
                    <a:pt x="196" y="143"/>
                  </a:moveTo>
                  <a:lnTo>
                    <a:pt x="196" y="143"/>
                  </a:lnTo>
                  <a:cubicBezTo>
                    <a:pt x="199" y="139"/>
                    <a:pt x="201" y="135"/>
                    <a:pt x="204" y="131"/>
                  </a:cubicBezTo>
                  <a:cubicBezTo>
                    <a:pt x="195" y="128"/>
                    <a:pt x="187" y="126"/>
                    <a:pt x="178" y="125"/>
                  </a:cubicBezTo>
                  <a:cubicBezTo>
                    <a:pt x="178" y="125"/>
                    <a:pt x="178" y="125"/>
                    <a:pt x="177" y="125"/>
                  </a:cubicBezTo>
                  <a:cubicBezTo>
                    <a:pt x="155" y="121"/>
                    <a:pt x="133" y="122"/>
                    <a:pt x="110" y="123"/>
                  </a:cubicBezTo>
                  <a:cubicBezTo>
                    <a:pt x="95" y="123"/>
                    <a:pt x="81" y="122"/>
                    <a:pt x="69" y="118"/>
                  </a:cubicBezTo>
                  <a:cubicBezTo>
                    <a:pt x="68" y="118"/>
                    <a:pt x="68" y="118"/>
                    <a:pt x="68" y="118"/>
                  </a:cubicBezTo>
                  <a:cubicBezTo>
                    <a:pt x="58" y="115"/>
                    <a:pt x="49" y="109"/>
                    <a:pt x="42" y="99"/>
                  </a:cubicBezTo>
                  <a:cubicBezTo>
                    <a:pt x="41" y="100"/>
                    <a:pt x="40" y="101"/>
                    <a:pt x="39" y="102"/>
                  </a:cubicBezTo>
                  <a:cubicBezTo>
                    <a:pt x="40" y="107"/>
                    <a:pt x="40" y="111"/>
                    <a:pt x="41" y="115"/>
                  </a:cubicBezTo>
                  <a:cubicBezTo>
                    <a:pt x="55" y="134"/>
                    <a:pt x="83" y="137"/>
                    <a:pt x="113" y="137"/>
                  </a:cubicBezTo>
                  <a:cubicBezTo>
                    <a:pt x="138" y="137"/>
                    <a:pt x="173" y="133"/>
                    <a:pt x="196" y="143"/>
                  </a:cubicBezTo>
                  <a:lnTo>
                    <a:pt x="196" y="143"/>
                  </a:lnTo>
                  <a:close/>
                </a:path>
              </a:pathLst>
            </a:custGeom>
            <a:noFill/>
            <a:ln w="15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4" name="Freeform 9">
              <a:extLst>
                <a:ext uri="{FF2B5EF4-FFF2-40B4-BE49-F238E27FC236}">
                  <a16:creationId xmlns:a16="http://schemas.microsoft.com/office/drawing/2014/main" id="{0375D7A7-1E67-CF3A-F80C-50846D74CCD8}"/>
                </a:ext>
              </a:extLst>
            </p:cNvPr>
            <p:cNvSpPr>
              <a:spLocks noEditPoints="1"/>
            </p:cNvSpPr>
            <p:nvPr userDrawn="1"/>
          </p:nvSpPr>
          <p:spPr bwMode="auto">
            <a:xfrm>
              <a:off x="7613650" y="406400"/>
              <a:ext cx="296863" cy="406400"/>
            </a:xfrm>
            <a:custGeom>
              <a:avLst/>
              <a:gdLst>
                <a:gd name="T0" fmla="*/ 366 w 366"/>
                <a:gd name="T1" fmla="*/ 110 h 496"/>
                <a:gd name="T2" fmla="*/ 303 w 366"/>
                <a:gd name="T3" fmla="*/ 97 h 496"/>
                <a:gd name="T4" fmla="*/ 328 w 366"/>
                <a:gd name="T5" fmla="*/ 122 h 496"/>
                <a:gd name="T6" fmla="*/ 47 w 366"/>
                <a:gd name="T7" fmla="*/ 454 h 496"/>
                <a:gd name="T8" fmla="*/ 91 w 366"/>
                <a:gd name="T9" fmla="*/ 402 h 496"/>
                <a:gd name="T10" fmla="*/ 89 w 366"/>
                <a:gd name="T11" fmla="*/ 397 h 496"/>
                <a:gd name="T12" fmla="*/ 47 w 366"/>
                <a:gd name="T13" fmla="*/ 454 h 496"/>
                <a:gd name="T14" fmla="*/ 101 w 366"/>
                <a:gd name="T15" fmla="*/ 421 h 496"/>
                <a:gd name="T16" fmla="*/ 119 w 366"/>
                <a:gd name="T17" fmla="*/ 448 h 496"/>
                <a:gd name="T18" fmla="*/ 69 w 366"/>
                <a:gd name="T19" fmla="*/ 471 h 496"/>
                <a:gd name="T20" fmla="*/ 101 w 366"/>
                <a:gd name="T21" fmla="*/ 421 h 496"/>
                <a:gd name="T22" fmla="*/ 82 w 366"/>
                <a:gd name="T23" fmla="*/ 381 h 496"/>
                <a:gd name="T24" fmla="*/ 28 w 366"/>
                <a:gd name="T25" fmla="*/ 378 h 496"/>
                <a:gd name="T26" fmla="*/ 7 w 366"/>
                <a:gd name="T27" fmla="*/ 362 h 496"/>
                <a:gd name="T28" fmla="*/ 6 w 366"/>
                <a:gd name="T29" fmla="*/ 357 h 496"/>
                <a:gd name="T30" fmla="*/ 68 w 366"/>
                <a:gd name="T31" fmla="*/ 329 h 496"/>
                <a:gd name="T32" fmla="*/ 67 w 366"/>
                <a:gd name="T33" fmla="*/ 324 h 496"/>
                <a:gd name="T34" fmla="*/ 6 w 366"/>
                <a:gd name="T35" fmla="*/ 357 h 496"/>
                <a:gd name="T36" fmla="*/ 0 w 366"/>
                <a:gd name="T37" fmla="*/ 302 h 496"/>
                <a:gd name="T38" fmla="*/ 15 w 366"/>
                <a:gd name="T39" fmla="*/ 284 h 496"/>
                <a:gd name="T40" fmla="*/ 67 w 366"/>
                <a:gd name="T41" fmla="*/ 267 h 496"/>
                <a:gd name="T42" fmla="*/ 0 w 366"/>
                <a:gd name="T43" fmla="*/ 302 h 496"/>
                <a:gd name="T44" fmla="*/ 68 w 366"/>
                <a:gd name="T45" fmla="*/ 262 h 496"/>
                <a:gd name="T46" fmla="*/ 23 w 366"/>
                <a:gd name="T47" fmla="*/ 228 h 496"/>
                <a:gd name="T48" fmla="*/ 17 w 366"/>
                <a:gd name="T49" fmla="*/ 202 h 496"/>
                <a:gd name="T50" fmla="*/ 19 w 366"/>
                <a:gd name="T51" fmla="*/ 196 h 496"/>
                <a:gd name="T52" fmla="*/ 82 w 366"/>
                <a:gd name="T53" fmla="*/ 213 h 496"/>
                <a:gd name="T54" fmla="*/ 84 w 366"/>
                <a:gd name="T55" fmla="*/ 208 h 496"/>
                <a:gd name="T56" fmla="*/ 19 w 366"/>
                <a:gd name="T57" fmla="*/ 196 h 496"/>
                <a:gd name="T58" fmla="*/ 40 w 366"/>
                <a:gd name="T59" fmla="*/ 149 h 496"/>
                <a:gd name="T60" fmla="*/ 60 w 366"/>
                <a:gd name="T61" fmla="*/ 142 h 496"/>
                <a:gd name="T62" fmla="*/ 111 w 366"/>
                <a:gd name="T63" fmla="*/ 162 h 496"/>
                <a:gd name="T64" fmla="*/ 40 w 366"/>
                <a:gd name="T65" fmla="*/ 149 h 496"/>
                <a:gd name="T66" fmla="*/ 114 w 366"/>
                <a:gd name="T67" fmla="*/ 157 h 496"/>
                <a:gd name="T68" fmla="*/ 95 w 366"/>
                <a:gd name="T69" fmla="*/ 99 h 496"/>
                <a:gd name="T70" fmla="*/ 102 w 366"/>
                <a:gd name="T71" fmla="*/ 72 h 496"/>
                <a:gd name="T72" fmla="*/ 106 w 366"/>
                <a:gd name="T73" fmla="*/ 69 h 496"/>
                <a:gd name="T74" fmla="*/ 150 w 366"/>
                <a:gd name="T75" fmla="*/ 121 h 496"/>
                <a:gd name="T76" fmla="*/ 155 w 366"/>
                <a:gd name="T77" fmla="*/ 117 h 496"/>
                <a:gd name="T78" fmla="*/ 106 w 366"/>
                <a:gd name="T79" fmla="*/ 69 h 496"/>
                <a:gd name="T80" fmla="*/ 149 w 366"/>
                <a:gd name="T81" fmla="*/ 37 h 496"/>
                <a:gd name="T82" fmla="*/ 170 w 366"/>
                <a:gd name="T83" fmla="*/ 42 h 496"/>
                <a:gd name="T84" fmla="*/ 200 w 366"/>
                <a:gd name="T85" fmla="*/ 90 h 496"/>
                <a:gd name="T86" fmla="*/ 149 w 366"/>
                <a:gd name="T87" fmla="*/ 37 h 496"/>
                <a:gd name="T88" fmla="*/ 206 w 366"/>
                <a:gd name="T89" fmla="*/ 88 h 496"/>
                <a:gd name="T90" fmla="*/ 222 w 366"/>
                <a:gd name="T91" fmla="*/ 21 h 496"/>
                <a:gd name="T92" fmla="*/ 243 w 366"/>
                <a:gd name="T93" fmla="*/ 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6" h="496">
                  <a:moveTo>
                    <a:pt x="358" y="119"/>
                  </a:moveTo>
                  <a:lnTo>
                    <a:pt x="358" y="119"/>
                  </a:lnTo>
                  <a:cubicBezTo>
                    <a:pt x="360" y="116"/>
                    <a:pt x="363" y="113"/>
                    <a:pt x="366" y="110"/>
                  </a:cubicBezTo>
                  <a:cubicBezTo>
                    <a:pt x="351" y="105"/>
                    <a:pt x="337" y="102"/>
                    <a:pt x="323" y="99"/>
                  </a:cubicBezTo>
                  <a:cubicBezTo>
                    <a:pt x="323" y="99"/>
                    <a:pt x="322" y="99"/>
                    <a:pt x="322" y="99"/>
                  </a:cubicBezTo>
                  <a:cubicBezTo>
                    <a:pt x="316" y="98"/>
                    <a:pt x="309" y="98"/>
                    <a:pt x="303" y="97"/>
                  </a:cubicBezTo>
                  <a:cubicBezTo>
                    <a:pt x="305" y="101"/>
                    <a:pt x="307" y="106"/>
                    <a:pt x="307" y="112"/>
                  </a:cubicBezTo>
                  <a:cubicBezTo>
                    <a:pt x="310" y="115"/>
                    <a:pt x="312" y="119"/>
                    <a:pt x="312" y="123"/>
                  </a:cubicBezTo>
                  <a:cubicBezTo>
                    <a:pt x="316" y="121"/>
                    <a:pt x="322" y="120"/>
                    <a:pt x="328" y="122"/>
                  </a:cubicBezTo>
                  <a:cubicBezTo>
                    <a:pt x="333" y="111"/>
                    <a:pt x="348" y="109"/>
                    <a:pt x="358" y="119"/>
                  </a:cubicBezTo>
                  <a:lnTo>
                    <a:pt x="358" y="119"/>
                  </a:lnTo>
                  <a:close/>
                  <a:moveTo>
                    <a:pt x="47" y="454"/>
                  </a:moveTo>
                  <a:lnTo>
                    <a:pt x="47" y="454"/>
                  </a:lnTo>
                  <a:lnTo>
                    <a:pt x="98" y="416"/>
                  </a:lnTo>
                  <a:cubicBezTo>
                    <a:pt x="96" y="411"/>
                    <a:pt x="93" y="407"/>
                    <a:pt x="91" y="402"/>
                  </a:cubicBezTo>
                  <a:lnTo>
                    <a:pt x="48" y="429"/>
                  </a:lnTo>
                  <a:cubicBezTo>
                    <a:pt x="45" y="431"/>
                    <a:pt x="42" y="426"/>
                    <a:pt x="45" y="424"/>
                  </a:cubicBezTo>
                  <a:lnTo>
                    <a:pt x="89" y="397"/>
                  </a:lnTo>
                  <a:cubicBezTo>
                    <a:pt x="87" y="394"/>
                    <a:pt x="85" y="390"/>
                    <a:pt x="84" y="386"/>
                  </a:cubicBezTo>
                  <a:lnTo>
                    <a:pt x="25" y="414"/>
                  </a:lnTo>
                  <a:cubicBezTo>
                    <a:pt x="31" y="427"/>
                    <a:pt x="38" y="441"/>
                    <a:pt x="47" y="454"/>
                  </a:cubicBezTo>
                  <a:lnTo>
                    <a:pt x="47" y="454"/>
                  </a:lnTo>
                  <a:close/>
                  <a:moveTo>
                    <a:pt x="101" y="421"/>
                  </a:moveTo>
                  <a:lnTo>
                    <a:pt x="101" y="421"/>
                  </a:lnTo>
                  <a:lnTo>
                    <a:pt x="50" y="459"/>
                  </a:lnTo>
                  <a:cubicBezTo>
                    <a:pt x="58" y="472"/>
                    <a:pt x="68" y="484"/>
                    <a:pt x="79" y="496"/>
                  </a:cubicBezTo>
                  <a:lnTo>
                    <a:pt x="119" y="448"/>
                  </a:lnTo>
                  <a:cubicBezTo>
                    <a:pt x="116" y="445"/>
                    <a:pt x="114" y="441"/>
                    <a:pt x="111" y="437"/>
                  </a:cubicBezTo>
                  <a:lnTo>
                    <a:pt x="73" y="475"/>
                  </a:lnTo>
                  <a:cubicBezTo>
                    <a:pt x="70" y="478"/>
                    <a:pt x="67" y="474"/>
                    <a:pt x="69" y="471"/>
                  </a:cubicBezTo>
                  <a:lnTo>
                    <a:pt x="108" y="433"/>
                  </a:lnTo>
                  <a:cubicBezTo>
                    <a:pt x="106" y="429"/>
                    <a:pt x="103" y="425"/>
                    <a:pt x="101" y="421"/>
                  </a:cubicBezTo>
                  <a:lnTo>
                    <a:pt x="101" y="421"/>
                  </a:lnTo>
                  <a:close/>
                  <a:moveTo>
                    <a:pt x="23" y="408"/>
                  </a:moveTo>
                  <a:lnTo>
                    <a:pt x="23" y="408"/>
                  </a:lnTo>
                  <a:lnTo>
                    <a:pt x="82" y="381"/>
                  </a:lnTo>
                  <a:cubicBezTo>
                    <a:pt x="80" y="377"/>
                    <a:pt x="79" y="373"/>
                    <a:pt x="78" y="369"/>
                  </a:cubicBezTo>
                  <a:lnTo>
                    <a:pt x="29" y="384"/>
                  </a:lnTo>
                  <a:cubicBezTo>
                    <a:pt x="26" y="385"/>
                    <a:pt x="24" y="379"/>
                    <a:pt x="28" y="378"/>
                  </a:cubicBezTo>
                  <a:lnTo>
                    <a:pt x="76" y="364"/>
                  </a:lnTo>
                  <a:cubicBezTo>
                    <a:pt x="74" y="359"/>
                    <a:pt x="73" y="354"/>
                    <a:pt x="72" y="348"/>
                  </a:cubicBezTo>
                  <a:lnTo>
                    <a:pt x="7" y="362"/>
                  </a:lnTo>
                  <a:cubicBezTo>
                    <a:pt x="11" y="378"/>
                    <a:pt x="16" y="393"/>
                    <a:pt x="23" y="408"/>
                  </a:cubicBezTo>
                  <a:lnTo>
                    <a:pt x="23" y="408"/>
                  </a:lnTo>
                  <a:close/>
                  <a:moveTo>
                    <a:pt x="6" y="357"/>
                  </a:moveTo>
                  <a:lnTo>
                    <a:pt x="6" y="357"/>
                  </a:lnTo>
                  <a:lnTo>
                    <a:pt x="70" y="343"/>
                  </a:lnTo>
                  <a:cubicBezTo>
                    <a:pt x="69" y="338"/>
                    <a:pt x="69" y="334"/>
                    <a:pt x="68" y="329"/>
                  </a:cubicBezTo>
                  <a:lnTo>
                    <a:pt x="17" y="334"/>
                  </a:lnTo>
                  <a:cubicBezTo>
                    <a:pt x="13" y="334"/>
                    <a:pt x="13" y="329"/>
                    <a:pt x="16" y="328"/>
                  </a:cubicBezTo>
                  <a:lnTo>
                    <a:pt x="67" y="324"/>
                  </a:lnTo>
                  <a:cubicBezTo>
                    <a:pt x="66" y="319"/>
                    <a:pt x="66" y="314"/>
                    <a:pt x="66" y="308"/>
                  </a:cubicBezTo>
                  <a:lnTo>
                    <a:pt x="0" y="307"/>
                  </a:lnTo>
                  <a:cubicBezTo>
                    <a:pt x="1" y="324"/>
                    <a:pt x="3" y="340"/>
                    <a:pt x="6" y="357"/>
                  </a:cubicBezTo>
                  <a:lnTo>
                    <a:pt x="6" y="357"/>
                  </a:lnTo>
                  <a:close/>
                  <a:moveTo>
                    <a:pt x="0" y="302"/>
                  </a:moveTo>
                  <a:lnTo>
                    <a:pt x="0" y="302"/>
                  </a:lnTo>
                  <a:lnTo>
                    <a:pt x="66" y="303"/>
                  </a:lnTo>
                  <a:cubicBezTo>
                    <a:pt x="65" y="298"/>
                    <a:pt x="65" y="294"/>
                    <a:pt x="66" y="290"/>
                  </a:cubicBezTo>
                  <a:lnTo>
                    <a:pt x="15" y="284"/>
                  </a:lnTo>
                  <a:cubicBezTo>
                    <a:pt x="11" y="284"/>
                    <a:pt x="12" y="278"/>
                    <a:pt x="16" y="278"/>
                  </a:cubicBezTo>
                  <a:lnTo>
                    <a:pt x="66" y="284"/>
                  </a:lnTo>
                  <a:cubicBezTo>
                    <a:pt x="66" y="278"/>
                    <a:pt x="67" y="273"/>
                    <a:pt x="67" y="267"/>
                  </a:cubicBezTo>
                  <a:lnTo>
                    <a:pt x="4" y="254"/>
                  </a:lnTo>
                  <a:cubicBezTo>
                    <a:pt x="1" y="270"/>
                    <a:pt x="0" y="286"/>
                    <a:pt x="0" y="302"/>
                  </a:cubicBezTo>
                  <a:lnTo>
                    <a:pt x="0" y="302"/>
                  </a:lnTo>
                  <a:close/>
                  <a:moveTo>
                    <a:pt x="4" y="249"/>
                  </a:moveTo>
                  <a:lnTo>
                    <a:pt x="4" y="249"/>
                  </a:lnTo>
                  <a:lnTo>
                    <a:pt x="68" y="262"/>
                  </a:lnTo>
                  <a:cubicBezTo>
                    <a:pt x="69" y="257"/>
                    <a:pt x="70" y="253"/>
                    <a:pt x="71" y="249"/>
                  </a:cubicBezTo>
                  <a:lnTo>
                    <a:pt x="22" y="233"/>
                  </a:lnTo>
                  <a:cubicBezTo>
                    <a:pt x="18" y="232"/>
                    <a:pt x="20" y="227"/>
                    <a:pt x="23" y="228"/>
                  </a:cubicBezTo>
                  <a:lnTo>
                    <a:pt x="72" y="243"/>
                  </a:lnTo>
                  <a:cubicBezTo>
                    <a:pt x="73" y="239"/>
                    <a:pt x="74" y="235"/>
                    <a:pt x="75" y="231"/>
                  </a:cubicBezTo>
                  <a:lnTo>
                    <a:pt x="17" y="202"/>
                  </a:lnTo>
                  <a:cubicBezTo>
                    <a:pt x="11" y="217"/>
                    <a:pt x="7" y="233"/>
                    <a:pt x="4" y="249"/>
                  </a:cubicBezTo>
                  <a:lnTo>
                    <a:pt x="4" y="249"/>
                  </a:lnTo>
                  <a:close/>
                  <a:moveTo>
                    <a:pt x="19" y="196"/>
                  </a:moveTo>
                  <a:lnTo>
                    <a:pt x="19" y="196"/>
                  </a:lnTo>
                  <a:lnTo>
                    <a:pt x="77" y="225"/>
                  </a:lnTo>
                  <a:cubicBezTo>
                    <a:pt x="79" y="221"/>
                    <a:pt x="80" y="217"/>
                    <a:pt x="82" y="213"/>
                  </a:cubicBezTo>
                  <a:lnTo>
                    <a:pt x="37" y="186"/>
                  </a:lnTo>
                  <a:cubicBezTo>
                    <a:pt x="34" y="184"/>
                    <a:pt x="37" y="179"/>
                    <a:pt x="40" y="181"/>
                  </a:cubicBezTo>
                  <a:lnTo>
                    <a:pt x="84" y="208"/>
                  </a:lnTo>
                  <a:cubicBezTo>
                    <a:pt x="86" y="203"/>
                    <a:pt x="88" y="199"/>
                    <a:pt x="90" y="195"/>
                  </a:cubicBezTo>
                  <a:lnTo>
                    <a:pt x="38" y="154"/>
                  </a:lnTo>
                  <a:cubicBezTo>
                    <a:pt x="30" y="168"/>
                    <a:pt x="24" y="182"/>
                    <a:pt x="19" y="196"/>
                  </a:cubicBezTo>
                  <a:lnTo>
                    <a:pt x="19" y="196"/>
                  </a:lnTo>
                  <a:close/>
                  <a:moveTo>
                    <a:pt x="40" y="149"/>
                  </a:moveTo>
                  <a:lnTo>
                    <a:pt x="40" y="149"/>
                  </a:lnTo>
                  <a:lnTo>
                    <a:pt x="93" y="190"/>
                  </a:lnTo>
                  <a:cubicBezTo>
                    <a:pt x="95" y="186"/>
                    <a:pt x="97" y="183"/>
                    <a:pt x="99" y="179"/>
                  </a:cubicBezTo>
                  <a:lnTo>
                    <a:pt x="60" y="142"/>
                  </a:lnTo>
                  <a:cubicBezTo>
                    <a:pt x="58" y="140"/>
                    <a:pt x="62" y="136"/>
                    <a:pt x="64" y="138"/>
                  </a:cubicBezTo>
                  <a:lnTo>
                    <a:pt x="102" y="174"/>
                  </a:lnTo>
                  <a:cubicBezTo>
                    <a:pt x="105" y="170"/>
                    <a:pt x="108" y="166"/>
                    <a:pt x="111" y="162"/>
                  </a:cubicBezTo>
                  <a:lnTo>
                    <a:pt x="67" y="111"/>
                  </a:lnTo>
                  <a:cubicBezTo>
                    <a:pt x="57" y="123"/>
                    <a:pt x="48" y="136"/>
                    <a:pt x="40" y="149"/>
                  </a:cubicBezTo>
                  <a:lnTo>
                    <a:pt x="40" y="149"/>
                  </a:lnTo>
                  <a:close/>
                  <a:moveTo>
                    <a:pt x="70" y="106"/>
                  </a:moveTo>
                  <a:lnTo>
                    <a:pt x="70" y="106"/>
                  </a:lnTo>
                  <a:lnTo>
                    <a:pt x="114" y="157"/>
                  </a:lnTo>
                  <a:cubicBezTo>
                    <a:pt x="117" y="154"/>
                    <a:pt x="120" y="150"/>
                    <a:pt x="123" y="147"/>
                  </a:cubicBezTo>
                  <a:lnTo>
                    <a:pt x="90" y="102"/>
                  </a:lnTo>
                  <a:cubicBezTo>
                    <a:pt x="88" y="99"/>
                    <a:pt x="93" y="96"/>
                    <a:pt x="95" y="99"/>
                  </a:cubicBezTo>
                  <a:lnTo>
                    <a:pt x="127" y="143"/>
                  </a:lnTo>
                  <a:cubicBezTo>
                    <a:pt x="130" y="139"/>
                    <a:pt x="133" y="136"/>
                    <a:pt x="137" y="133"/>
                  </a:cubicBezTo>
                  <a:lnTo>
                    <a:pt x="102" y="72"/>
                  </a:lnTo>
                  <a:cubicBezTo>
                    <a:pt x="91" y="83"/>
                    <a:pt x="80" y="94"/>
                    <a:pt x="70" y="106"/>
                  </a:cubicBezTo>
                  <a:lnTo>
                    <a:pt x="70" y="106"/>
                  </a:lnTo>
                  <a:close/>
                  <a:moveTo>
                    <a:pt x="106" y="69"/>
                  </a:moveTo>
                  <a:lnTo>
                    <a:pt x="106" y="69"/>
                  </a:lnTo>
                  <a:lnTo>
                    <a:pt x="141" y="129"/>
                  </a:lnTo>
                  <a:cubicBezTo>
                    <a:pt x="144" y="126"/>
                    <a:pt x="147" y="123"/>
                    <a:pt x="150" y="121"/>
                  </a:cubicBezTo>
                  <a:lnTo>
                    <a:pt x="127" y="68"/>
                  </a:lnTo>
                  <a:cubicBezTo>
                    <a:pt x="126" y="64"/>
                    <a:pt x="131" y="62"/>
                    <a:pt x="133" y="66"/>
                  </a:cubicBezTo>
                  <a:lnTo>
                    <a:pt x="155" y="117"/>
                  </a:lnTo>
                  <a:cubicBezTo>
                    <a:pt x="159" y="114"/>
                    <a:pt x="163" y="111"/>
                    <a:pt x="167" y="108"/>
                  </a:cubicBezTo>
                  <a:lnTo>
                    <a:pt x="144" y="40"/>
                  </a:lnTo>
                  <a:cubicBezTo>
                    <a:pt x="131" y="49"/>
                    <a:pt x="118" y="58"/>
                    <a:pt x="106" y="69"/>
                  </a:cubicBezTo>
                  <a:lnTo>
                    <a:pt x="106" y="69"/>
                  </a:lnTo>
                  <a:close/>
                  <a:moveTo>
                    <a:pt x="149" y="37"/>
                  </a:moveTo>
                  <a:lnTo>
                    <a:pt x="149" y="37"/>
                  </a:lnTo>
                  <a:lnTo>
                    <a:pt x="172" y="105"/>
                  </a:lnTo>
                  <a:cubicBezTo>
                    <a:pt x="176" y="103"/>
                    <a:pt x="179" y="101"/>
                    <a:pt x="183" y="99"/>
                  </a:cubicBezTo>
                  <a:lnTo>
                    <a:pt x="170" y="42"/>
                  </a:lnTo>
                  <a:cubicBezTo>
                    <a:pt x="169" y="38"/>
                    <a:pt x="174" y="37"/>
                    <a:pt x="175" y="40"/>
                  </a:cubicBezTo>
                  <a:lnTo>
                    <a:pt x="188" y="96"/>
                  </a:lnTo>
                  <a:cubicBezTo>
                    <a:pt x="192" y="94"/>
                    <a:pt x="196" y="92"/>
                    <a:pt x="200" y="90"/>
                  </a:cubicBezTo>
                  <a:lnTo>
                    <a:pt x="191" y="16"/>
                  </a:lnTo>
                  <a:cubicBezTo>
                    <a:pt x="176" y="22"/>
                    <a:pt x="162" y="29"/>
                    <a:pt x="149" y="37"/>
                  </a:cubicBezTo>
                  <a:lnTo>
                    <a:pt x="149" y="37"/>
                  </a:lnTo>
                  <a:close/>
                  <a:moveTo>
                    <a:pt x="196" y="14"/>
                  </a:moveTo>
                  <a:lnTo>
                    <a:pt x="196" y="14"/>
                  </a:lnTo>
                  <a:lnTo>
                    <a:pt x="206" y="88"/>
                  </a:lnTo>
                  <a:cubicBezTo>
                    <a:pt x="210" y="86"/>
                    <a:pt x="214" y="84"/>
                    <a:pt x="219" y="83"/>
                  </a:cubicBezTo>
                  <a:lnTo>
                    <a:pt x="217" y="21"/>
                  </a:lnTo>
                  <a:cubicBezTo>
                    <a:pt x="217" y="17"/>
                    <a:pt x="222" y="17"/>
                    <a:pt x="222" y="21"/>
                  </a:cubicBezTo>
                  <a:lnTo>
                    <a:pt x="224" y="81"/>
                  </a:lnTo>
                  <a:cubicBezTo>
                    <a:pt x="229" y="79"/>
                    <a:pt x="233" y="78"/>
                    <a:pt x="237" y="77"/>
                  </a:cubicBezTo>
                  <a:lnTo>
                    <a:pt x="243" y="0"/>
                  </a:lnTo>
                  <a:cubicBezTo>
                    <a:pt x="227" y="3"/>
                    <a:pt x="211" y="8"/>
                    <a:pt x="196" y="14"/>
                  </a:cubicBezTo>
                  <a:lnTo>
                    <a:pt x="196" y="14"/>
                  </a:lnTo>
                  <a:close/>
                </a:path>
              </a:pathLst>
            </a:custGeom>
            <a:noFill/>
            <a:ln w="15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5" name="Freeform 10">
              <a:extLst>
                <a:ext uri="{FF2B5EF4-FFF2-40B4-BE49-F238E27FC236}">
                  <a16:creationId xmlns:a16="http://schemas.microsoft.com/office/drawing/2014/main" id="{FB124E21-02A5-C056-2D6F-5FA0D0D9C0FF}"/>
                </a:ext>
              </a:extLst>
            </p:cNvPr>
            <p:cNvSpPr>
              <a:spLocks noEditPoints="1"/>
            </p:cNvSpPr>
            <p:nvPr userDrawn="1"/>
          </p:nvSpPr>
          <p:spPr bwMode="auto">
            <a:xfrm>
              <a:off x="7700963" y="400050"/>
              <a:ext cx="238125" cy="323850"/>
            </a:xfrm>
            <a:custGeom>
              <a:avLst/>
              <a:gdLst>
                <a:gd name="T0" fmla="*/ 134 w 292"/>
                <a:gd name="T1" fmla="*/ 82 h 393"/>
                <a:gd name="T2" fmla="*/ 164 w 292"/>
                <a:gd name="T3" fmla="*/ 19 h 393"/>
                <a:gd name="T4" fmla="*/ 187 w 292"/>
                <a:gd name="T5" fmla="*/ 0 h 393"/>
                <a:gd name="T6" fmla="*/ 193 w 292"/>
                <a:gd name="T7" fmla="*/ 0 h 393"/>
                <a:gd name="T8" fmla="*/ 188 w 292"/>
                <a:gd name="T9" fmla="*/ 77 h 393"/>
                <a:gd name="T10" fmla="*/ 194 w 292"/>
                <a:gd name="T11" fmla="*/ 78 h 393"/>
                <a:gd name="T12" fmla="*/ 193 w 292"/>
                <a:gd name="T13" fmla="*/ 0 h 393"/>
                <a:gd name="T14" fmla="*/ 246 w 292"/>
                <a:gd name="T15" fmla="*/ 5 h 393"/>
                <a:gd name="T16" fmla="*/ 258 w 292"/>
                <a:gd name="T17" fmla="*/ 22 h 393"/>
                <a:gd name="T18" fmla="*/ 248 w 292"/>
                <a:gd name="T19" fmla="*/ 90 h 393"/>
                <a:gd name="T20" fmla="*/ 246 w 292"/>
                <a:gd name="T21" fmla="*/ 5 h 393"/>
                <a:gd name="T22" fmla="*/ 144 w 292"/>
                <a:gd name="T23" fmla="*/ 176 h 393"/>
                <a:gd name="T24" fmla="*/ 128 w 292"/>
                <a:gd name="T25" fmla="*/ 177 h 393"/>
                <a:gd name="T26" fmla="*/ 149 w 292"/>
                <a:gd name="T27" fmla="*/ 197 h 393"/>
                <a:gd name="T28" fmla="*/ 167 w 292"/>
                <a:gd name="T29" fmla="*/ 103 h 393"/>
                <a:gd name="T30" fmla="*/ 141 w 292"/>
                <a:gd name="T31" fmla="*/ 137 h 393"/>
                <a:gd name="T32" fmla="*/ 135 w 292"/>
                <a:gd name="T33" fmla="*/ 138 h 393"/>
                <a:gd name="T34" fmla="*/ 133 w 292"/>
                <a:gd name="T35" fmla="*/ 154 h 393"/>
                <a:gd name="T36" fmla="*/ 142 w 292"/>
                <a:gd name="T37" fmla="*/ 152 h 393"/>
                <a:gd name="T38" fmla="*/ 144 w 292"/>
                <a:gd name="T39" fmla="*/ 174 h 393"/>
                <a:gd name="T40" fmla="*/ 123 w 292"/>
                <a:gd name="T41" fmla="*/ 123 h 393"/>
                <a:gd name="T42" fmla="*/ 126 w 292"/>
                <a:gd name="T43" fmla="*/ 124 h 393"/>
                <a:gd name="T44" fmla="*/ 111 w 292"/>
                <a:gd name="T45" fmla="*/ 115 h 393"/>
                <a:gd name="T46" fmla="*/ 138 w 292"/>
                <a:gd name="T47" fmla="*/ 172 h 393"/>
                <a:gd name="T48" fmla="*/ 113 w 292"/>
                <a:gd name="T49" fmla="*/ 140 h 393"/>
                <a:gd name="T50" fmla="*/ 123 w 292"/>
                <a:gd name="T51" fmla="*/ 123 h 393"/>
                <a:gd name="T52" fmla="*/ 105 w 292"/>
                <a:gd name="T53" fmla="*/ 164 h 393"/>
                <a:gd name="T54" fmla="*/ 54 w 292"/>
                <a:gd name="T55" fmla="*/ 162 h 393"/>
                <a:gd name="T56" fmla="*/ 59 w 292"/>
                <a:gd name="T57" fmla="*/ 164 h 393"/>
                <a:gd name="T58" fmla="*/ 121 w 292"/>
                <a:gd name="T59" fmla="*/ 175 h 393"/>
                <a:gd name="T60" fmla="*/ 101 w 292"/>
                <a:gd name="T61" fmla="*/ 119 h 393"/>
                <a:gd name="T62" fmla="*/ 101 w 292"/>
                <a:gd name="T63" fmla="*/ 159 h 393"/>
                <a:gd name="T64" fmla="*/ 56 w 292"/>
                <a:gd name="T65" fmla="*/ 168 h 393"/>
                <a:gd name="T66" fmla="*/ 128 w 292"/>
                <a:gd name="T67" fmla="*/ 196 h 393"/>
                <a:gd name="T68" fmla="*/ 56 w 292"/>
                <a:gd name="T69" fmla="*/ 169 h 393"/>
                <a:gd name="T70" fmla="*/ 55 w 292"/>
                <a:gd name="T71" fmla="*/ 250 h 393"/>
                <a:gd name="T72" fmla="*/ 25 w 292"/>
                <a:gd name="T73" fmla="*/ 276 h 393"/>
                <a:gd name="T74" fmla="*/ 19 w 292"/>
                <a:gd name="T75" fmla="*/ 285 h 393"/>
                <a:gd name="T76" fmla="*/ 21 w 292"/>
                <a:gd name="T77" fmla="*/ 340 h 393"/>
                <a:gd name="T78" fmla="*/ 69 w 292"/>
                <a:gd name="T79" fmla="*/ 310 h 393"/>
                <a:gd name="T80" fmla="*/ 75 w 292"/>
                <a:gd name="T81" fmla="*/ 336 h 393"/>
                <a:gd name="T82" fmla="*/ 37 w 292"/>
                <a:gd name="T83" fmla="*/ 256 h 393"/>
                <a:gd name="T84" fmla="*/ 13 w 292"/>
                <a:gd name="T85" fmla="*/ 247 h 393"/>
                <a:gd name="T86" fmla="*/ 37 w 292"/>
                <a:gd name="T87" fmla="*/ 256 h 393"/>
                <a:gd name="T88" fmla="*/ 17 w 292"/>
                <a:gd name="T89" fmla="*/ 369 h 393"/>
                <a:gd name="T90" fmla="*/ 17 w 292"/>
                <a:gd name="T91" fmla="*/ 369 h 393"/>
                <a:gd name="T92" fmla="*/ 14 w 292"/>
                <a:gd name="T93" fmla="*/ 265 h 393"/>
                <a:gd name="T94" fmla="*/ 15 w 292"/>
                <a:gd name="T95" fmla="*/ 281 h 393"/>
                <a:gd name="T96" fmla="*/ 14 w 292"/>
                <a:gd name="T97" fmla="*/ 265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2" h="393">
                  <a:moveTo>
                    <a:pt x="139" y="5"/>
                  </a:moveTo>
                  <a:lnTo>
                    <a:pt x="139" y="5"/>
                  </a:lnTo>
                  <a:lnTo>
                    <a:pt x="134" y="82"/>
                  </a:lnTo>
                  <a:cubicBezTo>
                    <a:pt x="139" y="81"/>
                    <a:pt x="144" y="80"/>
                    <a:pt x="149" y="79"/>
                  </a:cubicBezTo>
                  <a:lnTo>
                    <a:pt x="159" y="18"/>
                  </a:lnTo>
                  <a:cubicBezTo>
                    <a:pt x="159" y="15"/>
                    <a:pt x="165" y="16"/>
                    <a:pt x="164" y="19"/>
                  </a:cubicBezTo>
                  <a:lnTo>
                    <a:pt x="155" y="78"/>
                  </a:lnTo>
                  <a:cubicBezTo>
                    <a:pt x="159" y="78"/>
                    <a:pt x="163" y="78"/>
                    <a:pt x="167" y="77"/>
                  </a:cubicBezTo>
                  <a:lnTo>
                    <a:pt x="187" y="0"/>
                  </a:lnTo>
                  <a:cubicBezTo>
                    <a:pt x="171" y="1"/>
                    <a:pt x="155" y="2"/>
                    <a:pt x="139" y="5"/>
                  </a:cubicBezTo>
                  <a:lnTo>
                    <a:pt x="139" y="5"/>
                  </a:lnTo>
                  <a:close/>
                  <a:moveTo>
                    <a:pt x="193" y="0"/>
                  </a:moveTo>
                  <a:lnTo>
                    <a:pt x="193" y="0"/>
                  </a:lnTo>
                  <a:lnTo>
                    <a:pt x="173" y="77"/>
                  </a:lnTo>
                  <a:cubicBezTo>
                    <a:pt x="178" y="77"/>
                    <a:pt x="183" y="77"/>
                    <a:pt x="188" y="77"/>
                  </a:cubicBezTo>
                  <a:lnTo>
                    <a:pt x="207" y="17"/>
                  </a:lnTo>
                  <a:cubicBezTo>
                    <a:pt x="208" y="13"/>
                    <a:pt x="214" y="15"/>
                    <a:pt x="213" y="18"/>
                  </a:cubicBezTo>
                  <a:lnTo>
                    <a:pt x="194" y="78"/>
                  </a:lnTo>
                  <a:cubicBezTo>
                    <a:pt x="199" y="78"/>
                    <a:pt x="203" y="79"/>
                    <a:pt x="208" y="80"/>
                  </a:cubicBezTo>
                  <a:lnTo>
                    <a:pt x="240" y="4"/>
                  </a:lnTo>
                  <a:cubicBezTo>
                    <a:pt x="224" y="2"/>
                    <a:pt x="208" y="0"/>
                    <a:pt x="193" y="0"/>
                  </a:cubicBezTo>
                  <a:lnTo>
                    <a:pt x="193" y="0"/>
                  </a:lnTo>
                  <a:close/>
                  <a:moveTo>
                    <a:pt x="246" y="5"/>
                  </a:moveTo>
                  <a:lnTo>
                    <a:pt x="246" y="5"/>
                  </a:lnTo>
                  <a:lnTo>
                    <a:pt x="214" y="81"/>
                  </a:lnTo>
                  <a:cubicBezTo>
                    <a:pt x="218" y="81"/>
                    <a:pt x="222" y="82"/>
                    <a:pt x="226" y="83"/>
                  </a:cubicBezTo>
                  <a:lnTo>
                    <a:pt x="258" y="22"/>
                  </a:lnTo>
                  <a:cubicBezTo>
                    <a:pt x="260" y="19"/>
                    <a:pt x="265" y="21"/>
                    <a:pt x="263" y="25"/>
                  </a:cubicBezTo>
                  <a:lnTo>
                    <a:pt x="232" y="85"/>
                  </a:lnTo>
                  <a:cubicBezTo>
                    <a:pt x="237" y="86"/>
                    <a:pt x="243" y="88"/>
                    <a:pt x="248" y="90"/>
                  </a:cubicBezTo>
                  <a:lnTo>
                    <a:pt x="292" y="17"/>
                  </a:lnTo>
                  <a:cubicBezTo>
                    <a:pt x="277" y="12"/>
                    <a:pt x="261" y="8"/>
                    <a:pt x="246" y="5"/>
                  </a:cubicBezTo>
                  <a:lnTo>
                    <a:pt x="246" y="5"/>
                  </a:lnTo>
                  <a:close/>
                  <a:moveTo>
                    <a:pt x="144" y="174"/>
                  </a:moveTo>
                  <a:lnTo>
                    <a:pt x="144" y="174"/>
                  </a:lnTo>
                  <a:cubicBezTo>
                    <a:pt x="144" y="175"/>
                    <a:pt x="144" y="175"/>
                    <a:pt x="144" y="176"/>
                  </a:cubicBezTo>
                  <a:cubicBezTo>
                    <a:pt x="143" y="176"/>
                    <a:pt x="143" y="176"/>
                    <a:pt x="142" y="177"/>
                  </a:cubicBezTo>
                  <a:cubicBezTo>
                    <a:pt x="142" y="177"/>
                    <a:pt x="142" y="177"/>
                    <a:pt x="142" y="177"/>
                  </a:cubicBezTo>
                  <a:cubicBezTo>
                    <a:pt x="137" y="178"/>
                    <a:pt x="132" y="177"/>
                    <a:pt x="128" y="177"/>
                  </a:cubicBezTo>
                  <a:cubicBezTo>
                    <a:pt x="127" y="177"/>
                    <a:pt x="127" y="177"/>
                    <a:pt x="126" y="178"/>
                  </a:cubicBezTo>
                  <a:cubicBezTo>
                    <a:pt x="127" y="183"/>
                    <a:pt x="130" y="190"/>
                    <a:pt x="136" y="196"/>
                  </a:cubicBezTo>
                  <a:cubicBezTo>
                    <a:pt x="140" y="196"/>
                    <a:pt x="144" y="196"/>
                    <a:pt x="149" y="197"/>
                  </a:cubicBezTo>
                  <a:lnTo>
                    <a:pt x="161" y="145"/>
                  </a:lnTo>
                  <a:cubicBezTo>
                    <a:pt x="147" y="141"/>
                    <a:pt x="144" y="117"/>
                    <a:pt x="162" y="113"/>
                  </a:cubicBezTo>
                  <a:cubicBezTo>
                    <a:pt x="162" y="109"/>
                    <a:pt x="164" y="106"/>
                    <a:pt x="167" y="103"/>
                  </a:cubicBezTo>
                  <a:cubicBezTo>
                    <a:pt x="157" y="104"/>
                    <a:pt x="147" y="105"/>
                    <a:pt x="138" y="107"/>
                  </a:cubicBezTo>
                  <a:lnTo>
                    <a:pt x="141" y="136"/>
                  </a:lnTo>
                  <a:cubicBezTo>
                    <a:pt x="141" y="136"/>
                    <a:pt x="141" y="136"/>
                    <a:pt x="141" y="137"/>
                  </a:cubicBezTo>
                  <a:lnTo>
                    <a:pt x="141" y="140"/>
                  </a:lnTo>
                  <a:cubicBezTo>
                    <a:pt x="141" y="143"/>
                    <a:pt x="136" y="144"/>
                    <a:pt x="135" y="140"/>
                  </a:cubicBezTo>
                  <a:lnTo>
                    <a:pt x="135" y="138"/>
                  </a:lnTo>
                  <a:lnTo>
                    <a:pt x="124" y="130"/>
                  </a:lnTo>
                  <a:cubicBezTo>
                    <a:pt x="121" y="132"/>
                    <a:pt x="119" y="136"/>
                    <a:pt x="119" y="140"/>
                  </a:cubicBezTo>
                  <a:cubicBezTo>
                    <a:pt x="119" y="148"/>
                    <a:pt x="125" y="154"/>
                    <a:pt x="133" y="154"/>
                  </a:cubicBezTo>
                  <a:cubicBezTo>
                    <a:pt x="134" y="154"/>
                    <a:pt x="135" y="154"/>
                    <a:pt x="137" y="154"/>
                  </a:cubicBezTo>
                  <a:lnTo>
                    <a:pt x="137" y="153"/>
                  </a:lnTo>
                  <a:cubicBezTo>
                    <a:pt x="136" y="149"/>
                    <a:pt x="142" y="148"/>
                    <a:pt x="142" y="152"/>
                  </a:cubicBezTo>
                  <a:lnTo>
                    <a:pt x="142" y="155"/>
                  </a:lnTo>
                  <a:cubicBezTo>
                    <a:pt x="143" y="155"/>
                    <a:pt x="143" y="155"/>
                    <a:pt x="143" y="156"/>
                  </a:cubicBezTo>
                  <a:lnTo>
                    <a:pt x="144" y="174"/>
                  </a:lnTo>
                  <a:cubicBezTo>
                    <a:pt x="144" y="174"/>
                    <a:pt x="144" y="174"/>
                    <a:pt x="144" y="174"/>
                  </a:cubicBezTo>
                  <a:lnTo>
                    <a:pt x="144" y="174"/>
                  </a:lnTo>
                  <a:close/>
                  <a:moveTo>
                    <a:pt x="123" y="123"/>
                  </a:moveTo>
                  <a:lnTo>
                    <a:pt x="123" y="123"/>
                  </a:lnTo>
                  <a:lnTo>
                    <a:pt x="125" y="124"/>
                  </a:lnTo>
                  <a:cubicBezTo>
                    <a:pt x="125" y="124"/>
                    <a:pt x="125" y="124"/>
                    <a:pt x="126" y="124"/>
                  </a:cubicBezTo>
                  <a:lnTo>
                    <a:pt x="135" y="131"/>
                  </a:lnTo>
                  <a:lnTo>
                    <a:pt x="133" y="108"/>
                  </a:lnTo>
                  <a:cubicBezTo>
                    <a:pt x="125" y="110"/>
                    <a:pt x="118" y="112"/>
                    <a:pt x="111" y="115"/>
                  </a:cubicBezTo>
                  <a:cubicBezTo>
                    <a:pt x="97" y="130"/>
                    <a:pt x="98" y="147"/>
                    <a:pt x="107" y="159"/>
                  </a:cubicBezTo>
                  <a:cubicBezTo>
                    <a:pt x="108" y="159"/>
                    <a:pt x="108" y="159"/>
                    <a:pt x="108" y="159"/>
                  </a:cubicBezTo>
                  <a:cubicBezTo>
                    <a:pt x="115" y="168"/>
                    <a:pt x="127" y="173"/>
                    <a:pt x="138" y="172"/>
                  </a:cubicBezTo>
                  <a:lnTo>
                    <a:pt x="137" y="159"/>
                  </a:lnTo>
                  <a:cubicBezTo>
                    <a:pt x="136" y="160"/>
                    <a:pt x="134" y="160"/>
                    <a:pt x="133" y="160"/>
                  </a:cubicBezTo>
                  <a:cubicBezTo>
                    <a:pt x="122" y="160"/>
                    <a:pt x="113" y="151"/>
                    <a:pt x="113" y="140"/>
                  </a:cubicBezTo>
                  <a:cubicBezTo>
                    <a:pt x="113" y="135"/>
                    <a:pt x="116" y="130"/>
                    <a:pt x="119" y="126"/>
                  </a:cubicBezTo>
                  <a:cubicBezTo>
                    <a:pt x="118" y="124"/>
                    <a:pt x="121" y="121"/>
                    <a:pt x="123" y="123"/>
                  </a:cubicBezTo>
                  <a:lnTo>
                    <a:pt x="123" y="123"/>
                  </a:lnTo>
                  <a:close/>
                  <a:moveTo>
                    <a:pt x="121" y="175"/>
                  </a:moveTo>
                  <a:lnTo>
                    <a:pt x="121" y="175"/>
                  </a:lnTo>
                  <a:cubicBezTo>
                    <a:pt x="115" y="172"/>
                    <a:pt x="109" y="169"/>
                    <a:pt x="105" y="164"/>
                  </a:cubicBezTo>
                  <a:cubicBezTo>
                    <a:pt x="85" y="169"/>
                    <a:pt x="68" y="154"/>
                    <a:pt x="62" y="142"/>
                  </a:cubicBezTo>
                  <a:cubicBezTo>
                    <a:pt x="55" y="147"/>
                    <a:pt x="48" y="153"/>
                    <a:pt x="42" y="159"/>
                  </a:cubicBezTo>
                  <a:lnTo>
                    <a:pt x="54" y="162"/>
                  </a:lnTo>
                  <a:cubicBezTo>
                    <a:pt x="55" y="162"/>
                    <a:pt x="55" y="162"/>
                    <a:pt x="55" y="162"/>
                  </a:cubicBezTo>
                  <a:lnTo>
                    <a:pt x="58" y="163"/>
                  </a:lnTo>
                  <a:cubicBezTo>
                    <a:pt x="58" y="163"/>
                    <a:pt x="59" y="163"/>
                    <a:pt x="59" y="164"/>
                  </a:cubicBezTo>
                  <a:cubicBezTo>
                    <a:pt x="60" y="164"/>
                    <a:pt x="60" y="164"/>
                    <a:pt x="60" y="165"/>
                  </a:cubicBezTo>
                  <a:cubicBezTo>
                    <a:pt x="74" y="181"/>
                    <a:pt x="108" y="181"/>
                    <a:pt x="121" y="175"/>
                  </a:cubicBezTo>
                  <a:lnTo>
                    <a:pt x="121" y="175"/>
                  </a:lnTo>
                  <a:close/>
                  <a:moveTo>
                    <a:pt x="101" y="159"/>
                  </a:moveTo>
                  <a:lnTo>
                    <a:pt x="101" y="159"/>
                  </a:lnTo>
                  <a:cubicBezTo>
                    <a:pt x="93" y="148"/>
                    <a:pt x="92" y="134"/>
                    <a:pt x="101" y="119"/>
                  </a:cubicBezTo>
                  <a:cubicBezTo>
                    <a:pt x="89" y="124"/>
                    <a:pt x="77" y="131"/>
                    <a:pt x="66" y="139"/>
                  </a:cubicBezTo>
                  <a:cubicBezTo>
                    <a:pt x="71" y="149"/>
                    <a:pt x="85" y="161"/>
                    <a:pt x="101" y="159"/>
                  </a:cubicBezTo>
                  <a:lnTo>
                    <a:pt x="101" y="159"/>
                  </a:lnTo>
                  <a:close/>
                  <a:moveTo>
                    <a:pt x="56" y="169"/>
                  </a:moveTo>
                  <a:lnTo>
                    <a:pt x="56" y="169"/>
                  </a:lnTo>
                  <a:lnTo>
                    <a:pt x="56" y="168"/>
                  </a:lnTo>
                  <a:cubicBezTo>
                    <a:pt x="54" y="174"/>
                    <a:pt x="54" y="186"/>
                    <a:pt x="55" y="192"/>
                  </a:cubicBezTo>
                  <a:cubicBezTo>
                    <a:pt x="66" y="196"/>
                    <a:pt x="79" y="196"/>
                    <a:pt x="94" y="196"/>
                  </a:cubicBezTo>
                  <a:cubicBezTo>
                    <a:pt x="106" y="196"/>
                    <a:pt x="117" y="196"/>
                    <a:pt x="128" y="196"/>
                  </a:cubicBezTo>
                  <a:cubicBezTo>
                    <a:pt x="124" y="191"/>
                    <a:pt x="122" y="185"/>
                    <a:pt x="121" y="181"/>
                  </a:cubicBezTo>
                  <a:cubicBezTo>
                    <a:pt x="104" y="187"/>
                    <a:pt x="71" y="185"/>
                    <a:pt x="56" y="169"/>
                  </a:cubicBezTo>
                  <a:lnTo>
                    <a:pt x="56" y="169"/>
                  </a:lnTo>
                  <a:close/>
                  <a:moveTo>
                    <a:pt x="66" y="255"/>
                  </a:moveTo>
                  <a:lnTo>
                    <a:pt x="66" y="255"/>
                  </a:lnTo>
                  <a:cubicBezTo>
                    <a:pt x="62" y="254"/>
                    <a:pt x="59" y="252"/>
                    <a:pt x="55" y="250"/>
                  </a:cubicBezTo>
                  <a:cubicBezTo>
                    <a:pt x="51" y="253"/>
                    <a:pt x="47" y="255"/>
                    <a:pt x="44" y="258"/>
                  </a:cubicBezTo>
                  <a:cubicBezTo>
                    <a:pt x="44" y="258"/>
                    <a:pt x="43" y="259"/>
                    <a:pt x="43" y="259"/>
                  </a:cubicBezTo>
                  <a:cubicBezTo>
                    <a:pt x="36" y="265"/>
                    <a:pt x="30" y="271"/>
                    <a:pt x="25" y="276"/>
                  </a:cubicBezTo>
                  <a:cubicBezTo>
                    <a:pt x="25" y="276"/>
                    <a:pt x="25" y="277"/>
                    <a:pt x="25" y="277"/>
                  </a:cubicBezTo>
                  <a:cubicBezTo>
                    <a:pt x="23" y="279"/>
                    <a:pt x="21" y="282"/>
                    <a:pt x="19" y="284"/>
                  </a:cubicBezTo>
                  <a:cubicBezTo>
                    <a:pt x="19" y="285"/>
                    <a:pt x="19" y="285"/>
                    <a:pt x="19" y="285"/>
                  </a:cubicBezTo>
                  <a:cubicBezTo>
                    <a:pt x="12" y="295"/>
                    <a:pt x="9" y="304"/>
                    <a:pt x="8" y="312"/>
                  </a:cubicBezTo>
                  <a:cubicBezTo>
                    <a:pt x="6" y="324"/>
                    <a:pt x="7" y="340"/>
                    <a:pt x="0" y="350"/>
                  </a:cubicBezTo>
                  <a:cubicBezTo>
                    <a:pt x="11" y="349"/>
                    <a:pt x="14" y="346"/>
                    <a:pt x="21" y="340"/>
                  </a:cubicBezTo>
                  <a:cubicBezTo>
                    <a:pt x="14" y="310"/>
                    <a:pt x="36" y="271"/>
                    <a:pt x="66" y="255"/>
                  </a:cubicBezTo>
                  <a:lnTo>
                    <a:pt x="66" y="255"/>
                  </a:lnTo>
                  <a:close/>
                  <a:moveTo>
                    <a:pt x="69" y="310"/>
                  </a:moveTo>
                  <a:lnTo>
                    <a:pt x="69" y="310"/>
                  </a:lnTo>
                  <a:cubicBezTo>
                    <a:pt x="68" y="311"/>
                    <a:pt x="68" y="312"/>
                    <a:pt x="67" y="314"/>
                  </a:cubicBezTo>
                  <a:cubicBezTo>
                    <a:pt x="61" y="326"/>
                    <a:pt x="68" y="336"/>
                    <a:pt x="75" y="336"/>
                  </a:cubicBezTo>
                  <a:cubicBezTo>
                    <a:pt x="93" y="336"/>
                    <a:pt x="92" y="311"/>
                    <a:pt x="69" y="310"/>
                  </a:cubicBezTo>
                  <a:lnTo>
                    <a:pt x="69" y="310"/>
                  </a:lnTo>
                  <a:close/>
                  <a:moveTo>
                    <a:pt x="37" y="256"/>
                  </a:moveTo>
                  <a:lnTo>
                    <a:pt x="37" y="256"/>
                  </a:lnTo>
                  <a:cubicBezTo>
                    <a:pt x="28" y="249"/>
                    <a:pt x="17" y="240"/>
                    <a:pt x="12" y="229"/>
                  </a:cubicBezTo>
                  <a:cubicBezTo>
                    <a:pt x="11" y="235"/>
                    <a:pt x="11" y="241"/>
                    <a:pt x="13" y="247"/>
                  </a:cubicBezTo>
                  <a:lnTo>
                    <a:pt x="13" y="247"/>
                  </a:lnTo>
                  <a:cubicBezTo>
                    <a:pt x="15" y="256"/>
                    <a:pt x="19" y="264"/>
                    <a:pt x="23" y="270"/>
                  </a:cubicBezTo>
                  <a:cubicBezTo>
                    <a:pt x="27" y="266"/>
                    <a:pt x="32" y="261"/>
                    <a:pt x="37" y="256"/>
                  </a:cubicBezTo>
                  <a:lnTo>
                    <a:pt x="37" y="256"/>
                  </a:lnTo>
                  <a:close/>
                  <a:moveTo>
                    <a:pt x="17" y="369"/>
                  </a:moveTo>
                  <a:lnTo>
                    <a:pt x="17" y="369"/>
                  </a:lnTo>
                  <a:cubicBezTo>
                    <a:pt x="17" y="377"/>
                    <a:pt x="18" y="385"/>
                    <a:pt x="17" y="393"/>
                  </a:cubicBezTo>
                  <a:cubicBezTo>
                    <a:pt x="26" y="392"/>
                    <a:pt x="29" y="390"/>
                    <a:pt x="34" y="385"/>
                  </a:cubicBezTo>
                  <a:cubicBezTo>
                    <a:pt x="28" y="381"/>
                    <a:pt x="22" y="376"/>
                    <a:pt x="17" y="369"/>
                  </a:cubicBezTo>
                  <a:lnTo>
                    <a:pt x="17" y="369"/>
                  </a:lnTo>
                  <a:close/>
                  <a:moveTo>
                    <a:pt x="14" y="265"/>
                  </a:moveTo>
                  <a:lnTo>
                    <a:pt x="14" y="265"/>
                  </a:lnTo>
                  <a:lnTo>
                    <a:pt x="3" y="271"/>
                  </a:lnTo>
                  <a:lnTo>
                    <a:pt x="9" y="283"/>
                  </a:lnTo>
                  <a:cubicBezTo>
                    <a:pt x="11" y="282"/>
                    <a:pt x="13" y="281"/>
                    <a:pt x="15" y="281"/>
                  </a:cubicBezTo>
                  <a:cubicBezTo>
                    <a:pt x="16" y="279"/>
                    <a:pt x="18" y="277"/>
                    <a:pt x="20" y="275"/>
                  </a:cubicBezTo>
                  <a:cubicBezTo>
                    <a:pt x="18" y="272"/>
                    <a:pt x="16" y="268"/>
                    <a:pt x="14" y="265"/>
                  </a:cubicBezTo>
                  <a:lnTo>
                    <a:pt x="14" y="265"/>
                  </a:lnTo>
                  <a:close/>
                </a:path>
              </a:pathLst>
            </a:custGeom>
            <a:noFill/>
            <a:ln w="15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6" name="Freeform 11">
              <a:extLst>
                <a:ext uri="{FF2B5EF4-FFF2-40B4-BE49-F238E27FC236}">
                  <a16:creationId xmlns:a16="http://schemas.microsoft.com/office/drawing/2014/main" id="{FD42C70B-C72B-02BF-16BD-BB8E559E3FF8}"/>
                </a:ext>
              </a:extLst>
            </p:cNvPr>
            <p:cNvSpPr>
              <a:spLocks noEditPoints="1"/>
            </p:cNvSpPr>
            <p:nvPr userDrawn="1"/>
          </p:nvSpPr>
          <p:spPr bwMode="auto">
            <a:xfrm>
              <a:off x="7686675" y="476250"/>
              <a:ext cx="280988" cy="304800"/>
            </a:xfrm>
            <a:custGeom>
              <a:avLst/>
              <a:gdLst>
                <a:gd name="T0" fmla="*/ 1 w 346"/>
                <a:gd name="T1" fmla="*/ 230 h 372"/>
                <a:gd name="T2" fmla="*/ 27 w 346"/>
                <a:gd name="T3" fmla="*/ 197 h 372"/>
                <a:gd name="T4" fmla="*/ 1 w 346"/>
                <a:gd name="T5" fmla="*/ 223 h 372"/>
                <a:gd name="T6" fmla="*/ 1 w 346"/>
                <a:gd name="T7" fmla="*/ 214 h 372"/>
                <a:gd name="T8" fmla="*/ 2 w 346"/>
                <a:gd name="T9" fmla="*/ 188 h 372"/>
                <a:gd name="T10" fmla="*/ 3 w 346"/>
                <a:gd name="T11" fmla="*/ 179 h 372"/>
                <a:gd name="T12" fmla="*/ 29 w 346"/>
                <a:gd name="T13" fmla="*/ 168 h 372"/>
                <a:gd name="T14" fmla="*/ 5 w 346"/>
                <a:gd name="T15" fmla="*/ 169 h 372"/>
                <a:gd name="T16" fmla="*/ 7 w 346"/>
                <a:gd name="T17" fmla="*/ 161 h 372"/>
                <a:gd name="T18" fmla="*/ 32 w 346"/>
                <a:gd name="T19" fmla="*/ 127 h 372"/>
                <a:gd name="T20" fmla="*/ 36 w 346"/>
                <a:gd name="T21" fmla="*/ 96 h 372"/>
                <a:gd name="T22" fmla="*/ 56 w 346"/>
                <a:gd name="T23" fmla="*/ 72 h 372"/>
                <a:gd name="T24" fmla="*/ 68 w 346"/>
                <a:gd name="T25" fmla="*/ 75 h 372"/>
                <a:gd name="T26" fmla="*/ 214 w 346"/>
                <a:gd name="T27" fmla="*/ 53 h 372"/>
                <a:gd name="T28" fmla="*/ 203 w 346"/>
                <a:gd name="T29" fmla="*/ 80 h 372"/>
                <a:gd name="T30" fmla="*/ 214 w 346"/>
                <a:gd name="T31" fmla="*/ 53 h 372"/>
                <a:gd name="T32" fmla="*/ 187 w 346"/>
                <a:gd name="T33" fmla="*/ 64 h 372"/>
                <a:gd name="T34" fmla="*/ 199 w 346"/>
                <a:gd name="T35" fmla="*/ 53 h 372"/>
                <a:gd name="T36" fmla="*/ 205 w 346"/>
                <a:gd name="T37" fmla="*/ 50 h 372"/>
                <a:gd name="T38" fmla="*/ 210 w 346"/>
                <a:gd name="T39" fmla="*/ 23 h 372"/>
                <a:gd name="T40" fmla="*/ 182 w 346"/>
                <a:gd name="T41" fmla="*/ 27 h 372"/>
                <a:gd name="T42" fmla="*/ 186 w 346"/>
                <a:gd name="T43" fmla="*/ 49 h 372"/>
                <a:gd name="T44" fmla="*/ 172 w 346"/>
                <a:gd name="T45" fmla="*/ 105 h 372"/>
                <a:gd name="T46" fmla="*/ 197 w 346"/>
                <a:gd name="T47" fmla="*/ 70 h 372"/>
                <a:gd name="T48" fmla="*/ 225 w 346"/>
                <a:gd name="T49" fmla="*/ 90 h 372"/>
                <a:gd name="T50" fmla="*/ 232 w 346"/>
                <a:gd name="T51" fmla="*/ 80 h 372"/>
                <a:gd name="T52" fmla="*/ 242 w 346"/>
                <a:gd name="T53" fmla="*/ 51 h 372"/>
                <a:gd name="T54" fmla="*/ 222 w 346"/>
                <a:gd name="T55" fmla="*/ 60 h 372"/>
                <a:gd name="T56" fmla="*/ 203 w 346"/>
                <a:gd name="T57" fmla="*/ 88 h 372"/>
                <a:gd name="T58" fmla="*/ 225 w 346"/>
                <a:gd name="T59" fmla="*/ 90 h 372"/>
                <a:gd name="T60" fmla="*/ 200 w 346"/>
                <a:gd name="T61" fmla="*/ 247 h 372"/>
                <a:gd name="T62" fmla="*/ 200 w 346"/>
                <a:gd name="T63" fmla="*/ 247 h 372"/>
                <a:gd name="T64" fmla="*/ 262 w 346"/>
                <a:gd name="T65" fmla="*/ 176 h 372"/>
                <a:gd name="T66" fmla="*/ 262 w 346"/>
                <a:gd name="T67" fmla="*/ 176 h 372"/>
                <a:gd name="T68" fmla="*/ 303 w 346"/>
                <a:gd name="T69" fmla="*/ 125 h 372"/>
                <a:gd name="T70" fmla="*/ 303 w 346"/>
                <a:gd name="T71" fmla="*/ 125 h 372"/>
                <a:gd name="T72" fmla="*/ 302 w 346"/>
                <a:gd name="T73" fmla="*/ 148 h 372"/>
                <a:gd name="T74" fmla="*/ 303 w 346"/>
                <a:gd name="T75" fmla="*/ 132 h 372"/>
                <a:gd name="T76" fmla="*/ 189 w 346"/>
                <a:gd name="T77" fmla="*/ 269 h 372"/>
                <a:gd name="T78" fmla="*/ 257 w 346"/>
                <a:gd name="T79" fmla="*/ 205 h 372"/>
                <a:gd name="T80" fmla="*/ 257 w 346"/>
                <a:gd name="T81" fmla="*/ 181 h 372"/>
                <a:gd name="T82" fmla="*/ 194 w 346"/>
                <a:gd name="T83" fmla="*/ 255 h 372"/>
                <a:gd name="T84" fmla="*/ 189 w 346"/>
                <a:gd name="T85" fmla="*/ 269 h 372"/>
                <a:gd name="T86" fmla="*/ 68 w 346"/>
                <a:gd name="T87" fmla="*/ 369 h 372"/>
                <a:gd name="T88" fmla="*/ 101 w 346"/>
                <a:gd name="T89" fmla="*/ 350 h 372"/>
                <a:gd name="T90" fmla="*/ 129 w 346"/>
                <a:gd name="T91" fmla="*/ 325 h 372"/>
                <a:gd name="T92" fmla="*/ 148 w 346"/>
                <a:gd name="T93" fmla="*/ 305 h 372"/>
                <a:gd name="T94" fmla="*/ 176 w 346"/>
                <a:gd name="T95" fmla="*/ 271 h 372"/>
                <a:gd name="T96" fmla="*/ 191 w 346"/>
                <a:gd name="T97" fmla="*/ 250 h 372"/>
                <a:gd name="T98" fmla="*/ 253 w 346"/>
                <a:gd name="T99" fmla="*/ 160 h 372"/>
                <a:gd name="T100" fmla="*/ 279 w 346"/>
                <a:gd name="T101" fmla="*/ 125 h 372"/>
                <a:gd name="T102" fmla="*/ 295 w 346"/>
                <a:gd name="T103" fmla="*/ 106 h 372"/>
                <a:gd name="T104" fmla="*/ 341 w 346"/>
                <a:gd name="T105" fmla="*/ 64 h 372"/>
                <a:gd name="T106" fmla="*/ 343 w 346"/>
                <a:gd name="T107" fmla="*/ 63 h 372"/>
                <a:gd name="T108" fmla="*/ 331 w 346"/>
                <a:gd name="T109" fmla="*/ 52 h 372"/>
                <a:gd name="T110" fmla="*/ 68 w 346"/>
                <a:gd name="T111" fmla="*/ 369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6" h="372">
                  <a:moveTo>
                    <a:pt x="1" y="223"/>
                  </a:moveTo>
                  <a:lnTo>
                    <a:pt x="1" y="223"/>
                  </a:lnTo>
                  <a:cubicBezTo>
                    <a:pt x="1" y="225"/>
                    <a:pt x="1" y="228"/>
                    <a:pt x="1" y="230"/>
                  </a:cubicBezTo>
                  <a:cubicBezTo>
                    <a:pt x="7" y="226"/>
                    <a:pt x="15" y="220"/>
                    <a:pt x="20" y="219"/>
                  </a:cubicBezTo>
                  <a:cubicBezTo>
                    <a:pt x="22" y="212"/>
                    <a:pt x="24" y="205"/>
                    <a:pt x="28" y="196"/>
                  </a:cubicBezTo>
                  <a:cubicBezTo>
                    <a:pt x="28" y="197"/>
                    <a:pt x="27" y="197"/>
                    <a:pt x="27" y="197"/>
                  </a:cubicBezTo>
                  <a:cubicBezTo>
                    <a:pt x="27" y="197"/>
                    <a:pt x="27" y="197"/>
                    <a:pt x="27" y="197"/>
                  </a:cubicBezTo>
                  <a:cubicBezTo>
                    <a:pt x="15" y="204"/>
                    <a:pt x="3" y="218"/>
                    <a:pt x="1" y="223"/>
                  </a:cubicBezTo>
                  <a:lnTo>
                    <a:pt x="1" y="223"/>
                  </a:lnTo>
                  <a:close/>
                  <a:moveTo>
                    <a:pt x="2" y="188"/>
                  </a:moveTo>
                  <a:lnTo>
                    <a:pt x="2" y="188"/>
                  </a:lnTo>
                  <a:cubicBezTo>
                    <a:pt x="1" y="196"/>
                    <a:pt x="0" y="205"/>
                    <a:pt x="1" y="214"/>
                  </a:cubicBezTo>
                  <a:cubicBezTo>
                    <a:pt x="3" y="210"/>
                    <a:pt x="7" y="206"/>
                    <a:pt x="11" y="202"/>
                  </a:cubicBezTo>
                  <a:lnTo>
                    <a:pt x="2" y="188"/>
                  </a:lnTo>
                  <a:lnTo>
                    <a:pt x="2" y="188"/>
                  </a:lnTo>
                  <a:close/>
                  <a:moveTo>
                    <a:pt x="5" y="169"/>
                  </a:moveTo>
                  <a:lnTo>
                    <a:pt x="5" y="169"/>
                  </a:lnTo>
                  <a:cubicBezTo>
                    <a:pt x="4" y="172"/>
                    <a:pt x="4" y="176"/>
                    <a:pt x="3" y="179"/>
                  </a:cubicBezTo>
                  <a:lnTo>
                    <a:pt x="15" y="198"/>
                  </a:lnTo>
                  <a:cubicBezTo>
                    <a:pt x="17" y="197"/>
                    <a:pt x="20" y="195"/>
                    <a:pt x="22" y="194"/>
                  </a:cubicBezTo>
                  <a:cubicBezTo>
                    <a:pt x="12" y="174"/>
                    <a:pt x="10" y="178"/>
                    <a:pt x="29" y="168"/>
                  </a:cubicBezTo>
                  <a:cubicBezTo>
                    <a:pt x="28" y="165"/>
                    <a:pt x="27" y="162"/>
                    <a:pt x="26" y="159"/>
                  </a:cubicBezTo>
                  <a:cubicBezTo>
                    <a:pt x="21" y="160"/>
                    <a:pt x="12" y="164"/>
                    <a:pt x="5" y="169"/>
                  </a:cubicBezTo>
                  <a:lnTo>
                    <a:pt x="5" y="169"/>
                  </a:lnTo>
                  <a:close/>
                  <a:moveTo>
                    <a:pt x="36" y="96"/>
                  </a:moveTo>
                  <a:lnTo>
                    <a:pt x="36" y="96"/>
                  </a:lnTo>
                  <a:cubicBezTo>
                    <a:pt x="23" y="116"/>
                    <a:pt x="13" y="138"/>
                    <a:pt x="7" y="161"/>
                  </a:cubicBezTo>
                  <a:cubicBezTo>
                    <a:pt x="13" y="157"/>
                    <a:pt x="20" y="155"/>
                    <a:pt x="24" y="153"/>
                  </a:cubicBezTo>
                  <a:cubicBezTo>
                    <a:pt x="23" y="145"/>
                    <a:pt x="23" y="136"/>
                    <a:pt x="27" y="126"/>
                  </a:cubicBezTo>
                  <a:cubicBezTo>
                    <a:pt x="28" y="123"/>
                    <a:pt x="32" y="123"/>
                    <a:pt x="32" y="127"/>
                  </a:cubicBezTo>
                  <a:cubicBezTo>
                    <a:pt x="34" y="141"/>
                    <a:pt x="49" y="152"/>
                    <a:pt x="60" y="161"/>
                  </a:cubicBezTo>
                  <a:cubicBezTo>
                    <a:pt x="62" y="159"/>
                    <a:pt x="65" y="156"/>
                    <a:pt x="68" y="154"/>
                  </a:cubicBezTo>
                  <a:cubicBezTo>
                    <a:pt x="52" y="142"/>
                    <a:pt x="40" y="125"/>
                    <a:pt x="36" y="96"/>
                  </a:cubicBezTo>
                  <a:lnTo>
                    <a:pt x="36" y="96"/>
                  </a:lnTo>
                  <a:close/>
                  <a:moveTo>
                    <a:pt x="56" y="72"/>
                  </a:moveTo>
                  <a:lnTo>
                    <a:pt x="56" y="72"/>
                  </a:lnTo>
                  <a:cubicBezTo>
                    <a:pt x="53" y="75"/>
                    <a:pt x="50" y="78"/>
                    <a:pt x="47" y="82"/>
                  </a:cubicBezTo>
                  <a:cubicBezTo>
                    <a:pt x="53" y="90"/>
                    <a:pt x="59" y="95"/>
                    <a:pt x="67" y="98"/>
                  </a:cubicBezTo>
                  <a:cubicBezTo>
                    <a:pt x="66" y="91"/>
                    <a:pt x="66" y="81"/>
                    <a:pt x="68" y="75"/>
                  </a:cubicBezTo>
                  <a:lnTo>
                    <a:pt x="56" y="72"/>
                  </a:lnTo>
                  <a:lnTo>
                    <a:pt x="56" y="72"/>
                  </a:lnTo>
                  <a:close/>
                  <a:moveTo>
                    <a:pt x="214" y="53"/>
                  </a:moveTo>
                  <a:lnTo>
                    <a:pt x="214" y="53"/>
                  </a:lnTo>
                  <a:cubicBezTo>
                    <a:pt x="211" y="55"/>
                    <a:pt x="208" y="56"/>
                    <a:pt x="204" y="56"/>
                  </a:cubicBezTo>
                  <a:cubicBezTo>
                    <a:pt x="203" y="64"/>
                    <a:pt x="202" y="72"/>
                    <a:pt x="203" y="80"/>
                  </a:cubicBezTo>
                  <a:lnTo>
                    <a:pt x="218" y="64"/>
                  </a:lnTo>
                  <a:cubicBezTo>
                    <a:pt x="215" y="60"/>
                    <a:pt x="214" y="57"/>
                    <a:pt x="214" y="53"/>
                  </a:cubicBezTo>
                  <a:lnTo>
                    <a:pt x="214" y="53"/>
                  </a:lnTo>
                  <a:close/>
                  <a:moveTo>
                    <a:pt x="197" y="70"/>
                  </a:moveTo>
                  <a:lnTo>
                    <a:pt x="197" y="70"/>
                  </a:lnTo>
                  <a:cubicBezTo>
                    <a:pt x="193" y="69"/>
                    <a:pt x="189" y="68"/>
                    <a:pt x="187" y="64"/>
                  </a:cubicBezTo>
                  <a:cubicBezTo>
                    <a:pt x="186" y="62"/>
                    <a:pt x="192" y="63"/>
                    <a:pt x="193" y="63"/>
                  </a:cubicBezTo>
                  <a:cubicBezTo>
                    <a:pt x="195" y="63"/>
                    <a:pt x="196" y="62"/>
                    <a:pt x="198" y="62"/>
                  </a:cubicBezTo>
                  <a:cubicBezTo>
                    <a:pt x="198" y="59"/>
                    <a:pt x="198" y="56"/>
                    <a:pt x="199" y="53"/>
                  </a:cubicBezTo>
                  <a:cubicBezTo>
                    <a:pt x="199" y="53"/>
                    <a:pt x="199" y="52"/>
                    <a:pt x="199" y="52"/>
                  </a:cubicBezTo>
                  <a:cubicBezTo>
                    <a:pt x="199" y="51"/>
                    <a:pt x="199" y="50"/>
                    <a:pt x="199" y="49"/>
                  </a:cubicBezTo>
                  <a:cubicBezTo>
                    <a:pt x="200" y="46"/>
                    <a:pt x="205" y="46"/>
                    <a:pt x="205" y="50"/>
                  </a:cubicBezTo>
                  <a:cubicBezTo>
                    <a:pt x="221" y="49"/>
                    <a:pt x="218" y="25"/>
                    <a:pt x="201" y="29"/>
                  </a:cubicBezTo>
                  <a:cubicBezTo>
                    <a:pt x="197" y="29"/>
                    <a:pt x="196" y="24"/>
                    <a:pt x="200" y="23"/>
                  </a:cubicBezTo>
                  <a:cubicBezTo>
                    <a:pt x="204" y="22"/>
                    <a:pt x="207" y="22"/>
                    <a:pt x="210" y="23"/>
                  </a:cubicBezTo>
                  <a:cubicBezTo>
                    <a:pt x="208" y="0"/>
                    <a:pt x="172" y="14"/>
                    <a:pt x="192" y="32"/>
                  </a:cubicBezTo>
                  <a:cubicBezTo>
                    <a:pt x="195" y="34"/>
                    <a:pt x="192" y="39"/>
                    <a:pt x="189" y="36"/>
                  </a:cubicBezTo>
                  <a:cubicBezTo>
                    <a:pt x="185" y="33"/>
                    <a:pt x="183" y="30"/>
                    <a:pt x="182" y="27"/>
                  </a:cubicBezTo>
                  <a:cubicBezTo>
                    <a:pt x="169" y="29"/>
                    <a:pt x="172" y="45"/>
                    <a:pt x="181" y="48"/>
                  </a:cubicBezTo>
                  <a:lnTo>
                    <a:pt x="181" y="47"/>
                  </a:lnTo>
                  <a:cubicBezTo>
                    <a:pt x="182" y="44"/>
                    <a:pt x="187" y="45"/>
                    <a:pt x="186" y="49"/>
                  </a:cubicBezTo>
                  <a:lnTo>
                    <a:pt x="185" y="51"/>
                  </a:lnTo>
                  <a:cubicBezTo>
                    <a:pt x="185" y="52"/>
                    <a:pt x="185" y="52"/>
                    <a:pt x="185" y="52"/>
                  </a:cubicBezTo>
                  <a:lnTo>
                    <a:pt x="172" y="105"/>
                  </a:lnTo>
                  <a:cubicBezTo>
                    <a:pt x="175" y="105"/>
                    <a:pt x="177" y="106"/>
                    <a:pt x="179" y="106"/>
                  </a:cubicBezTo>
                  <a:lnTo>
                    <a:pt x="199" y="85"/>
                  </a:lnTo>
                  <a:cubicBezTo>
                    <a:pt x="197" y="80"/>
                    <a:pt x="197" y="75"/>
                    <a:pt x="197" y="70"/>
                  </a:cubicBezTo>
                  <a:lnTo>
                    <a:pt x="197" y="70"/>
                  </a:lnTo>
                  <a:close/>
                  <a:moveTo>
                    <a:pt x="225" y="90"/>
                  </a:moveTo>
                  <a:lnTo>
                    <a:pt x="225" y="90"/>
                  </a:lnTo>
                  <a:cubicBezTo>
                    <a:pt x="222" y="85"/>
                    <a:pt x="221" y="79"/>
                    <a:pt x="222" y="74"/>
                  </a:cubicBezTo>
                  <a:cubicBezTo>
                    <a:pt x="222" y="71"/>
                    <a:pt x="225" y="76"/>
                    <a:pt x="225" y="76"/>
                  </a:cubicBezTo>
                  <a:cubicBezTo>
                    <a:pt x="227" y="78"/>
                    <a:pt x="229" y="79"/>
                    <a:pt x="232" y="80"/>
                  </a:cubicBezTo>
                  <a:cubicBezTo>
                    <a:pt x="236" y="73"/>
                    <a:pt x="241" y="66"/>
                    <a:pt x="246" y="60"/>
                  </a:cubicBezTo>
                  <a:cubicBezTo>
                    <a:pt x="252" y="52"/>
                    <a:pt x="257" y="45"/>
                    <a:pt x="263" y="38"/>
                  </a:cubicBezTo>
                  <a:cubicBezTo>
                    <a:pt x="253" y="26"/>
                    <a:pt x="237" y="33"/>
                    <a:pt x="242" y="51"/>
                  </a:cubicBezTo>
                  <a:cubicBezTo>
                    <a:pt x="243" y="55"/>
                    <a:pt x="237" y="56"/>
                    <a:pt x="236" y="52"/>
                  </a:cubicBezTo>
                  <a:cubicBezTo>
                    <a:pt x="235" y="48"/>
                    <a:pt x="235" y="45"/>
                    <a:pt x="235" y="42"/>
                  </a:cubicBezTo>
                  <a:cubicBezTo>
                    <a:pt x="223" y="38"/>
                    <a:pt x="214" y="49"/>
                    <a:pt x="222" y="60"/>
                  </a:cubicBezTo>
                  <a:cubicBezTo>
                    <a:pt x="225" y="57"/>
                    <a:pt x="228" y="61"/>
                    <a:pt x="226" y="64"/>
                  </a:cubicBezTo>
                  <a:lnTo>
                    <a:pt x="204" y="87"/>
                  </a:lnTo>
                  <a:cubicBezTo>
                    <a:pt x="204" y="88"/>
                    <a:pt x="204" y="88"/>
                    <a:pt x="203" y="88"/>
                  </a:cubicBezTo>
                  <a:lnTo>
                    <a:pt x="186" y="107"/>
                  </a:lnTo>
                  <a:cubicBezTo>
                    <a:pt x="193" y="109"/>
                    <a:pt x="201" y="110"/>
                    <a:pt x="209" y="113"/>
                  </a:cubicBezTo>
                  <a:cubicBezTo>
                    <a:pt x="214" y="105"/>
                    <a:pt x="220" y="97"/>
                    <a:pt x="225" y="90"/>
                  </a:cubicBezTo>
                  <a:lnTo>
                    <a:pt x="225" y="90"/>
                  </a:lnTo>
                  <a:close/>
                  <a:moveTo>
                    <a:pt x="200" y="247"/>
                  </a:moveTo>
                  <a:lnTo>
                    <a:pt x="200" y="247"/>
                  </a:lnTo>
                  <a:cubicBezTo>
                    <a:pt x="231" y="234"/>
                    <a:pt x="241" y="209"/>
                    <a:pt x="240" y="189"/>
                  </a:cubicBezTo>
                  <a:cubicBezTo>
                    <a:pt x="233" y="199"/>
                    <a:pt x="226" y="210"/>
                    <a:pt x="219" y="219"/>
                  </a:cubicBezTo>
                  <a:cubicBezTo>
                    <a:pt x="213" y="229"/>
                    <a:pt x="206" y="238"/>
                    <a:pt x="200" y="247"/>
                  </a:cubicBezTo>
                  <a:lnTo>
                    <a:pt x="200" y="247"/>
                  </a:lnTo>
                  <a:close/>
                  <a:moveTo>
                    <a:pt x="262" y="176"/>
                  </a:moveTo>
                  <a:lnTo>
                    <a:pt x="262" y="176"/>
                  </a:lnTo>
                  <a:cubicBezTo>
                    <a:pt x="275" y="162"/>
                    <a:pt x="280" y="148"/>
                    <a:pt x="280" y="134"/>
                  </a:cubicBezTo>
                  <a:cubicBezTo>
                    <a:pt x="272" y="143"/>
                    <a:pt x="265" y="152"/>
                    <a:pt x="259" y="162"/>
                  </a:cubicBezTo>
                  <a:cubicBezTo>
                    <a:pt x="260" y="166"/>
                    <a:pt x="261" y="171"/>
                    <a:pt x="262" y="176"/>
                  </a:cubicBezTo>
                  <a:lnTo>
                    <a:pt x="262" y="176"/>
                  </a:lnTo>
                  <a:close/>
                  <a:moveTo>
                    <a:pt x="303" y="125"/>
                  </a:moveTo>
                  <a:lnTo>
                    <a:pt x="303" y="125"/>
                  </a:lnTo>
                  <a:cubicBezTo>
                    <a:pt x="317" y="114"/>
                    <a:pt x="322" y="102"/>
                    <a:pt x="322" y="87"/>
                  </a:cubicBezTo>
                  <a:cubicBezTo>
                    <a:pt x="314" y="94"/>
                    <a:pt x="307" y="101"/>
                    <a:pt x="300" y="109"/>
                  </a:cubicBezTo>
                  <a:cubicBezTo>
                    <a:pt x="301" y="115"/>
                    <a:pt x="302" y="120"/>
                    <a:pt x="303" y="125"/>
                  </a:cubicBezTo>
                  <a:lnTo>
                    <a:pt x="303" y="125"/>
                  </a:lnTo>
                  <a:close/>
                  <a:moveTo>
                    <a:pt x="302" y="148"/>
                  </a:moveTo>
                  <a:lnTo>
                    <a:pt x="302" y="148"/>
                  </a:lnTo>
                  <a:cubicBezTo>
                    <a:pt x="331" y="135"/>
                    <a:pt x="344" y="104"/>
                    <a:pt x="341" y="71"/>
                  </a:cubicBezTo>
                  <a:cubicBezTo>
                    <a:pt x="336" y="75"/>
                    <a:pt x="332" y="78"/>
                    <a:pt x="327" y="82"/>
                  </a:cubicBezTo>
                  <a:cubicBezTo>
                    <a:pt x="329" y="102"/>
                    <a:pt x="322" y="118"/>
                    <a:pt x="303" y="132"/>
                  </a:cubicBezTo>
                  <a:cubicBezTo>
                    <a:pt x="303" y="138"/>
                    <a:pt x="303" y="143"/>
                    <a:pt x="302" y="148"/>
                  </a:cubicBezTo>
                  <a:lnTo>
                    <a:pt x="302" y="148"/>
                  </a:lnTo>
                  <a:close/>
                  <a:moveTo>
                    <a:pt x="189" y="269"/>
                  </a:moveTo>
                  <a:lnTo>
                    <a:pt x="189" y="269"/>
                  </a:lnTo>
                  <a:cubicBezTo>
                    <a:pt x="189" y="269"/>
                    <a:pt x="189" y="269"/>
                    <a:pt x="189" y="269"/>
                  </a:cubicBezTo>
                  <a:cubicBezTo>
                    <a:pt x="222" y="266"/>
                    <a:pt x="251" y="240"/>
                    <a:pt x="257" y="205"/>
                  </a:cubicBezTo>
                  <a:cubicBezTo>
                    <a:pt x="257" y="204"/>
                    <a:pt x="257" y="204"/>
                    <a:pt x="257" y="204"/>
                  </a:cubicBezTo>
                  <a:cubicBezTo>
                    <a:pt x="258" y="197"/>
                    <a:pt x="258" y="190"/>
                    <a:pt x="257" y="182"/>
                  </a:cubicBezTo>
                  <a:cubicBezTo>
                    <a:pt x="257" y="182"/>
                    <a:pt x="257" y="181"/>
                    <a:pt x="257" y="181"/>
                  </a:cubicBezTo>
                  <a:cubicBezTo>
                    <a:pt x="257" y="177"/>
                    <a:pt x="256" y="172"/>
                    <a:pt x="254" y="168"/>
                  </a:cubicBezTo>
                  <a:cubicBezTo>
                    <a:pt x="251" y="172"/>
                    <a:pt x="248" y="177"/>
                    <a:pt x="244" y="182"/>
                  </a:cubicBezTo>
                  <a:cubicBezTo>
                    <a:pt x="249" y="207"/>
                    <a:pt x="238" y="242"/>
                    <a:pt x="194" y="255"/>
                  </a:cubicBezTo>
                  <a:cubicBezTo>
                    <a:pt x="191" y="260"/>
                    <a:pt x="187" y="264"/>
                    <a:pt x="184" y="269"/>
                  </a:cubicBezTo>
                  <a:cubicBezTo>
                    <a:pt x="185" y="269"/>
                    <a:pt x="187" y="269"/>
                    <a:pt x="189" y="269"/>
                  </a:cubicBezTo>
                  <a:lnTo>
                    <a:pt x="189" y="269"/>
                  </a:lnTo>
                  <a:close/>
                  <a:moveTo>
                    <a:pt x="68" y="369"/>
                  </a:moveTo>
                  <a:lnTo>
                    <a:pt x="68" y="369"/>
                  </a:lnTo>
                  <a:cubicBezTo>
                    <a:pt x="68" y="369"/>
                    <a:pt x="68" y="369"/>
                    <a:pt x="68" y="369"/>
                  </a:cubicBezTo>
                  <a:cubicBezTo>
                    <a:pt x="68" y="370"/>
                    <a:pt x="69" y="371"/>
                    <a:pt x="70" y="372"/>
                  </a:cubicBezTo>
                  <a:cubicBezTo>
                    <a:pt x="81" y="366"/>
                    <a:pt x="91" y="358"/>
                    <a:pt x="101" y="350"/>
                  </a:cubicBezTo>
                  <a:cubicBezTo>
                    <a:pt x="101" y="350"/>
                    <a:pt x="101" y="350"/>
                    <a:pt x="101" y="350"/>
                  </a:cubicBezTo>
                  <a:cubicBezTo>
                    <a:pt x="106" y="346"/>
                    <a:pt x="111" y="342"/>
                    <a:pt x="115" y="338"/>
                  </a:cubicBezTo>
                  <a:cubicBezTo>
                    <a:pt x="115" y="338"/>
                    <a:pt x="116" y="338"/>
                    <a:pt x="116" y="338"/>
                  </a:cubicBezTo>
                  <a:cubicBezTo>
                    <a:pt x="120" y="334"/>
                    <a:pt x="125" y="329"/>
                    <a:pt x="129" y="325"/>
                  </a:cubicBezTo>
                  <a:cubicBezTo>
                    <a:pt x="129" y="325"/>
                    <a:pt x="130" y="325"/>
                    <a:pt x="130" y="324"/>
                  </a:cubicBezTo>
                  <a:cubicBezTo>
                    <a:pt x="136" y="319"/>
                    <a:pt x="141" y="312"/>
                    <a:pt x="147" y="306"/>
                  </a:cubicBezTo>
                  <a:cubicBezTo>
                    <a:pt x="147" y="306"/>
                    <a:pt x="147" y="305"/>
                    <a:pt x="148" y="305"/>
                  </a:cubicBezTo>
                  <a:cubicBezTo>
                    <a:pt x="153" y="300"/>
                    <a:pt x="158" y="294"/>
                    <a:pt x="162" y="288"/>
                  </a:cubicBezTo>
                  <a:cubicBezTo>
                    <a:pt x="163" y="287"/>
                    <a:pt x="163" y="287"/>
                    <a:pt x="163" y="287"/>
                  </a:cubicBezTo>
                  <a:cubicBezTo>
                    <a:pt x="167" y="282"/>
                    <a:pt x="172" y="276"/>
                    <a:pt x="176" y="271"/>
                  </a:cubicBezTo>
                  <a:cubicBezTo>
                    <a:pt x="176" y="270"/>
                    <a:pt x="176" y="270"/>
                    <a:pt x="176" y="270"/>
                  </a:cubicBezTo>
                  <a:cubicBezTo>
                    <a:pt x="181" y="264"/>
                    <a:pt x="186" y="257"/>
                    <a:pt x="190" y="251"/>
                  </a:cubicBezTo>
                  <a:cubicBezTo>
                    <a:pt x="190" y="251"/>
                    <a:pt x="190" y="251"/>
                    <a:pt x="191" y="250"/>
                  </a:cubicBezTo>
                  <a:cubicBezTo>
                    <a:pt x="207" y="227"/>
                    <a:pt x="223" y="203"/>
                    <a:pt x="239" y="180"/>
                  </a:cubicBezTo>
                  <a:cubicBezTo>
                    <a:pt x="239" y="180"/>
                    <a:pt x="239" y="180"/>
                    <a:pt x="239" y="180"/>
                  </a:cubicBezTo>
                  <a:cubicBezTo>
                    <a:pt x="244" y="173"/>
                    <a:pt x="248" y="167"/>
                    <a:pt x="253" y="160"/>
                  </a:cubicBezTo>
                  <a:cubicBezTo>
                    <a:pt x="253" y="160"/>
                    <a:pt x="253" y="160"/>
                    <a:pt x="253" y="160"/>
                  </a:cubicBezTo>
                  <a:cubicBezTo>
                    <a:pt x="261" y="149"/>
                    <a:pt x="269" y="138"/>
                    <a:pt x="277" y="128"/>
                  </a:cubicBezTo>
                  <a:cubicBezTo>
                    <a:pt x="278" y="127"/>
                    <a:pt x="279" y="126"/>
                    <a:pt x="279" y="125"/>
                  </a:cubicBezTo>
                  <a:cubicBezTo>
                    <a:pt x="280" y="125"/>
                    <a:pt x="280" y="124"/>
                    <a:pt x="280" y="124"/>
                  </a:cubicBezTo>
                  <a:cubicBezTo>
                    <a:pt x="285" y="118"/>
                    <a:pt x="290" y="113"/>
                    <a:pt x="295" y="107"/>
                  </a:cubicBezTo>
                  <a:cubicBezTo>
                    <a:pt x="295" y="107"/>
                    <a:pt x="295" y="107"/>
                    <a:pt x="295" y="106"/>
                  </a:cubicBezTo>
                  <a:cubicBezTo>
                    <a:pt x="304" y="97"/>
                    <a:pt x="313" y="87"/>
                    <a:pt x="322" y="79"/>
                  </a:cubicBezTo>
                  <a:cubicBezTo>
                    <a:pt x="322" y="79"/>
                    <a:pt x="323" y="79"/>
                    <a:pt x="323" y="79"/>
                  </a:cubicBezTo>
                  <a:cubicBezTo>
                    <a:pt x="329" y="73"/>
                    <a:pt x="335" y="69"/>
                    <a:pt x="341" y="64"/>
                  </a:cubicBezTo>
                  <a:cubicBezTo>
                    <a:pt x="341" y="64"/>
                    <a:pt x="342" y="64"/>
                    <a:pt x="342" y="64"/>
                  </a:cubicBezTo>
                  <a:lnTo>
                    <a:pt x="343" y="63"/>
                  </a:lnTo>
                  <a:cubicBezTo>
                    <a:pt x="343" y="63"/>
                    <a:pt x="343" y="63"/>
                    <a:pt x="343" y="63"/>
                  </a:cubicBezTo>
                  <a:cubicBezTo>
                    <a:pt x="344" y="62"/>
                    <a:pt x="345" y="61"/>
                    <a:pt x="346" y="61"/>
                  </a:cubicBezTo>
                  <a:lnTo>
                    <a:pt x="340" y="45"/>
                  </a:lnTo>
                  <a:cubicBezTo>
                    <a:pt x="337" y="47"/>
                    <a:pt x="334" y="50"/>
                    <a:pt x="331" y="52"/>
                  </a:cubicBezTo>
                  <a:cubicBezTo>
                    <a:pt x="331" y="52"/>
                    <a:pt x="331" y="53"/>
                    <a:pt x="331" y="53"/>
                  </a:cubicBezTo>
                  <a:cubicBezTo>
                    <a:pt x="225" y="140"/>
                    <a:pt x="180" y="283"/>
                    <a:pt x="63" y="361"/>
                  </a:cubicBezTo>
                  <a:cubicBezTo>
                    <a:pt x="65" y="364"/>
                    <a:pt x="66" y="366"/>
                    <a:pt x="68" y="369"/>
                  </a:cubicBezTo>
                  <a:lnTo>
                    <a:pt x="68" y="369"/>
                  </a:lnTo>
                  <a:close/>
                </a:path>
              </a:pathLst>
            </a:custGeom>
            <a:noFill/>
            <a:ln w="15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7" name="Freeform 12">
              <a:extLst>
                <a:ext uri="{FF2B5EF4-FFF2-40B4-BE49-F238E27FC236}">
                  <a16:creationId xmlns:a16="http://schemas.microsoft.com/office/drawing/2014/main" id="{F5539213-4F7F-2105-A3FB-10E097A76B51}"/>
                </a:ext>
              </a:extLst>
            </p:cNvPr>
            <p:cNvSpPr>
              <a:spLocks noEditPoints="1"/>
            </p:cNvSpPr>
            <p:nvPr userDrawn="1"/>
          </p:nvSpPr>
          <p:spPr bwMode="auto">
            <a:xfrm>
              <a:off x="7694613" y="509588"/>
              <a:ext cx="328613" cy="385762"/>
            </a:xfrm>
            <a:custGeom>
              <a:avLst/>
              <a:gdLst>
                <a:gd name="T0" fmla="*/ 159 w 404"/>
                <a:gd name="T1" fmla="*/ 338 h 470"/>
                <a:gd name="T2" fmla="*/ 185 w 404"/>
                <a:gd name="T3" fmla="*/ 332 h 470"/>
                <a:gd name="T4" fmla="*/ 193 w 404"/>
                <a:gd name="T5" fmla="*/ 297 h 470"/>
                <a:gd name="T6" fmla="*/ 161 w 404"/>
                <a:gd name="T7" fmla="*/ 281 h 470"/>
                <a:gd name="T8" fmla="*/ 137 w 404"/>
                <a:gd name="T9" fmla="*/ 310 h 470"/>
                <a:gd name="T10" fmla="*/ 83 w 404"/>
                <a:gd name="T11" fmla="*/ 444 h 470"/>
                <a:gd name="T12" fmla="*/ 107 w 404"/>
                <a:gd name="T13" fmla="*/ 433 h 470"/>
                <a:gd name="T14" fmla="*/ 155 w 404"/>
                <a:gd name="T15" fmla="*/ 343 h 470"/>
                <a:gd name="T16" fmla="*/ 84 w 404"/>
                <a:gd name="T17" fmla="*/ 429 h 470"/>
                <a:gd name="T18" fmla="*/ 57 w 404"/>
                <a:gd name="T19" fmla="*/ 416 h 470"/>
                <a:gd name="T20" fmla="*/ 59 w 404"/>
                <a:gd name="T21" fmla="*/ 345 h 470"/>
                <a:gd name="T22" fmla="*/ 83 w 404"/>
                <a:gd name="T23" fmla="*/ 444 h 470"/>
                <a:gd name="T24" fmla="*/ 90 w 404"/>
                <a:gd name="T25" fmla="*/ 448 h 470"/>
                <a:gd name="T26" fmla="*/ 108 w 404"/>
                <a:gd name="T27" fmla="*/ 438 h 470"/>
                <a:gd name="T28" fmla="*/ 115 w 404"/>
                <a:gd name="T29" fmla="*/ 434 h 470"/>
                <a:gd name="T30" fmla="*/ 127 w 404"/>
                <a:gd name="T31" fmla="*/ 424 h 470"/>
                <a:gd name="T32" fmla="*/ 161 w 404"/>
                <a:gd name="T33" fmla="*/ 344 h 470"/>
                <a:gd name="T34" fmla="*/ 280 w 404"/>
                <a:gd name="T35" fmla="*/ 459 h 470"/>
                <a:gd name="T36" fmla="*/ 166 w 404"/>
                <a:gd name="T37" fmla="*/ 345 h 470"/>
                <a:gd name="T38" fmla="*/ 161 w 404"/>
                <a:gd name="T39" fmla="*/ 268 h 470"/>
                <a:gd name="T40" fmla="*/ 166 w 404"/>
                <a:gd name="T41" fmla="*/ 275 h 470"/>
                <a:gd name="T42" fmla="*/ 161 w 404"/>
                <a:gd name="T43" fmla="*/ 268 h 470"/>
                <a:gd name="T44" fmla="*/ 199 w 404"/>
                <a:gd name="T45" fmla="*/ 297 h 470"/>
                <a:gd name="T46" fmla="*/ 331 w 404"/>
                <a:gd name="T47" fmla="*/ 362 h 470"/>
                <a:gd name="T48" fmla="*/ 368 w 404"/>
                <a:gd name="T49" fmla="*/ 285 h 470"/>
                <a:gd name="T50" fmla="*/ 323 w 404"/>
                <a:gd name="T51" fmla="*/ 281 h 470"/>
                <a:gd name="T52" fmla="*/ 368 w 404"/>
                <a:gd name="T53" fmla="*/ 279 h 470"/>
                <a:gd name="T54" fmla="*/ 377 w 404"/>
                <a:gd name="T55" fmla="*/ 243 h 470"/>
                <a:gd name="T56" fmla="*/ 345 w 404"/>
                <a:gd name="T57" fmla="*/ 219 h 470"/>
                <a:gd name="T58" fmla="*/ 347 w 404"/>
                <a:gd name="T59" fmla="*/ 245 h 470"/>
                <a:gd name="T60" fmla="*/ 383 w 404"/>
                <a:gd name="T61" fmla="*/ 239 h 470"/>
                <a:gd name="T62" fmla="*/ 367 w 404"/>
                <a:gd name="T63" fmla="*/ 129 h 470"/>
                <a:gd name="T64" fmla="*/ 182 w 404"/>
                <a:gd name="T65" fmla="*/ 233 h 470"/>
                <a:gd name="T66" fmla="*/ 175 w 404"/>
                <a:gd name="T67" fmla="*/ 239 h 470"/>
                <a:gd name="T68" fmla="*/ 170 w 404"/>
                <a:gd name="T69" fmla="*/ 234 h 470"/>
                <a:gd name="T70" fmla="*/ 187 w 404"/>
                <a:gd name="T71" fmla="*/ 282 h 470"/>
                <a:gd name="T72" fmla="*/ 174 w 404"/>
                <a:gd name="T73" fmla="*/ 239 h 470"/>
                <a:gd name="T74" fmla="*/ 273 w 404"/>
                <a:gd name="T75" fmla="*/ 38 h 470"/>
                <a:gd name="T76" fmla="*/ 262 w 404"/>
                <a:gd name="T77" fmla="*/ 38 h 470"/>
                <a:gd name="T78" fmla="*/ 273 w 404"/>
                <a:gd name="T79" fmla="*/ 38 h 470"/>
                <a:gd name="T80" fmla="*/ 282 w 404"/>
                <a:gd name="T81" fmla="*/ 26 h 470"/>
                <a:gd name="T82" fmla="*/ 288 w 404"/>
                <a:gd name="T83" fmla="*/ 20 h 470"/>
                <a:gd name="T84" fmla="*/ 258 w 404"/>
                <a:gd name="T85" fmla="*/ 56 h 470"/>
                <a:gd name="T86" fmla="*/ 254 w 404"/>
                <a:gd name="T87" fmla="*/ 52 h 470"/>
                <a:gd name="T88" fmla="*/ 98 w 404"/>
                <a:gd name="T89" fmla="*/ 6 h 470"/>
                <a:gd name="T90" fmla="*/ 87 w 404"/>
                <a:gd name="T91" fmla="*/ 6 h 470"/>
                <a:gd name="T92" fmla="*/ 98 w 404"/>
                <a:gd name="T93" fmla="*/ 6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4" h="470">
                  <a:moveTo>
                    <a:pt x="159" y="338"/>
                  </a:moveTo>
                  <a:lnTo>
                    <a:pt x="159" y="338"/>
                  </a:lnTo>
                  <a:cubicBezTo>
                    <a:pt x="159" y="338"/>
                    <a:pt x="159" y="338"/>
                    <a:pt x="159" y="338"/>
                  </a:cubicBezTo>
                  <a:cubicBezTo>
                    <a:pt x="161" y="339"/>
                    <a:pt x="164" y="339"/>
                    <a:pt x="166" y="339"/>
                  </a:cubicBezTo>
                  <a:cubicBezTo>
                    <a:pt x="173" y="339"/>
                    <a:pt x="180" y="337"/>
                    <a:pt x="185" y="332"/>
                  </a:cubicBezTo>
                  <a:cubicBezTo>
                    <a:pt x="185" y="332"/>
                    <a:pt x="185" y="332"/>
                    <a:pt x="185" y="332"/>
                  </a:cubicBezTo>
                  <a:cubicBezTo>
                    <a:pt x="192" y="327"/>
                    <a:pt x="196" y="319"/>
                    <a:pt x="196" y="310"/>
                  </a:cubicBezTo>
                  <a:cubicBezTo>
                    <a:pt x="196" y="305"/>
                    <a:pt x="195" y="301"/>
                    <a:pt x="193" y="298"/>
                  </a:cubicBezTo>
                  <a:cubicBezTo>
                    <a:pt x="193" y="297"/>
                    <a:pt x="193" y="297"/>
                    <a:pt x="193" y="297"/>
                  </a:cubicBezTo>
                  <a:cubicBezTo>
                    <a:pt x="188" y="287"/>
                    <a:pt x="178" y="281"/>
                    <a:pt x="166" y="281"/>
                  </a:cubicBezTo>
                  <a:cubicBezTo>
                    <a:pt x="165" y="281"/>
                    <a:pt x="163" y="281"/>
                    <a:pt x="162" y="281"/>
                  </a:cubicBezTo>
                  <a:lnTo>
                    <a:pt x="161" y="281"/>
                  </a:lnTo>
                  <a:cubicBezTo>
                    <a:pt x="156" y="282"/>
                    <a:pt x="151" y="284"/>
                    <a:pt x="147" y="288"/>
                  </a:cubicBezTo>
                  <a:lnTo>
                    <a:pt x="147" y="288"/>
                  </a:lnTo>
                  <a:cubicBezTo>
                    <a:pt x="141" y="293"/>
                    <a:pt x="137" y="301"/>
                    <a:pt x="137" y="310"/>
                  </a:cubicBezTo>
                  <a:cubicBezTo>
                    <a:pt x="137" y="323"/>
                    <a:pt x="146" y="335"/>
                    <a:pt x="159" y="338"/>
                  </a:cubicBezTo>
                  <a:lnTo>
                    <a:pt x="159" y="338"/>
                  </a:lnTo>
                  <a:close/>
                  <a:moveTo>
                    <a:pt x="83" y="444"/>
                  </a:moveTo>
                  <a:lnTo>
                    <a:pt x="83" y="444"/>
                  </a:lnTo>
                  <a:cubicBezTo>
                    <a:pt x="91" y="441"/>
                    <a:pt x="99" y="438"/>
                    <a:pt x="106" y="433"/>
                  </a:cubicBezTo>
                  <a:cubicBezTo>
                    <a:pt x="106" y="433"/>
                    <a:pt x="106" y="433"/>
                    <a:pt x="107" y="433"/>
                  </a:cubicBezTo>
                  <a:cubicBezTo>
                    <a:pt x="113" y="429"/>
                    <a:pt x="119" y="424"/>
                    <a:pt x="124" y="419"/>
                  </a:cubicBezTo>
                  <a:cubicBezTo>
                    <a:pt x="124" y="419"/>
                    <a:pt x="124" y="419"/>
                    <a:pt x="124" y="419"/>
                  </a:cubicBezTo>
                  <a:cubicBezTo>
                    <a:pt x="149" y="394"/>
                    <a:pt x="156" y="361"/>
                    <a:pt x="155" y="343"/>
                  </a:cubicBezTo>
                  <a:cubicBezTo>
                    <a:pt x="150" y="341"/>
                    <a:pt x="144" y="338"/>
                    <a:pt x="140" y="333"/>
                  </a:cubicBezTo>
                  <a:cubicBezTo>
                    <a:pt x="143" y="366"/>
                    <a:pt x="133" y="405"/>
                    <a:pt x="86" y="429"/>
                  </a:cubicBezTo>
                  <a:cubicBezTo>
                    <a:pt x="85" y="429"/>
                    <a:pt x="85" y="429"/>
                    <a:pt x="84" y="429"/>
                  </a:cubicBezTo>
                  <a:cubicBezTo>
                    <a:pt x="84" y="429"/>
                    <a:pt x="83" y="429"/>
                    <a:pt x="83" y="429"/>
                  </a:cubicBezTo>
                  <a:cubicBezTo>
                    <a:pt x="75" y="426"/>
                    <a:pt x="66" y="422"/>
                    <a:pt x="59" y="417"/>
                  </a:cubicBezTo>
                  <a:cubicBezTo>
                    <a:pt x="58" y="416"/>
                    <a:pt x="58" y="416"/>
                    <a:pt x="57" y="416"/>
                  </a:cubicBezTo>
                  <a:cubicBezTo>
                    <a:pt x="51" y="411"/>
                    <a:pt x="45" y="405"/>
                    <a:pt x="41" y="398"/>
                  </a:cubicBezTo>
                  <a:cubicBezTo>
                    <a:pt x="41" y="397"/>
                    <a:pt x="41" y="397"/>
                    <a:pt x="40" y="397"/>
                  </a:cubicBezTo>
                  <a:cubicBezTo>
                    <a:pt x="31" y="381"/>
                    <a:pt x="33" y="361"/>
                    <a:pt x="59" y="345"/>
                  </a:cubicBezTo>
                  <a:cubicBezTo>
                    <a:pt x="58" y="341"/>
                    <a:pt x="56" y="337"/>
                    <a:pt x="54" y="333"/>
                  </a:cubicBezTo>
                  <a:cubicBezTo>
                    <a:pt x="0" y="370"/>
                    <a:pt x="22" y="416"/>
                    <a:pt x="83" y="444"/>
                  </a:cubicBezTo>
                  <a:lnTo>
                    <a:pt x="83" y="444"/>
                  </a:lnTo>
                  <a:close/>
                  <a:moveTo>
                    <a:pt x="108" y="438"/>
                  </a:moveTo>
                  <a:lnTo>
                    <a:pt x="108" y="438"/>
                  </a:lnTo>
                  <a:cubicBezTo>
                    <a:pt x="103" y="442"/>
                    <a:pt x="97" y="445"/>
                    <a:pt x="90" y="448"/>
                  </a:cubicBezTo>
                  <a:cubicBezTo>
                    <a:pt x="122" y="461"/>
                    <a:pt x="164" y="470"/>
                    <a:pt x="208" y="469"/>
                  </a:cubicBezTo>
                  <a:cubicBezTo>
                    <a:pt x="182" y="459"/>
                    <a:pt x="133" y="443"/>
                    <a:pt x="108" y="438"/>
                  </a:cubicBezTo>
                  <a:lnTo>
                    <a:pt x="108" y="438"/>
                  </a:lnTo>
                  <a:close/>
                  <a:moveTo>
                    <a:pt x="127" y="424"/>
                  </a:moveTo>
                  <a:lnTo>
                    <a:pt x="127" y="424"/>
                  </a:lnTo>
                  <a:cubicBezTo>
                    <a:pt x="123" y="428"/>
                    <a:pt x="119" y="431"/>
                    <a:pt x="115" y="434"/>
                  </a:cubicBezTo>
                  <a:cubicBezTo>
                    <a:pt x="146" y="441"/>
                    <a:pt x="202" y="459"/>
                    <a:pt x="222" y="468"/>
                  </a:cubicBezTo>
                  <a:cubicBezTo>
                    <a:pt x="234" y="468"/>
                    <a:pt x="246" y="466"/>
                    <a:pt x="258" y="464"/>
                  </a:cubicBezTo>
                  <a:cubicBezTo>
                    <a:pt x="224" y="453"/>
                    <a:pt x="157" y="432"/>
                    <a:pt x="127" y="424"/>
                  </a:cubicBezTo>
                  <a:lnTo>
                    <a:pt x="127" y="424"/>
                  </a:lnTo>
                  <a:close/>
                  <a:moveTo>
                    <a:pt x="161" y="344"/>
                  </a:moveTo>
                  <a:lnTo>
                    <a:pt x="161" y="344"/>
                  </a:lnTo>
                  <a:cubicBezTo>
                    <a:pt x="161" y="363"/>
                    <a:pt x="154" y="395"/>
                    <a:pt x="131" y="420"/>
                  </a:cubicBezTo>
                  <a:cubicBezTo>
                    <a:pt x="166" y="428"/>
                    <a:pt x="241" y="452"/>
                    <a:pt x="269" y="462"/>
                  </a:cubicBezTo>
                  <a:cubicBezTo>
                    <a:pt x="273" y="461"/>
                    <a:pt x="277" y="460"/>
                    <a:pt x="280" y="459"/>
                  </a:cubicBezTo>
                  <a:cubicBezTo>
                    <a:pt x="276" y="437"/>
                    <a:pt x="276" y="405"/>
                    <a:pt x="287" y="370"/>
                  </a:cubicBezTo>
                  <a:cubicBezTo>
                    <a:pt x="256" y="368"/>
                    <a:pt x="220" y="358"/>
                    <a:pt x="187" y="338"/>
                  </a:cubicBezTo>
                  <a:cubicBezTo>
                    <a:pt x="181" y="342"/>
                    <a:pt x="174" y="345"/>
                    <a:pt x="166" y="345"/>
                  </a:cubicBezTo>
                  <a:cubicBezTo>
                    <a:pt x="164" y="345"/>
                    <a:pt x="163" y="345"/>
                    <a:pt x="161" y="344"/>
                  </a:cubicBezTo>
                  <a:lnTo>
                    <a:pt x="161" y="344"/>
                  </a:lnTo>
                  <a:close/>
                  <a:moveTo>
                    <a:pt x="161" y="268"/>
                  </a:moveTo>
                  <a:lnTo>
                    <a:pt x="161" y="268"/>
                  </a:lnTo>
                  <a:cubicBezTo>
                    <a:pt x="161" y="271"/>
                    <a:pt x="162" y="273"/>
                    <a:pt x="163" y="275"/>
                  </a:cubicBezTo>
                  <a:cubicBezTo>
                    <a:pt x="164" y="275"/>
                    <a:pt x="165" y="275"/>
                    <a:pt x="166" y="275"/>
                  </a:cubicBezTo>
                  <a:cubicBezTo>
                    <a:pt x="172" y="275"/>
                    <a:pt x="177" y="276"/>
                    <a:pt x="182" y="279"/>
                  </a:cubicBezTo>
                  <a:cubicBezTo>
                    <a:pt x="185" y="263"/>
                    <a:pt x="170" y="257"/>
                    <a:pt x="161" y="268"/>
                  </a:cubicBezTo>
                  <a:lnTo>
                    <a:pt x="161" y="268"/>
                  </a:lnTo>
                  <a:close/>
                  <a:moveTo>
                    <a:pt x="181" y="240"/>
                  </a:moveTo>
                  <a:lnTo>
                    <a:pt x="181" y="240"/>
                  </a:lnTo>
                  <a:cubicBezTo>
                    <a:pt x="206" y="246"/>
                    <a:pt x="214" y="278"/>
                    <a:pt x="199" y="297"/>
                  </a:cubicBezTo>
                  <a:cubicBezTo>
                    <a:pt x="200" y="301"/>
                    <a:pt x="201" y="305"/>
                    <a:pt x="201" y="310"/>
                  </a:cubicBezTo>
                  <a:cubicBezTo>
                    <a:pt x="201" y="319"/>
                    <a:pt x="197" y="328"/>
                    <a:pt x="191" y="334"/>
                  </a:cubicBezTo>
                  <a:cubicBezTo>
                    <a:pt x="240" y="364"/>
                    <a:pt x="295" y="369"/>
                    <a:pt x="331" y="362"/>
                  </a:cubicBezTo>
                  <a:cubicBezTo>
                    <a:pt x="369" y="354"/>
                    <a:pt x="382" y="333"/>
                    <a:pt x="359" y="312"/>
                  </a:cubicBezTo>
                  <a:cubicBezTo>
                    <a:pt x="354" y="308"/>
                    <a:pt x="366" y="297"/>
                    <a:pt x="374" y="296"/>
                  </a:cubicBezTo>
                  <a:cubicBezTo>
                    <a:pt x="375" y="291"/>
                    <a:pt x="373" y="287"/>
                    <a:pt x="368" y="285"/>
                  </a:cubicBezTo>
                  <a:cubicBezTo>
                    <a:pt x="357" y="284"/>
                    <a:pt x="338" y="290"/>
                    <a:pt x="325" y="293"/>
                  </a:cubicBezTo>
                  <a:cubicBezTo>
                    <a:pt x="325" y="295"/>
                    <a:pt x="321" y="296"/>
                    <a:pt x="320" y="293"/>
                  </a:cubicBezTo>
                  <a:cubicBezTo>
                    <a:pt x="319" y="289"/>
                    <a:pt x="322" y="283"/>
                    <a:pt x="323" y="281"/>
                  </a:cubicBezTo>
                  <a:cubicBezTo>
                    <a:pt x="325" y="277"/>
                    <a:pt x="329" y="280"/>
                    <a:pt x="328" y="283"/>
                  </a:cubicBezTo>
                  <a:cubicBezTo>
                    <a:pt x="327" y="284"/>
                    <a:pt x="327" y="285"/>
                    <a:pt x="326" y="287"/>
                  </a:cubicBezTo>
                  <a:cubicBezTo>
                    <a:pt x="339" y="284"/>
                    <a:pt x="356" y="278"/>
                    <a:pt x="368" y="279"/>
                  </a:cubicBezTo>
                  <a:cubicBezTo>
                    <a:pt x="371" y="277"/>
                    <a:pt x="379" y="271"/>
                    <a:pt x="378" y="267"/>
                  </a:cubicBezTo>
                  <a:cubicBezTo>
                    <a:pt x="377" y="266"/>
                    <a:pt x="376" y="265"/>
                    <a:pt x="375" y="263"/>
                  </a:cubicBezTo>
                  <a:cubicBezTo>
                    <a:pt x="369" y="255"/>
                    <a:pt x="371" y="249"/>
                    <a:pt x="377" y="243"/>
                  </a:cubicBezTo>
                  <a:cubicBezTo>
                    <a:pt x="367" y="242"/>
                    <a:pt x="355" y="243"/>
                    <a:pt x="349" y="250"/>
                  </a:cubicBezTo>
                  <a:cubicBezTo>
                    <a:pt x="345" y="255"/>
                    <a:pt x="338" y="243"/>
                    <a:pt x="338" y="242"/>
                  </a:cubicBezTo>
                  <a:cubicBezTo>
                    <a:pt x="335" y="236"/>
                    <a:pt x="335" y="228"/>
                    <a:pt x="345" y="219"/>
                  </a:cubicBezTo>
                  <a:cubicBezTo>
                    <a:pt x="347" y="216"/>
                    <a:pt x="351" y="221"/>
                    <a:pt x="349" y="223"/>
                  </a:cubicBezTo>
                  <a:cubicBezTo>
                    <a:pt x="341" y="230"/>
                    <a:pt x="339" y="237"/>
                    <a:pt x="346" y="244"/>
                  </a:cubicBezTo>
                  <a:lnTo>
                    <a:pt x="347" y="245"/>
                  </a:lnTo>
                  <a:cubicBezTo>
                    <a:pt x="357" y="237"/>
                    <a:pt x="371" y="236"/>
                    <a:pt x="383" y="239"/>
                  </a:cubicBezTo>
                  <a:lnTo>
                    <a:pt x="383" y="239"/>
                  </a:lnTo>
                  <a:lnTo>
                    <a:pt x="383" y="239"/>
                  </a:lnTo>
                  <a:cubicBezTo>
                    <a:pt x="404" y="237"/>
                    <a:pt x="403" y="229"/>
                    <a:pt x="397" y="213"/>
                  </a:cubicBezTo>
                  <a:cubicBezTo>
                    <a:pt x="395" y="207"/>
                    <a:pt x="392" y="200"/>
                    <a:pt x="389" y="191"/>
                  </a:cubicBezTo>
                  <a:cubicBezTo>
                    <a:pt x="384" y="180"/>
                    <a:pt x="376" y="155"/>
                    <a:pt x="367" y="129"/>
                  </a:cubicBezTo>
                  <a:cubicBezTo>
                    <a:pt x="343" y="119"/>
                    <a:pt x="308" y="125"/>
                    <a:pt x="282" y="137"/>
                  </a:cubicBezTo>
                  <a:cubicBezTo>
                    <a:pt x="275" y="147"/>
                    <a:pt x="266" y="156"/>
                    <a:pt x="252" y="165"/>
                  </a:cubicBezTo>
                  <a:cubicBezTo>
                    <a:pt x="246" y="202"/>
                    <a:pt x="216" y="229"/>
                    <a:pt x="182" y="233"/>
                  </a:cubicBezTo>
                  <a:lnTo>
                    <a:pt x="181" y="240"/>
                  </a:lnTo>
                  <a:lnTo>
                    <a:pt x="181" y="240"/>
                  </a:lnTo>
                  <a:close/>
                  <a:moveTo>
                    <a:pt x="175" y="239"/>
                  </a:moveTo>
                  <a:lnTo>
                    <a:pt x="175" y="239"/>
                  </a:lnTo>
                  <a:lnTo>
                    <a:pt x="176" y="234"/>
                  </a:lnTo>
                  <a:cubicBezTo>
                    <a:pt x="174" y="234"/>
                    <a:pt x="172" y="234"/>
                    <a:pt x="170" y="234"/>
                  </a:cubicBezTo>
                  <a:cubicBezTo>
                    <a:pt x="166" y="239"/>
                    <a:pt x="162" y="244"/>
                    <a:pt x="158" y="249"/>
                  </a:cubicBezTo>
                  <a:cubicBezTo>
                    <a:pt x="158" y="253"/>
                    <a:pt x="158" y="258"/>
                    <a:pt x="159" y="261"/>
                  </a:cubicBezTo>
                  <a:cubicBezTo>
                    <a:pt x="171" y="252"/>
                    <a:pt x="194" y="258"/>
                    <a:pt x="187" y="282"/>
                  </a:cubicBezTo>
                  <a:cubicBezTo>
                    <a:pt x="190" y="284"/>
                    <a:pt x="193" y="287"/>
                    <a:pt x="196" y="291"/>
                  </a:cubicBezTo>
                  <a:cubicBezTo>
                    <a:pt x="208" y="274"/>
                    <a:pt x="198" y="245"/>
                    <a:pt x="173" y="245"/>
                  </a:cubicBezTo>
                  <a:cubicBezTo>
                    <a:pt x="170" y="244"/>
                    <a:pt x="170" y="239"/>
                    <a:pt x="174" y="239"/>
                  </a:cubicBezTo>
                  <a:cubicBezTo>
                    <a:pt x="174" y="239"/>
                    <a:pt x="175" y="239"/>
                    <a:pt x="175" y="239"/>
                  </a:cubicBezTo>
                  <a:lnTo>
                    <a:pt x="175" y="239"/>
                  </a:lnTo>
                  <a:close/>
                  <a:moveTo>
                    <a:pt x="273" y="38"/>
                  </a:moveTo>
                  <a:lnTo>
                    <a:pt x="273" y="38"/>
                  </a:lnTo>
                  <a:cubicBezTo>
                    <a:pt x="273" y="41"/>
                    <a:pt x="270" y="43"/>
                    <a:pt x="268" y="43"/>
                  </a:cubicBezTo>
                  <a:cubicBezTo>
                    <a:pt x="265" y="43"/>
                    <a:pt x="262" y="41"/>
                    <a:pt x="262" y="38"/>
                  </a:cubicBezTo>
                  <a:cubicBezTo>
                    <a:pt x="262" y="35"/>
                    <a:pt x="265" y="33"/>
                    <a:pt x="268" y="33"/>
                  </a:cubicBezTo>
                  <a:cubicBezTo>
                    <a:pt x="270" y="33"/>
                    <a:pt x="273" y="35"/>
                    <a:pt x="273" y="38"/>
                  </a:cubicBezTo>
                  <a:lnTo>
                    <a:pt x="273" y="38"/>
                  </a:lnTo>
                  <a:close/>
                  <a:moveTo>
                    <a:pt x="288" y="20"/>
                  </a:moveTo>
                  <a:lnTo>
                    <a:pt x="288" y="20"/>
                  </a:lnTo>
                  <a:cubicBezTo>
                    <a:pt x="288" y="24"/>
                    <a:pt x="285" y="26"/>
                    <a:pt x="282" y="26"/>
                  </a:cubicBezTo>
                  <a:cubicBezTo>
                    <a:pt x="279" y="26"/>
                    <a:pt x="276" y="24"/>
                    <a:pt x="276" y="20"/>
                  </a:cubicBezTo>
                  <a:cubicBezTo>
                    <a:pt x="276" y="17"/>
                    <a:pt x="279" y="15"/>
                    <a:pt x="282" y="15"/>
                  </a:cubicBezTo>
                  <a:cubicBezTo>
                    <a:pt x="285" y="15"/>
                    <a:pt x="288" y="17"/>
                    <a:pt x="288" y="20"/>
                  </a:cubicBezTo>
                  <a:lnTo>
                    <a:pt x="288" y="20"/>
                  </a:lnTo>
                  <a:close/>
                  <a:moveTo>
                    <a:pt x="258" y="56"/>
                  </a:moveTo>
                  <a:lnTo>
                    <a:pt x="258" y="56"/>
                  </a:lnTo>
                  <a:cubicBezTo>
                    <a:pt x="258" y="59"/>
                    <a:pt x="256" y="61"/>
                    <a:pt x="254" y="61"/>
                  </a:cubicBezTo>
                  <a:cubicBezTo>
                    <a:pt x="251" y="61"/>
                    <a:pt x="249" y="59"/>
                    <a:pt x="249" y="56"/>
                  </a:cubicBezTo>
                  <a:cubicBezTo>
                    <a:pt x="249" y="54"/>
                    <a:pt x="251" y="52"/>
                    <a:pt x="254" y="52"/>
                  </a:cubicBezTo>
                  <a:cubicBezTo>
                    <a:pt x="256" y="52"/>
                    <a:pt x="258" y="54"/>
                    <a:pt x="258" y="56"/>
                  </a:cubicBezTo>
                  <a:lnTo>
                    <a:pt x="258" y="56"/>
                  </a:lnTo>
                  <a:close/>
                  <a:moveTo>
                    <a:pt x="98" y="6"/>
                  </a:moveTo>
                  <a:lnTo>
                    <a:pt x="98" y="6"/>
                  </a:lnTo>
                  <a:cubicBezTo>
                    <a:pt x="98" y="9"/>
                    <a:pt x="95" y="12"/>
                    <a:pt x="92" y="12"/>
                  </a:cubicBezTo>
                  <a:cubicBezTo>
                    <a:pt x="89" y="12"/>
                    <a:pt x="87" y="9"/>
                    <a:pt x="87" y="6"/>
                  </a:cubicBezTo>
                  <a:cubicBezTo>
                    <a:pt x="87" y="3"/>
                    <a:pt x="89" y="0"/>
                    <a:pt x="92" y="0"/>
                  </a:cubicBezTo>
                  <a:cubicBezTo>
                    <a:pt x="95" y="0"/>
                    <a:pt x="98" y="3"/>
                    <a:pt x="98" y="6"/>
                  </a:cubicBezTo>
                  <a:lnTo>
                    <a:pt x="98" y="6"/>
                  </a:lnTo>
                  <a:close/>
                </a:path>
              </a:pathLst>
            </a:custGeom>
            <a:noFill/>
            <a:ln w="15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8" name="Freeform 13">
              <a:extLst>
                <a:ext uri="{FF2B5EF4-FFF2-40B4-BE49-F238E27FC236}">
                  <a16:creationId xmlns:a16="http://schemas.microsoft.com/office/drawing/2014/main" id="{FFACB8FC-374A-F97F-4BCF-93906CBC44A2}"/>
                </a:ext>
              </a:extLst>
            </p:cNvPr>
            <p:cNvSpPr>
              <a:spLocks noEditPoints="1"/>
            </p:cNvSpPr>
            <p:nvPr userDrawn="1"/>
          </p:nvSpPr>
          <p:spPr bwMode="auto">
            <a:xfrm>
              <a:off x="7816850" y="631825"/>
              <a:ext cx="188913" cy="146050"/>
            </a:xfrm>
            <a:custGeom>
              <a:avLst/>
              <a:gdLst>
                <a:gd name="T0" fmla="*/ 15 w 232"/>
                <a:gd name="T1" fmla="*/ 172 h 178"/>
                <a:gd name="T2" fmla="*/ 15 w 232"/>
                <a:gd name="T3" fmla="*/ 172 h 178"/>
                <a:gd name="T4" fmla="*/ 25 w 232"/>
                <a:gd name="T5" fmla="*/ 162 h 178"/>
                <a:gd name="T6" fmla="*/ 15 w 232"/>
                <a:gd name="T7" fmla="*/ 152 h 178"/>
                <a:gd name="T8" fmla="*/ 5 w 232"/>
                <a:gd name="T9" fmla="*/ 162 h 178"/>
                <a:gd name="T10" fmla="*/ 15 w 232"/>
                <a:gd name="T11" fmla="*/ 172 h 178"/>
                <a:gd name="T12" fmla="*/ 15 w 232"/>
                <a:gd name="T13" fmla="*/ 172 h 178"/>
                <a:gd name="T14" fmla="*/ 15 w 232"/>
                <a:gd name="T15" fmla="*/ 178 h 178"/>
                <a:gd name="T16" fmla="*/ 15 w 232"/>
                <a:gd name="T17" fmla="*/ 178 h 178"/>
                <a:gd name="T18" fmla="*/ 0 w 232"/>
                <a:gd name="T19" fmla="*/ 162 h 178"/>
                <a:gd name="T20" fmla="*/ 15 w 232"/>
                <a:gd name="T21" fmla="*/ 146 h 178"/>
                <a:gd name="T22" fmla="*/ 31 w 232"/>
                <a:gd name="T23" fmla="*/ 162 h 178"/>
                <a:gd name="T24" fmla="*/ 15 w 232"/>
                <a:gd name="T25" fmla="*/ 178 h 178"/>
                <a:gd name="T26" fmla="*/ 15 w 232"/>
                <a:gd name="T27" fmla="*/ 178 h 178"/>
                <a:gd name="T28" fmla="*/ 232 w 232"/>
                <a:gd name="T29" fmla="*/ 91 h 178"/>
                <a:gd name="T30" fmla="*/ 232 w 232"/>
                <a:gd name="T31" fmla="*/ 91 h 178"/>
                <a:gd name="T32" fmla="*/ 232 w 232"/>
                <a:gd name="T33" fmla="*/ 91 h 178"/>
                <a:gd name="T34" fmla="*/ 232 w 232"/>
                <a:gd name="T35" fmla="*/ 91 h 178"/>
                <a:gd name="T36" fmla="*/ 232 w 232"/>
                <a:gd name="T37" fmla="*/ 91 h 178"/>
                <a:gd name="T38" fmla="*/ 232 w 232"/>
                <a:gd name="T39" fmla="*/ 91 h 178"/>
                <a:gd name="T40" fmla="*/ 149 w 232"/>
                <a:gd name="T41" fmla="*/ 27 h 178"/>
                <a:gd name="T42" fmla="*/ 149 w 232"/>
                <a:gd name="T43" fmla="*/ 27 h 178"/>
                <a:gd name="T44" fmla="*/ 147 w 232"/>
                <a:gd name="T45" fmla="*/ 11 h 178"/>
                <a:gd name="T46" fmla="*/ 124 w 232"/>
                <a:gd name="T47" fmla="*/ 23 h 178"/>
                <a:gd name="T48" fmla="*/ 135 w 232"/>
                <a:gd name="T49" fmla="*/ 26 h 178"/>
                <a:gd name="T50" fmla="*/ 149 w 232"/>
                <a:gd name="T51" fmla="*/ 27 h 178"/>
                <a:gd name="T52" fmla="*/ 149 w 232"/>
                <a:gd name="T53" fmla="*/ 27 h 178"/>
                <a:gd name="T54" fmla="*/ 153 w 232"/>
                <a:gd name="T55" fmla="*/ 9 h 178"/>
                <a:gd name="T56" fmla="*/ 153 w 232"/>
                <a:gd name="T57" fmla="*/ 9 h 178"/>
                <a:gd name="T58" fmla="*/ 155 w 232"/>
                <a:gd name="T59" fmla="*/ 28 h 178"/>
                <a:gd name="T60" fmla="*/ 166 w 232"/>
                <a:gd name="T61" fmla="*/ 27 h 178"/>
                <a:gd name="T62" fmla="*/ 163 w 232"/>
                <a:gd name="T63" fmla="*/ 17 h 178"/>
                <a:gd name="T64" fmla="*/ 164 w 232"/>
                <a:gd name="T65" fmla="*/ 7 h 178"/>
                <a:gd name="T66" fmla="*/ 153 w 232"/>
                <a:gd name="T67" fmla="*/ 9 h 178"/>
                <a:gd name="T68" fmla="*/ 153 w 232"/>
                <a:gd name="T69" fmla="*/ 9 h 178"/>
                <a:gd name="T70" fmla="*/ 177 w 232"/>
                <a:gd name="T71" fmla="*/ 1 h 178"/>
                <a:gd name="T72" fmla="*/ 177 w 232"/>
                <a:gd name="T73" fmla="*/ 1 h 178"/>
                <a:gd name="T74" fmla="*/ 187 w 232"/>
                <a:gd name="T75" fmla="*/ 1 h 178"/>
                <a:gd name="T76" fmla="*/ 190 w 232"/>
                <a:gd name="T77" fmla="*/ 4 h 178"/>
                <a:gd name="T78" fmla="*/ 182 w 232"/>
                <a:gd name="T79" fmla="*/ 10 h 178"/>
                <a:gd name="T80" fmla="*/ 183 w 232"/>
                <a:gd name="T81" fmla="*/ 15 h 178"/>
                <a:gd name="T82" fmla="*/ 175 w 232"/>
                <a:gd name="T83" fmla="*/ 32 h 178"/>
                <a:gd name="T84" fmla="*/ 175 w 232"/>
                <a:gd name="T85" fmla="*/ 32 h 178"/>
                <a:gd name="T86" fmla="*/ 154 w 232"/>
                <a:gd name="T87" fmla="*/ 33 h 178"/>
                <a:gd name="T88" fmla="*/ 152 w 232"/>
                <a:gd name="T89" fmla="*/ 33 h 178"/>
                <a:gd name="T90" fmla="*/ 119 w 232"/>
                <a:gd name="T91" fmla="*/ 27 h 178"/>
                <a:gd name="T92" fmla="*/ 119 w 232"/>
                <a:gd name="T93" fmla="*/ 27 h 178"/>
                <a:gd name="T94" fmla="*/ 114 w 232"/>
                <a:gd name="T95" fmla="*/ 24 h 178"/>
                <a:gd name="T96" fmla="*/ 116 w 232"/>
                <a:gd name="T97" fmla="*/ 22 h 178"/>
                <a:gd name="T98" fmla="*/ 117 w 232"/>
                <a:gd name="T99" fmla="*/ 21 h 178"/>
                <a:gd name="T100" fmla="*/ 177 w 232"/>
                <a:gd name="T101" fmla="*/ 1 h 178"/>
                <a:gd name="T102" fmla="*/ 177 w 232"/>
                <a:gd name="T103" fmla="*/ 1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2" h="178">
                  <a:moveTo>
                    <a:pt x="15" y="172"/>
                  </a:moveTo>
                  <a:lnTo>
                    <a:pt x="15" y="172"/>
                  </a:lnTo>
                  <a:cubicBezTo>
                    <a:pt x="21" y="172"/>
                    <a:pt x="25" y="167"/>
                    <a:pt x="25" y="162"/>
                  </a:cubicBezTo>
                  <a:cubicBezTo>
                    <a:pt x="25" y="156"/>
                    <a:pt x="21" y="152"/>
                    <a:pt x="15" y="152"/>
                  </a:cubicBezTo>
                  <a:cubicBezTo>
                    <a:pt x="10" y="152"/>
                    <a:pt x="5" y="156"/>
                    <a:pt x="5" y="162"/>
                  </a:cubicBezTo>
                  <a:cubicBezTo>
                    <a:pt x="5" y="167"/>
                    <a:pt x="10" y="172"/>
                    <a:pt x="15" y="172"/>
                  </a:cubicBezTo>
                  <a:lnTo>
                    <a:pt x="15" y="172"/>
                  </a:lnTo>
                  <a:close/>
                  <a:moveTo>
                    <a:pt x="15" y="178"/>
                  </a:moveTo>
                  <a:lnTo>
                    <a:pt x="15" y="178"/>
                  </a:lnTo>
                  <a:cubicBezTo>
                    <a:pt x="7" y="178"/>
                    <a:pt x="0" y="170"/>
                    <a:pt x="0" y="162"/>
                  </a:cubicBezTo>
                  <a:cubicBezTo>
                    <a:pt x="0" y="153"/>
                    <a:pt x="7" y="146"/>
                    <a:pt x="15" y="146"/>
                  </a:cubicBezTo>
                  <a:cubicBezTo>
                    <a:pt x="24" y="146"/>
                    <a:pt x="31" y="153"/>
                    <a:pt x="31" y="162"/>
                  </a:cubicBezTo>
                  <a:cubicBezTo>
                    <a:pt x="31" y="170"/>
                    <a:pt x="24" y="178"/>
                    <a:pt x="15" y="178"/>
                  </a:cubicBezTo>
                  <a:lnTo>
                    <a:pt x="15" y="178"/>
                  </a:lnTo>
                  <a:close/>
                  <a:moveTo>
                    <a:pt x="232" y="91"/>
                  </a:moveTo>
                  <a:lnTo>
                    <a:pt x="232" y="91"/>
                  </a:lnTo>
                  <a:cubicBezTo>
                    <a:pt x="232" y="91"/>
                    <a:pt x="232" y="91"/>
                    <a:pt x="232" y="91"/>
                  </a:cubicBezTo>
                  <a:lnTo>
                    <a:pt x="232" y="91"/>
                  </a:lnTo>
                  <a:lnTo>
                    <a:pt x="232" y="91"/>
                  </a:lnTo>
                  <a:lnTo>
                    <a:pt x="232" y="91"/>
                  </a:lnTo>
                  <a:close/>
                  <a:moveTo>
                    <a:pt x="149" y="27"/>
                  </a:moveTo>
                  <a:lnTo>
                    <a:pt x="149" y="27"/>
                  </a:lnTo>
                  <a:cubicBezTo>
                    <a:pt x="147" y="23"/>
                    <a:pt x="147" y="17"/>
                    <a:pt x="147" y="11"/>
                  </a:cubicBezTo>
                  <a:cubicBezTo>
                    <a:pt x="139" y="13"/>
                    <a:pt x="131" y="17"/>
                    <a:pt x="124" y="23"/>
                  </a:cubicBezTo>
                  <a:cubicBezTo>
                    <a:pt x="126" y="23"/>
                    <a:pt x="130" y="25"/>
                    <a:pt x="135" y="26"/>
                  </a:cubicBezTo>
                  <a:cubicBezTo>
                    <a:pt x="139" y="26"/>
                    <a:pt x="144" y="27"/>
                    <a:pt x="149" y="27"/>
                  </a:cubicBezTo>
                  <a:lnTo>
                    <a:pt x="149" y="27"/>
                  </a:lnTo>
                  <a:close/>
                  <a:moveTo>
                    <a:pt x="153" y="9"/>
                  </a:moveTo>
                  <a:lnTo>
                    <a:pt x="153" y="9"/>
                  </a:lnTo>
                  <a:cubicBezTo>
                    <a:pt x="152" y="17"/>
                    <a:pt x="153" y="23"/>
                    <a:pt x="155" y="28"/>
                  </a:cubicBezTo>
                  <a:cubicBezTo>
                    <a:pt x="159" y="28"/>
                    <a:pt x="162" y="27"/>
                    <a:pt x="166" y="27"/>
                  </a:cubicBezTo>
                  <a:cubicBezTo>
                    <a:pt x="164" y="25"/>
                    <a:pt x="163" y="21"/>
                    <a:pt x="163" y="17"/>
                  </a:cubicBezTo>
                  <a:cubicBezTo>
                    <a:pt x="163" y="14"/>
                    <a:pt x="163" y="10"/>
                    <a:pt x="164" y="7"/>
                  </a:cubicBezTo>
                  <a:cubicBezTo>
                    <a:pt x="161" y="8"/>
                    <a:pt x="157" y="8"/>
                    <a:pt x="153" y="9"/>
                  </a:cubicBezTo>
                  <a:lnTo>
                    <a:pt x="153" y="9"/>
                  </a:lnTo>
                  <a:close/>
                  <a:moveTo>
                    <a:pt x="177" y="1"/>
                  </a:moveTo>
                  <a:lnTo>
                    <a:pt x="177" y="1"/>
                  </a:lnTo>
                  <a:cubicBezTo>
                    <a:pt x="180" y="1"/>
                    <a:pt x="184" y="0"/>
                    <a:pt x="187" y="1"/>
                  </a:cubicBezTo>
                  <a:cubicBezTo>
                    <a:pt x="189" y="1"/>
                    <a:pt x="190" y="3"/>
                    <a:pt x="190" y="4"/>
                  </a:cubicBezTo>
                  <a:cubicBezTo>
                    <a:pt x="190" y="7"/>
                    <a:pt x="185" y="9"/>
                    <a:pt x="182" y="10"/>
                  </a:cubicBezTo>
                  <a:cubicBezTo>
                    <a:pt x="182" y="12"/>
                    <a:pt x="183" y="14"/>
                    <a:pt x="183" y="15"/>
                  </a:cubicBezTo>
                  <a:cubicBezTo>
                    <a:pt x="184" y="23"/>
                    <a:pt x="180" y="30"/>
                    <a:pt x="175" y="32"/>
                  </a:cubicBezTo>
                  <a:cubicBezTo>
                    <a:pt x="175" y="32"/>
                    <a:pt x="175" y="32"/>
                    <a:pt x="175" y="32"/>
                  </a:cubicBezTo>
                  <a:cubicBezTo>
                    <a:pt x="168" y="33"/>
                    <a:pt x="161" y="33"/>
                    <a:pt x="154" y="33"/>
                  </a:cubicBezTo>
                  <a:cubicBezTo>
                    <a:pt x="153" y="33"/>
                    <a:pt x="153" y="33"/>
                    <a:pt x="152" y="33"/>
                  </a:cubicBezTo>
                  <a:cubicBezTo>
                    <a:pt x="141" y="33"/>
                    <a:pt x="129" y="31"/>
                    <a:pt x="119" y="27"/>
                  </a:cubicBezTo>
                  <a:cubicBezTo>
                    <a:pt x="119" y="27"/>
                    <a:pt x="119" y="27"/>
                    <a:pt x="119" y="27"/>
                  </a:cubicBezTo>
                  <a:cubicBezTo>
                    <a:pt x="116" y="30"/>
                    <a:pt x="112" y="27"/>
                    <a:pt x="114" y="24"/>
                  </a:cubicBezTo>
                  <a:cubicBezTo>
                    <a:pt x="114" y="24"/>
                    <a:pt x="115" y="23"/>
                    <a:pt x="116" y="22"/>
                  </a:cubicBezTo>
                  <a:cubicBezTo>
                    <a:pt x="116" y="22"/>
                    <a:pt x="117" y="21"/>
                    <a:pt x="117" y="21"/>
                  </a:cubicBezTo>
                  <a:cubicBezTo>
                    <a:pt x="123" y="15"/>
                    <a:pt x="142" y="1"/>
                    <a:pt x="177" y="1"/>
                  </a:cubicBezTo>
                  <a:lnTo>
                    <a:pt x="177" y="1"/>
                  </a:lnTo>
                  <a:close/>
                </a:path>
              </a:pathLst>
            </a:custGeom>
            <a:noFill/>
            <a:ln w="15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9" name="Freeform 14">
              <a:extLst>
                <a:ext uri="{FF2B5EF4-FFF2-40B4-BE49-F238E27FC236}">
                  <a16:creationId xmlns:a16="http://schemas.microsoft.com/office/drawing/2014/main" id="{5086F604-AA6F-7757-E42D-F621BFBEDB46}"/>
                </a:ext>
              </a:extLst>
            </p:cNvPr>
            <p:cNvSpPr>
              <a:spLocks noEditPoints="1"/>
            </p:cNvSpPr>
            <p:nvPr userDrawn="1"/>
          </p:nvSpPr>
          <p:spPr bwMode="auto">
            <a:xfrm>
              <a:off x="8123238" y="455613"/>
              <a:ext cx="800100" cy="385762"/>
            </a:xfrm>
            <a:custGeom>
              <a:avLst/>
              <a:gdLst>
                <a:gd name="T0" fmla="*/ 44 w 986"/>
                <a:gd name="T1" fmla="*/ 12 h 469"/>
                <a:gd name="T2" fmla="*/ 100 w 986"/>
                <a:gd name="T3" fmla="*/ 110 h 469"/>
                <a:gd name="T4" fmla="*/ 112 w 986"/>
                <a:gd name="T5" fmla="*/ 49 h 469"/>
                <a:gd name="T6" fmla="*/ 238 w 986"/>
                <a:gd name="T7" fmla="*/ 9 h 469"/>
                <a:gd name="T8" fmla="*/ 265 w 986"/>
                <a:gd name="T9" fmla="*/ 94 h 469"/>
                <a:gd name="T10" fmla="*/ 297 w 986"/>
                <a:gd name="T11" fmla="*/ 110 h 469"/>
                <a:gd name="T12" fmla="*/ 368 w 986"/>
                <a:gd name="T13" fmla="*/ 2 h 469"/>
                <a:gd name="T14" fmla="*/ 431 w 986"/>
                <a:gd name="T15" fmla="*/ 0 h 469"/>
                <a:gd name="T16" fmla="*/ 506 w 986"/>
                <a:gd name="T17" fmla="*/ 2 h 469"/>
                <a:gd name="T18" fmla="*/ 562 w 986"/>
                <a:gd name="T19" fmla="*/ 110 h 469"/>
                <a:gd name="T20" fmla="*/ 595 w 986"/>
                <a:gd name="T21" fmla="*/ 104 h 469"/>
                <a:gd name="T22" fmla="*/ 653 w 986"/>
                <a:gd name="T23" fmla="*/ 16 h 469"/>
                <a:gd name="T24" fmla="*/ 623 w 986"/>
                <a:gd name="T25" fmla="*/ 103 h 469"/>
                <a:gd name="T26" fmla="*/ 741 w 986"/>
                <a:gd name="T27" fmla="*/ 112 h 469"/>
                <a:gd name="T28" fmla="*/ 805 w 986"/>
                <a:gd name="T29" fmla="*/ 2 h 469"/>
                <a:gd name="T30" fmla="*/ 887 w 986"/>
                <a:gd name="T31" fmla="*/ 110 h 469"/>
                <a:gd name="T32" fmla="*/ 805 w 986"/>
                <a:gd name="T33" fmla="*/ 2 h 469"/>
                <a:gd name="T34" fmla="*/ 938 w 986"/>
                <a:gd name="T35" fmla="*/ 59 h 469"/>
                <a:gd name="T36" fmla="*/ 926 w 986"/>
                <a:gd name="T37" fmla="*/ 2 h 469"/>
                <a:gd name="T38" fmla="*/ 54 w 986"/>
                <a:gd name="T39" fmla="*/ 281 h 469"/>
                <a:gd name="T40" fmla="*/ 96 w 986"/>
                <a:gd name="T41" fmla="*/ 251 h 469"/>
                <a:gd name="T42" fmla="*/ 205 w 986"/>
                <a:gd name="T43" fmla="*/ 291 h 469"/>
                <a:gd name="T44" fmla="*/ 256 w 986"/>
                <a:gd name="T45" fmla="*/ 288 h 469"/>
                <a:gd name="T46" fmla="*/ 303 w 986"/>
                <a:gd name="T47" fmla="*/ 179 h 469"/>
                <a:gd name="T48" fmla="*/ 303 w 986"/>
                <a:gd name="T49" fmla="*/ 179 h 469"/>
                <a:gd name="T50" fmla="*/ 421 w 986"/>
                <a:gd name="T51" fmla="*/ 278 h 469"/>
                <a:gd name="T52" fmla="*/ 467 w 986"/>
                <a:gd name="T53" fmla="*/ 180 h 469"/>
                <a:gd name="T54" fmla="*/ 525 w 986"/>
                <a:gd name="T55" fmla="*/ 190 h 469"/>
                <a:gd name="T56" fmla="*/ 495 w 986"/>
                <a:gd name="T57" fmla="*/ 288 h 469"/>
                <a:gd name="T58" fmla="*/ 575 w 986"/>
                <a:gd name="T59" fmla="*/ 285 h 469"/>
                <a:gd name="T60" fmla="*/ 618 w 986"/>
                <a:gd name="T61" fmla="*/ 282 h 469"/>
                <a:gd name="T62" fmla="*/ 620 w 986"/>
                <a:gd name="T63" fmla="*/ 227 h 469"/>
                <a:gd name="T64" fmla="*/ 625 w 986"/>
                <a:gd name="T65" fmla="*/ 241 h 469"/>
                <a:gd name="T66" fmla="*/ 697 w 986"/>
                <a:gd name="T67" fmla="*/ 180 h 469"/>
                <a:gd name="T68" fmla="*/ 752 w 986"/>
                <a:gd name="T69" fmla="*/ 288 h 469"/>
                <a:gd name="T70" fmla="*/ 851 w 986"/>
                <a:gd name="T71" fmla="*/ 191 h 469"/>
                <a:gd name="T72" fmla="*/ 900 w 986"/>
                <a:gd name="T73" fmla="*/ 287 h 469"/>
                <a:gd name="T74" fmla="*/ 888 w 986"/>
                <a:gd name="T75" fmla="*/ 291 h 469"/>
                <a:gd name="T76" fmla="*/ 871 w 986"/>
                <a:gd name="T77" fmla="*/ 174 h 469"/>
                <a:gd name="T78" fmla="*/ 820 w 986"/>
                <a:gd name="T79" fmla="*/ 188 h 469"/>
                <a:gd name="T80" fmla="*/ 954 w 986"/>
                <a:gd name="T81" fmla="*/ 190 h 469"/>
                <a:gd name="T82" fmla="*/ 25 w 986"/>
                <a:gd name="T83" fmla="*/ 457 h 469"/>
                <a:gd name="T84" fmla="*/ 46 w 986"/>
                <a:gd name="T85" fmla="*/ 359 h 469"/>
                <a:gd name="T86" fmla="*/ 171 w 986"/>
                <a:gd name="T87" fmla="*/ 369 h 469"/>
                <a:gd name="T88" fmla="*/ 220 w 986"/>
                <a:gd name="T89" fmla="*/ 465 h 469"/>
                <a:gd name="T90" fmla="*/ 208 w 986"/>
                <a:gd name="T91" fmla="*/ 469 h 469"/>
                <a:gd name="T92" fmla="*/ 278 w 986"/>
                <a:gd name="T93" fmla="*/ 368 h 469"/>
                <a:gd name="T94" fmla="*/ 249 w 986"/>
                <a:gd name="T95" fmla="*/ 467 h 469"/>
                <a:gd name="T96" fmla="*/ 328 w 986"/>
                <a:gd name="T97" fmla="*/ 463 h 469"/>
                <a:gd name="T98" fmla="*/ 394 w 986"/>
                <a:gd name="T99" fmla="*/ 359 h 469"/>
                <a:gd name="T100" fmla="*/ 429 w 986"/>
                <a:gd name="T101" fmla="*/ 466 h 469"/>
                <a:gd name="T102" fmla="*/ 394 w 986"/>
                <a:gd name="T103" fmla="*/ 359 h 469"/>
                <a:gd name="T104" fmla="*/ 579 w 986"/>
                <a:gd name="T105" fmla="*/ 438 h 469"/>
                <a:gd name="T106" fmla="*/ 551 w 986"/>
                <a:gd name="T107" fmla="*/ 357 h 469"/>
                <a:gd name="T108" fmla="*/ 599 w 986"/>
                <a:gd name="T109" fmla="*/ 359 h 469"/>
                <a:gd name="T110" fmla="*/ 675 w 986"/>
                <a:gd name="T111" fmla="*/ 359 h 469"/>
                <a:gd name="T112" fmla="*/ 731 w 986"/>
                <a:gd name="T113" fmla="*/ 370 h 469"/>
                <a:gd name="T114" fmla="*/ 693 w 986"/>
                <a:gd name="T115" fmla="*/ 469 h 469"/>
                <a:gd name="T116" fmla="*/ 832 w 986"/>
                <a:gd name="T117" fmla="*/ 457 h 469"/>
                <a:gd name="T118" fmla="*/ 837 w 986"/>
                <a:gd name="T119" fmla="*/ 359 h 469"/>
                <a:gd name="T120" fmla="*/ 837 w 986"/>
                <a:gd name="T121" fmla="*/ 359 h 469"/>
                <a:gd name="T122" fmla="*/ 954 w 986"/>
                <a:gd name="T123" fmla="*/ 36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86" h="469">
                  <a:moveTo>
                    <a:pt x="0" y="2"/>
                  </a:moveTo>
                  <a:lnTo>
                    <a:pt x="0" y="2"/>
                  </a:lnTo>
                  <a:lnTo>
                    <a:pt x="0" y="12"/>
                  </a:lnTo>
                  <a:lnTo>
                    <a:pt x="32" y="12"/>
                  </a:lnTo>
                  <a:lnTo>
                    <a:pt x="32" y="110"/>
                  </a:lnTo>
                  <a:lnTo>
                    <a:pt x="44" y="110"/>
                  </a:lnTo>
                  <a:lnTo>
                    <a:pt x="44" y="12"/>
                  </a:lnTo>
                  <a:lnTo>
                    <a:pt x="76" y="12"/>
                  </a:lnTo>
                  <a:lnTo>
                    <a:pt x="76" y="2"/>
                  </a:lnTo>
                  <a:lnTo>
                    <a:pt x="0" y="2"/>
                  </a:lnTo>
                  <a:lnTo>
                    <a:pt x="0" y="2"/>
                  </a:lnTo>
                  <a:close/>
                  <a:moveTo>
                    <a:pt x="100" y="2"/>
                  </a:moveTo>
                  <a:lnTo>
                    <a:pt x="100" y="2"/>
                  </a:lnTo>
                  <a:lnTo>
                    <a:pt x="100" y="110"/>
                  </a:lnTo>
                  <a:lnTo>
                    <a:pt x="158" y="110"/>
                  </a:lnTo>
                  <a:lnTo>
                    <a:pt x="158" y="100"/>
                  </a:lnTo>
                  <a:lnTo>
                    <a:pt x="112" y="100"/>
                  </a:lnTo>
                  <a:lnTo>
                    <a:pt x="112" y="59"/>
                  </a:lnTo>
                  <a:lnTo>
                    <a:pt x="154" y="59"/>
                  </a:lnTo>
                  <a:lnTo>
                    <a:pt x="154" y="49"/>
                  </a:lnTo>
                  <a:lnTo>
                    <a:pt x="112" y="49"/>
                  </a:lnTo>
                  <a:lnTo>
                    <a:pt x="112" y="12"/>
                  </a:lnTo>
                  <a:lnTo>
                    <a:pt x="158" y="12"/>
                  </a:lnTo>
                  <a:lnTo>
                    <a:pt x="158" y="2"/>
                  </a:lnTo>
                  <a:lnTo>
                    <a:pt x="100" y="2"/>
                  </a:lnTo>
                  <a:lnTo>
                    <a:pt x="100" y="2"/>
                  </a:lnTo>
                  <a:close/>
                  <a:moveTo>
                    <a:pt x="238" y="9"/>
                  </a:moveTo>
                  <a:lnTo>
                    <a:pt x="238" y="9"/>
                  </a:lnTo>
                  <a:cubicBezTo>
                    <a:pt x="248" y="9"/>
                    <a:pt x="257" y="11"/>
                    <a:pt x="266" y="17"/>
                  </a:cubicBezTo>
                  <a:lnTo>
                    <a:pt x="270" y="8"/>
                  </a:lnTo>
                  <a:cubicBezTo>
                    <a:pt x="260" y="3"/>
                    <a:pt x="250" y="0"/>
                    <a:pt x="238" y="0"/>
                  </a:cubicBezTo>
                  <a:cubicBezTo>
                    <a:pt x="206" y="0"/>
                    <a:pt x="181" y="23"/>
                    <a:pt x="181" y="56"/>
                  </a:cubicBezTo>
                  <a:cubicBezTo>
                    <a:pt x="181" y="91"/>
                    <a:pt x="206" y="112"/>
                    <a:pt x="238" y="112"/>
                  </a:cubicBezTo>
                  <a:cubicBezTo>
                    <a:pt x="248" y="112"/>
                    <a:pt x="260" y="107"/>
                    <a:pt x="270" y="102"/>
                  </a:cubicBezTo>
                  <a:lnTo>
                    <a:pt x="265" y="94"/>
                  </a:lnTo>
                  <a:cubicBezTo>
                    <a:pt x="257" y="99"/>
                    <a:pt x="247" y="102"/>
                    <a:pt x="238" y="102"/>
                  </a:cubicBezTo>
                  <a:cubicBezTo>
                    <a:pt x="211" y="102"/>
                    <a:pt x="193" y="82"/>
                    <a:pt x="193" y="56"/>
                  </a:cubicBezTo>
                  <a:cubicBezTo>
                    <a:pt x="193" y="30"/>
                    <a:pt x="211" y="9"/>
                    <a:pt x="238" y="9"/>
                  </a:cubicBezTo>
                  <a:lnTo>
                    <a:pt x="238" y="9"/>
                  </a:lnTo>
                  <a:close/>
                  <a:moveTo>
                    <a:pt x="297" y="2"/>
                  </a:moveTo>
                  <a:lnTo>
                    <a:pt x="297" y="2"/>
                  </a:lnTo>
                  <a:lnTo>
                    <a:pt x="297" y="110"/>
                  </a:lnTo>
                  <a:lnTo>
                    <a:pt x="309" y="110"/>
                  </a:lnTo>
                  <a:lnTo>
                    <a:pt x="309" y="58"/>
                  </a:lnTo>
                  <a:lnTo>
                    <a:pt x="368" y="58"/>
                  </a:lnTo>
                  <a:lnTo>
                    <a:pt x="368" y="110"/>
                  </a:lnTo>
                  <a:lnTo>
                    <a:pt x="380" y="110"/>
                  </a:lnTo>
                  <a:lnTo>
                    <a:pt x="380" y="2"/>
                  </a:lnTo>
                  <a:lnTo>
                    <a:pt x="368" y="2"/>
                  </a:lnTo>
                  <a:lnTo>
                    <a:pt x="368" y="49"/>
                  </a:lnTo>
                  <a:lnTo>
                    <a:pt x="309" y="49"/>
                  </a:lnTo>
                  <a:lnTo>
                    <a:pt x="309" y="2"/>
                  </a:lnTo>
                  <a:lnTo>
                    <a:pt x="297" y="2"/>
                  </a:lnTo>
                  <a:lnTo>
                    <a:pt x="297" y="2"/>
                  </a:lnTo>
                  <a:close/>
                  <a:moveTo>
                    <a:pt x="431" y="0"/>
                  </a:moveTo>
                  <a:lnTo>
                    <a:pt x="431" y="0"/>
                  </a:lnTo>
                  <a:lnTo>
                    <a:pt x="418" y="3"/>
                  </a:lnTo>
                  <a:lnTo>
                    <a:pt x="418" y="110"/>
                  </a:lnTo>
                  <a:lnTo>
                    <a:pt x="430" y="110"/>
                  </a:lnTo>
                  <a:lnTo>
                    <a:pt x="430" y="18"/>
                  </a:lnTo>
                  <a:lnTo>
                    <a:pt x="493" y="112"/>
                  </a:lnTo>
                  <a:lnTo>
                    <a:pt x="506" y="109"/>
                  </a:lnTo>
                  <a:lnTo>
                    <a:pt x="506" y="2"/>
                  </a:lnTo>
                  <a:lnTo>
                    <a:pt x="495" y="2"/>
                  </a:lnTo>
                  <a:lnTo>
                    <a:pt x="495" y="95"/>
                  </a:lnTo>
                  <a:lnTo>
                    <a:pt x="431" y="0"/>
                  </a:lnTo>
                  <a:lnTo>
                    <a:pt x="431" y="0"/>
                  </a:lnTo>
                  <a:close/>
                  <a:moveTo>
                    <a:pt x="550" y="110"/>
                  </a:moveTo>
                  <a:lnTo>
                    <a:pt x="550" y="110"/>
                  </a:lnTo>
                  <a:lnTo>
                    <a:pt x="562" y="110"/>
                  </a:lnTo>
                  <a:lnTo>
                    <a:pt x="562" y="2"/>
                  </a:lnTo>
                  <a:lnTo>
                    <a:pt x="550" y="2"/>
                  </a:lnTo>
                  <a:lnTo>
                    <a:pt x="550" y="110"/>
                  </a:lnTo>
                  <a:close/>
                  <a:moveTo>
                    <a:pt x="623" y="103"/>
                  </a:moveTo>
                  <a:lnTo>
                    <a:pt x="623" y="103"/>
                  </a:lnTo>
                  <a:cubicBezTo>
                    <a:pt x="615" y="103"/>
                    <a:pt x="606" y="100"/>
                    <a:pt x="600" y="96"/>
                  </a:cubicBezTo>
                  <a:lnTo>
                    <a:pt x="595" y="104"/>
                  </a:lnTo>
                  <a:cubicBezTo>
                    <a:pt x="604" y="109"/>
                    <a:pt x="613" y="112"/>
                    <a:pt x="624" y="112"/>
                  </a:cubicBezTo>
                  <a:cubicBezTo>
                    <a:pt x="647" y="112"/>
                    <a:pt x="658" y="97"/>
                    <a:pt x="658" y="81"/>
                  </a:cubicBezTo>
                  <a:cubicBezTo>
                    <a:pt x="658" y="65"/>
                    <a:pt x="646" y="58"/>
                    <a:pt x="634" y="52"/>
                  </a:cubicBezTo>
                  <a:lnTo>
                    <a:pt x="625" y="48"/>
                  </a:lnTo>
                  <a:cubicBezTo>
                    <a:pt x="617" y="44"/>
                    <a:pt x="609" y="39"/>
                    <a:pt x="609" y="28"/>
                  </a:cubicBezTo>
                  <a:cubicBezTo>
                    <a:pt x="609" y="14"/>
                    <a:pt x="620" y="8"/>
                    <a:pt x="630" y="8"/>
                  </a:cubicBezTo>
                  <a:cubicBezTo>
                    <a:pt x="640" y="8"/>
                    <a:pt x="647" y="12"/>
                    <a:pt x="653" y="16"/>
                  </a:cubicBezTo>
                  <a:lnTo>
                    <a:pt x="657" y="8"/>
                  </a:lnTo>
                  <a:cubicBezTo>
                    <a:pt x="649" y="3"/>
                    <a:pt x="640" y="0"/>
                    <a:pt x="630" y="0"/>
                  </a:cubicBezTo>
                  <a:cubicBezTo>
                    <a:pt x="611" y="0"/>
                    <a:pt x="598" y="11"/>
                    <a:pt x="598" y="28"/>
                  </a:cubicBezTo>
                  <a:cubicBezTo>
                    <a:pt x="598" y="50"/>
                    <a:pt x="614" y="54"/>
                    <a:pt x="630" y="62"/>
                  </a:cubicBezTo>
                  <a:cubicBezTo>
                    <a:pt x="639" y="66"/>
                    <a:pt x="646" y="71"/>
                    <a:pt x="646" y="82"/>
                  </a:cubicBezTo>
                  <a:cubicBezTo>
                    <a:pt x="646" y="95"/>
                    <a:pt x="636" y="103"/>
                    <a:pt x="623" y="103"/>
                  </a:cubicBezTo>
                  <a:lnTo>
                    <a:pt x="623" y="103"/>
                  </a:lnTo>
                  <a:close/>
                  <a:moveTo>
                    <a:pt x="741" y="9"/>
                  </a:moveTo>
                  <a:lnTo>
                    <a:pt x="741" y="9"/>
                  </a:lnTo>
                  <a:cubicBezTo>
                    <a:pt x="752" y="9"/>
                    <a:pt x="761" y="11"/>
                    <a:pt x="769" y="17"/>
                  </a:cubicBezTo>
                  <a:lnTo>
                    <a:pt x="774" y="8"/>
                  </a:lnTo>
                  <a:cubicBezTo>
                    <a:pt x="764" y="3"/>
                    <a:pt x="754" y="0"/>
                    <a:pt x="741" y="0"/>
                  </a:cubicBezTo>
                  <a:cubicBezTo>
                    <a:pt x="709" y="0"/>
                    <a:pt x="684" y="23"/>
                    <a:pt x="684" y="56"/>
                  </a:cubicBezTo>
                  <a:cubicBezTo>
                    <a:pt x="684" y="91"/>
                    <a:pt x="709" y="112"/>
                    <a:pt x="741" y="112"/>
                  </a:cubicBezTo>
                  <a:cubicBezTo>
                    <a:pt x="752" y="112"/>
                    <a:pt x="764" y="107"/>
                    <a:pt x="773" y="102"/>
                  </a:cubicBezTo>
                  <a:lnTo>
                    <a:pt x="769" y="94"/>
                  </a:lnTo>
                  <a:cubicBezTo>
                    <a:pt x="761" y="99"/>
                    <a:pt x="751" y="102"/>
                    <a:pt x="741" y="102"/>
                  </a:cubicBezTo>
                  <a:cubicBezTo>
                    <a:pt x="715" y="102"/>
                    <a:pt x="697" y="82"/>
                    <a:pt x="697" y="56"/>
                  </a:cubicBezTo>
                  <a:cubicBezTo>
                    <a:pt x="697" y="30"/>
                    <a:pt x="715" y="9"/>
                    <a:pt x="741" y="9"/>
                  </a:cubicBezTo>
                  <a:lnTo>
                    <a:pt x="741" y="9"/>
                  </a:lnTo>
                  <a:close/>
                  <a:moveTo>
                    <a:pt x="805" y="2"/>
                  </a:moveTo>
                  <a:lnTo>
                    <a:pt x="805" y="2"/>
                  </a:lnTo>
                  <a:lnTo>
                    <a:pt x="805" y="110"/>
                  </a:lnTo>
                  <a:lnTo>
                    <a:pt x="817" y="110"/>
                  </a:lnTo>
                  <a:lnTo>
                    <a:pt x="817" y="58"/>
                  </a:lnTo>
                  <a:lnTo>
                    <a:pt x="875" y="58"/>
                  </a:lnTo>
                  <a:lnTo>
                    <a:pt x="875" y="110"/>
                  </a:lnTo>
                  <a:lnTo>
                    <a:pt x="887" y="110"/>
                  </a:lnTo>
                  <a:lnTo>
                    <a:pt x="887" y="2"/>
                  </a:lnTo>
                  <a:lnTo>
                    <a:pt x="875" y="2"/>
                  </a:lnTo>
                  <a:lnTo>
                    <a:pt x="875" y="49"/>
                  </a:lnTo>
                  <a:lnTo>
                    <a:pt x="817" y="49"/>
                  </a:lnTo>
                  <a:lnTo>
                    <a:pt x="817" y="2"/>
                  </a:lnTo>
                  <a:lnTo>
                    <a:pt x="805" y="2"/>
                  </a:lnTo>
                  <a:lnTo>
                    <a:pt x="805" y="2"/>
                  </a:lnTo>
                  <a:close/>
                  <a:moveTo>
                    <a:pt x="926" y="2"/>
                  </a:moveTo>
                  <a:lnTo>
                    <a:pt x="926" y="2"/>
                  </a:lnTo>
                  <a:lnTo>
                    <a:pt x="926" y="110"/>
                  </a:lnTo>
                  <a:lnTo>
                    <a:pt x="984" y="110"/>
                  </a:lnTo>
                  <a:lnTo>
                    <a:pt x="984" y="100"/>
                  </a:lnTo>
                  <a:lnTo>
                    <a:pt x="938" y="100"/>
                  </a:lnTo>
                  <a:lnTo>
                    <a:pt x="938" y="59"/>
                  </a:lnTo>
                  <a:lnTo>
                    <a:pt x="980" y="59"/>
                  </a:lnTo>
                  <a:lnTo>
                    <a:pt x="980" y="49"/>
                  </a:lnTo>
                  <a:lnTo>
                    <a:pt x="938" y="49"/>
                  </a:lnTo>
                  <a:lnTo>
                    <a:pt x="938" y="12"/>
                  </a:lnTo>
                  <a:lnTo>
                    <a:pt x="984" y="12"/>
                  </a:lnTo>
                  <a:lnTo>
                    <a:pt x="984" y="2"/>
                  </a:lnTo>
                  <a:lnTo>
                    <a:pt x="926" y="2"/>
                  </a:lnTo>
                  <a:lnTo>
                    <a:pt x="926" y="2"/>
                  </a:lnTo>
                  <a:close/>
                  <a:moveTo>
                    <a:pt x="96" y="251"/>
                  </a:moveTo>
                  <a:lnTo>
                    <a:pt x="96" y="251"/>
                  </a:lnTo>
                  <a:lnTo>
                    <a:pt x="96" y="180"/>
                  </a:lnTo>
                  <a:lnTo>
                    <a:pt x="84" y="180"/>
                  </a:lnTo>
                  <a:lnTo>
                    <a:pt x="84" y="249"/>
                  </a:lnTo>
                  <a:cubicBezTo>
                    <a:pt x="84" y="274"/>
                    <a:pt x="73" y="281"/>
                    <a:pt x="54" y="281"/>
                  </a:cubicBezTo>
                  <a:cubicBezTo>
                    <a:pt x="34" y="281"/>
                    <a:pt x="25" y="270"/>
                    <a:pt x="25" y="249"/>
                  </a:cubicBezTo>
                  <a:lnTo>
                    <a:pt x="25" y="180"/>
                  </a:lnTo>
                  <a:lnTo>
                    <a:pt x="13" y="180"/>
                  </a:lnTo>
                  <a:lnTo>
                    <a:pt x="13" y="252"/>
                  </a:lnTo>
                  <a:cubicBezTo>
                    <a:pt x="13" y="277"/>
                    <a:pt x="27" y="290"/>
                    <a:pt x="54" y="290"/>
                  </a:cubicBezTo>
                  <a:cubicBezTo>
                    <a:pt x="74" y="290"/>
                    <a:pt x="96" y="284"/>
                    <a:pt x="96" y="251"/>
                  </a:cubicBezTo>
                  <a:lnTo>
                    <a:pt x="96" y="251"/>
                  </a:lnTo>
                  <a:close/>
                  <a:moveTo>
                    <a:pt x="143" y="178"/>
                  </a:moveTo>
                  <a:lnTo>
                    <a:pt x="143" y="178"/>
                  </a:lnTo>
                  <a:lnTo>
                    <a:pt x="130" y="181"/>
                  </a:lnTo>
                  <a:lnTo>
                    <a:pt x="130" y="288"/>
                  </a:lnTo>
                  <a:lnTo>
                    <a:pt x="142" y="288"/>
                  </a:lnTo>
                  <a:lnTo>
                    <a:pt x="142" y="196"/>
                  </a:lnTo>
                  <a:lnTo>
                    <a:pt x="205" y="291"/>
                  </a:lnTo>
                  <a:lnTo>
                    <a:pt x="218" y="287"/>
                  </a:lnTo>
                  <a:lnTo>
                    <a:pt x="218" y="181"/>
                  </a:lnTo>
                  <a:lnTo>
                    <a:pt x="207" y="181"/>
                  </a:lnTo>
                  <a:lnTo>
                    <a:pt x="206" y="273"/>
                  </a:lnTo>
                  <a:lnTo>
                    <a:pt x="143" y="178"/>
                  </a:lnTo>
                  <a:lnTo>
                    <a:pt x="143" y="178"/>
                  </a:lnTo>
                  <a:close/>
                  <a:moveTo>
                    <a:pt x="256" y="288"/>
                  </a:moveTo>
                  <a:lnTo>
                    <a:pt x="256" y="288"/>
                  </a:lnTo>
                  <a:lnTo>
                    <a:pt x="268" y="288"/>
                  </a:lnTo>
                  <a:lnTo>
                    <a:pt x="268" y="180"/>
                  </a:lnTo>
                  <a:lnTo>
                    <a:pt x="256" y="180"/>
                  </a:lnTo>
                  <a:lnTo>
                    <a:pt x="256" y="288"/>
                  </a:lnTo>
                  <a:close/>
                  <a:moveTo>
                    <a:pt x="303" y="179"/>
                  </a:moveTo>
                  <a:lnTo>
                    <a:pt x="303" y="179"/>
                  </a:lnTo>
                  <a:lnTo>
                    <a:pt x="291" y="183"/>
                  </a:lnTo>
                  <a:lnTo>
                    <a:pt x="332" y="288"/>
                  </a:lnTo>
                  <a:lnTo>
                    <a:pt x="344" y="288"/>
                  </a:lnTo>
                  <a:lnTo>
                    <a:pt x="385" y="183"/>
                  </a:lnTo>
                  <a:lnTo>
                    <a:pt x="374" y="179"/>
                  </a:lnTo>
                  <a:lnTo>
                    <a:pt x="338" y="275"/>
                  </a:lnTo>
                  <a:lnTo>
                    <a:pt x="303" y="179"/>
                  </a:lnTo>
                  <a:lnTo>
                    <a:pt x="303" y="179"/>
                  </a:lnTo>
                  <a:close/>
                  <a:moveTo>
                    <a:pt x="409" y="180"/>
                  </a:moveTo>
                  <a:lnTo>
                    <a:pt x="409" y="180"/>
                  </a:lnTo>
                  <a:lnTo>
                    <a:pt x="409" y="288"/>
                  </a:lnTo>
                  <a:lnTo>
                    <a:pt x="467" y="288"/>
                  </a:lnTo>
                  <a:lnTo>
                    <a:pt x="467" y="278"/>
                  </a:lnTo>
                  <a:lnTo>
                    <a:pt x="421" y="278"/>
                  </a:lnTo>
                  <a:lnTo>
                    <a:pt x="421" y="237"/>
                  </a:lnTo>
                  <a:lnTo>
                    <a:pt x="463" y="237"/>
                  </a:lnTo>
                  <a:lnTo>
                    <a:pt x="463" y="227"/>
                  </a:lnTo>
                  <a:lnTo>
                    <a:pt x="421" y="227"/>
                  </a:lnTo>
                  <a:lnTo>
                    <a:pt x="421" y="190"/>
                  </a:lnTo>
                  <a:lnTo>
                    <a:pt x="467" y="190"/>
                  </a:lnTo>
                  <a:lnTo>
                    <a:pt x="467" y="180"/>
                  </a:lnTo>
                  <a:lnTo>
                    <a:pt x="409" y="180"/>
                  </a:lnTo>
                  <a:lnTo>
                    <a:pt x="409" y="180"/>
                  </a:lnTo>
                  <a:close/>
                  <a:moveTo>
                    <a:pt x="522" y="233"/>
                  </a:moveTo>
                  <a:lnTo>
                    <a:pt x="522" y="233"/>
                  </a:lnTo>
                  <a:lnTo>
                    <a:pt x="508" y="233"/>
                  </a:lnTo>
                  <a:lnTo>
                    <a:pt x="508" y="190"/>
                  </a:lnTo>
                  <a:lnTo>
                    <a:pt x="525" y="190"/>
                  </a:lnTo>
                  <a:cubicBezTo>
                    <a:pt x="543" y="190"/>
                    <a:pt x="549" y="199"/>
                    <a:pt x="549" y="211"/>
                  </a:cubicBezTo>
                  <a:cubicBezTo>
                    <a:pt x="549" y="228"/>
                    <a:pt x="536" y="233"/>
                    <a:pt x="522" y="233"/>
                  </a:cubicBezTo>
                  <a:lnTo>
                    <a:pt x="522" y="233"/>
                  </a:lnTo>
                  <a:close/>
                  <a:moveTo>
                    <a:pt x="528" y="181"/>
                  </a:moveTo>
                  <a:lnTo>
                    <a:pt x="528" y="181"/>
                  </a:lnTo>
                  <a:lnTo>
                    <a:pt x="495" y="180"/>
                  </a:lnTo>
                  <a:lnTo>
                    <a:pt x="495" y="288"/>
                  </a:lnTo>
                  <a:lnTo>
                    <a:pt x="508" y="288"/>
                  </a:lnTo>
                  <a:lnTo>
                    <a:pt x="508" y="242"/>
                  </a:lnTo>
                  <a:lnTo>
                    <a:pt x="517" y="242"/>
                  </a:lnTo>
                  <a:cubicBezTo>
                    <a:pt x="525" y="242"/>
                    <a:pt x="530" y="245"/>
                    <a:pt x="534" y="251"/>
                  </a:cubicBezTo>
                  <a:lnTo>
                    <a:pt x="539" y="257"/>
                  </a:lnTo>
                  <a:lnTo>
                    <a:pt x="564" y="291"/>
                  </a:lnTo>
                  <a:lnTo>
                    <a:pt x="575" y="285"/>
                  </a:lnTo>
                  <a:lnTo>
                    <a:pt x="553" y="256"/>
                  </a:lnTo>
                  <a:cubicBezTo>
                    <a:pt x="549" y="251"/>
                    <a:pt x="543" y="241"/>
                    <a:pt x="537" y="240"/>
                  </a:cubicBezTo>
                  <a:lnTo>
                    <a:pt x="537" y="237"/>
                  </a:lnTo>
                  <a:cubicBezTo>
                    <a:pt x="551" y="235"/>
                    <a:pt x="560" y="227"/>
                    <a:pt x="560" y="209"/>
                  </a:cubicBezTo>
                  <a:cubicBezTo>
                    <a:pt x="560" y="192"/>
                    <a:pt x="548" y="181"/>
                    <a:pt x="528" y="181"/>
                  </a:cubicBezTo>
                  <a:lnTo>
                    <a:pt x="528" y="181"/>
                  </a:lnTo>
                  <a:close/>
                  <a:moveTo>
                    <a:pt x="618" y="282"/>
                  </a:moveTo>
                  <a:lnTo>
                    <a:pt x="618" y="282"/>
                  </a:lnTo>
                  <a:cubicBezTo>
                    <a:pt x="609" y="282"/>
                    <a:pt x="601" y="279"/>
                    <a:pt x="595" y="275"/>
                  </a:cubicBezTo>
                  <a:lnTo>
                    <a:pt x="590" y="283"/>
                  </a:lnTo>
                  <a:cubicBezTo>
                    <a:pt x="599" y="288"/>
                    <a:pt x="607" y="291"/>
                    <a:pt x="618" y="291"/>
                  </a:cubicBezTo>
                  <a:cubicBezTo>
                    <a:pt x="642" y="291"/>
                    <a:pt x="653" y="276"/>
                    <a:pt x="653" y="260"/>
                  </a:cubicBezTo>
                  <a:cubicBezTo>
                    <a:pt x="653" y="244"/>
                    <a:pt x="641" y="237"/>
                    <a:pt x="629" y="231"/>
                  </a:cubicBezTo>
                  <a:lnTo>
                    <a:pt x="620" y="227"/>
                  </a:lnTo>
                  <a:cubicBezTo>
                    <a:pt x="612" y="223"/>
                    <a:pt x="604" y="218"/>
                    <a:pt x="604" y="207"/>
                  </a:cubicBezTo>
                  <a:cubicBezTo>
                    <a:pt x="604" y="193"/>
                    <a:pt x="615" y="187"/>
                    <a:pt x="625" y="187"/>
                  </a:cubicBezTo>
                  <a:cubicBezTo>
                    <a:pt x="635" y="187"/>
                    <a:pt x="642" y="191"/>
                    <a:pt x="648" y="195"/>
                  </a:cubicBezTo>
                  <a:lnTo>
                    <a:pt x="652" y="187"/>
                  </a:lnTo>
                  <a:cubicBezTo>
                    <a:pt x="644" y="182"/>
                    <a:pt x="634" y="179"/>
                    <a:pt x="624" y="179"/>
                  </a:cubicBezTo>
                  <a:cubicBezTo>
                    <a:pt x="605" y="179"/>
                    <a:pt x="592" y="190"/>
                    <a:pt x="592" y="207"/>
                  </a:cubicBezTo>
                  <a:cubicBezTo>
                    <a:pt x="592" y="229"/>
                    <a:pt x="609" y="233"/>
                    <a:pt x="625" y="241"/>
                  </a:cubicBezTo>
                  <a:cubicBezTo>
                    <a:pt x="633" y="245"/>
                    <a:pt x="640" y="250"/>
                    <a:pt x="640" y="261"/>
                  </a:cubicBezTo>
                  <a:cubicBezTo>
                    <a:pt x="640" y="274"/>
                    <a:pt x="631" y="282"/>
                    <a:pt x="618" y="282"/>
                  </a:cubicBezTo>
                  <a:lnTo>
                    <a:pt x="618" y="282"/>
                  </a:lnTo>
                  <a:close/>
                  <a:moveTo>
                    <a:pt x="685" y="288"/>
                  </a:moveTo>
                  <a:lnTo>
                    <a:pt x="685" y="288"/>
                  </a:lnTo>
                  <a:lnTo>
                    <a:pt x="697" y="288"/>
                  </a:lnTo>
                  <a:lnTo>
                    <a:pt x="697" y="180"/>
                  </a:lnTo>
                  <a:lnTo>
                    <a:pt x="685" y="180"/>
                  </a:lnTo>
                  <a:lnTo>
                    <a:pt x="685" y="288"/>
                  </a:lnTo>
                  <a:close/>
                  <a:moveTo>
                    <a:pt x="721" y="180"/>
                  </a:moveTo>
                  <a:lnTo>
                    <a:pt x="721" y="180"/>
                  </a:lnTo>
                  <a:lnTo>
                    <a:pt x="721" y="190"/>
                  </a:lnTo>
                  <a:lnTo>
                    <a:pt x="752" y="190"/>
                  </a:lnTo>
                  <a:lnTo>
                    <a:pt x="752" y="288"/>
                  </a:lnTo>
                  <a:lnTo>
                    <a:pt x="764" y="288"/>
                  </a:lnTo>
                  <a:lnTo>
                    <a:pt x="764" y="190"/>
                  </a:lnTo>
                  <a:lnTo>
                    <a:pt x="796" y="190"/>
                  </a:lnTo>
                  <a:lnTo>
                    <a:pt x="796" y="180"/>
                  </a:lnTo>
                  <a:lnTo>
                    <a:pt x="721" y="180"/>
                  </a:lnTo>
                  <a:lnTo>
                    <a:pt x="721" y="180"/>
                  </a:lnTo>
                  <a:close/>
                  <a:moveTo>
                    <a:pt x="851" y="191"/>
                  </a:moveTo>
                  <a:lnTo>
                    <a:pt x="851" y="191"/>
                  </a:lnTo>
                  <a:lnTo>
                    <a:pt x="870" y="245"/>
                  </a:lnTo>
                  <a:lnTo>
                    <a:pt x="830" y="245"/>
                  </a:lnTo>
                  <a:lnTo>
                    <a:pt x="851" y="191"/>
                  </a:lnTo>
                  <a:lnTo>
                    <a:pt x="851" y="191"/>
                  </a:lnTo>
                  <a:close/>
                  <a:moveTo>
                    <a:pt x="900" y="287"/>
                  </a:moveTo>
                  <a:lnTo>
                    <a:pt x="900" y="287"/>
                  </a:lnTo>
                  <a:lnTo>
                    <a:pt x="857" y="180"/>
                  </a:lnTo>
                  <a:lnTo>
                    <a:pt x="844" y="180"/>
                  </a:lnTo>
                  <a:lnTo>
                    <a:pt x="800" y="287"/>
                  </a:lnTo>
                  <a:lnTo>
                    <a:pt x="812" y="291"/>
                  </a:lnTo>
                  <a:lnTo>
                    <a:pt x="827" y="253"/>
                  </a:lnTo>
                  <a:lnTo>
                    <a:pt x="874" y="253"/>
                  </a:lnTo>
                  <a:lnTo>
                    <a:pt x="888" y="291"/>
                  </a:lnTo>
                  <a:lnTo>
                    <a:pt x="900" y="287"/>
                  </a:lnTo>
                  <a:lnTo>
                    <a:pt x="900" y="287"/>
                  </a:lnTo>
                  <a:close/>
                  <a:moveTo>
                    <a:pt x="871" y="188"/>
                  </a:moveTo>
                  <a:lnTo>
                    <a:pt x="871" y="188"/>
                  </a:lnTo>
                  <a:lnTo>
                    <a:pt x="882" y="188"/>
                  </a:lnTo>
                  <a:lnTo>
                    <a:pt x="882" y="174"/>
                  </a:lnTo>
                  <a:lnTo>
                    <a:pt x="871" y="174"/>
                  </a:lnTo>
                  <a:lnTo>
                    <a:pt x="871" y="188"/>
                  </a:lnTo>
                  <a:close/>
                  <a:moveTo>
                    <a:pt x="820" y="188"/>
                  </a:moveTo>
                  <a:lnTo>
                    <a:pt x="820" y="188"/>
                  </a:lnTo>
                  <a:lnTo>
                    <a:pt x="831" y="188"/>
                  </a:lnTo>
                  <a:lnTo>
                    <a:pt x="831" y="174"/>
                  </a:lnTo>
                  <a:lnTo>
                    <a:pt x="820" y="174"/>
                  </a:lnTo>
                  <a:lnTo>
                    <a:pt x="820" y="188"/>
                  </a:lnTo>
                  <a:close/>
                  <a:moveTo>
                    <a:pt x="911" y="180"/>
                  </a:moveTo>
                  <a:lnTo>
                    <a:pt x="911" y="180"/>
                  </a:lnTo>
                  <a:lnTo>
                    <a:pt x="911" y="190"/>
                  </a:lnTo>
                  <a:lnTo>
                    <a:pt x="942" y="190"/>
                  </a:lnTo>
                  <a:lnTo>
                    <a:pt x="942" y="288"/>
                  </a:lnTo>
                  <a:lnTo>
                    <a:pt x="954" y="288"/>
                  </a:lnTo>
                  <a:lnTo>
                    <a:pt x="954" y="190"/>
                  </a:lnTo>
                  <a:lnTo>
                    <a:pt x="986" y="190"/>
                  </a:lnTo>
                  <a:lnTo>
                    <a:pt x="986" y="180"/>
                  </a:lnTo>
                  <a:lnTo>
                    <a:pt x="911" y="180"/>
                  </a:lnTo>
                  <a:lnTo>
                    <a:pt x="911" y="180"/>
                  </a:lnTo>
                  <a:close/>
                  <a:moveTo>
                    <a:pt x="41" y="457"/>
                  </a:moveTo>
                  <a:lnTo>
                    <a:pt x="41" y="457"/>
                  </a:lnTo>
                  <a:lnTo>
                    <a:pt x="25" y="457"/>
                  </a:lnTo>
                  <a:lnTo>
                    <a:pt x="25" y="368"/>
                  </a:lnTo>
                  <a:lnTo>
                    <a:pt x="43" y="368"/>
                  </a:lnTo>
                  <a:cubicBezTo>
                    <a:pt x="73" y="368"/>
                    <a:pt x="93" y="383"/>
                    <a:pt x="93" y="412"/>
                  </a:cubicBezTo>
                  <a:cubicBezTo>
                    <a:pt x="93" y="440"/>
                    <a:pt x="73" y="457"/>
                    <a:pt x="41" y="457"/>
                  </a:cubicBezTo>
                  <a:lnTo>
                    <a:pt x="41" y="457"/>
                  </a:lnTo>
                  <a:close/>
                  <a:moveTo>
                    <a:pt x="46" y="359"/>
                  </a:moveTo>
                  <a:lnTo>
                    <a:pt x="46" y="359"/>
                  </a:lnTo>
                  <a:lnTo>
                    <a:pt x="13" y="359"/>
                  </a:lnTo>
                  <a:lnTo>
                    <a:pt x="13" y="466"/>
                  </a:lnTo>
                  <a:lnTo>
                    <a:pt x="42" y="466"/>
                  </a:lnTo>
                  <a:cubicBezTo>
                    <a:pt x="79" y="466"/>
                    <a:pt x="104" y="448"/>
                    <a:pt x="104" y="411"/>
                  </a:cubicBezTo>
                  <a:cubicBezTo>
                    <a:pt x="104" y="385"/>
                    <a:pt x="89" y="359"/>
                    <a:pt x="46" y="359"/>
                  </a:cubicBezTo>
                  <a:lnTo>
                    <a:pt x="46" y="359"/>
                  </a:lnTo>
                  <a:close/>
                  <a:moveTo>
                    <a:pt x="171" y="369"/>
                  </a:moveTo>
                  <a:lnTo>
                    <a:pt x="171" y="369"/>
                  </a:lnTo>
                  <a:lnTo>
                    <a:pt x="191" y="423"/>
                  </a:lnTo>
                  <a:lnTo>
                    <a:pt x="150" y="423"/>
                  </a:lnTo>
                  <a:lnTo>
                    <a:pt x="171" y="369"/>
                  </a:lnTo>
                  <a:lnTo>
                    <a:pt x="171" y="369"/>
                  </a:lnTo>
                  <a:close/>
                  <a:moveTo>
                    <a:pt x="220" y="465"/>
                  </a:moveTo>
                  <a:lnTo>
                    <a:pt x="220" y="465"/>
                  </a:lnTo>
                  <a:lnTo>
                    <a:pt x="177" y="359"/>
                  </a:lnTo>
                  <a:lnTo>
                    <a:pt x="165" y="359"/>
                  </a:lnTo>
                  <a:lnTo>
                    <a:pt x="121" y="465"/>
                  </a:lnTo>
                  <a:lnTo>
                    <a:pt x="133" y="469"/>
                  </a:lnTo>
                  <a:lnTo>
                    <a:pt x="147" y="432"/>
                  </a:lnTo>
                  <a:lnTo>
                    <a:pt x="194" y="432"/>
                  </a:lnTo>
                  <a:lnTo>
                    <a:pt x="208" y="469"/>
                  </a:lnTo>
                  <a:lnTo>
                    <a:pt x="220" y="465"/>
                  </a:lnTo>
                  <a:lnTo>
                    <a:pt x="220" y="465"/>
                  </a:lnTo>
                  <a:close/>
                  <a:moveTo>
                    <a:pt x="275" y="411"/>
                  </a:moveTo>
                  <a:lnTo>
                    <a:pt x="275" y="411"/>
                  </a:lnTo>
                  <a:lnTo>
                    <a:pt x="261" y="411"/>
                  </a:lnTo>
                  <a:lnTo>
                    <a:pt x="261" y="368"/>
                  </a:lnTo>
                  <a:lnTo>
                    <a:pt x="278" y="368"/>
                  </a:lnTo>
                  <a:cubicBezTo>
                    <a:pt x="297" y="368"/>
                    <a:pt x="302" y="377"/>
                    <a:pt x="302" y="389"/>
                  </a:cubicBezTo>
                  <a:cubicBezTo>
                    <a:pt x="302" y="407"/>
                    <a:pt x="289" y="411"/>
                    <a:pt x="275" y="411"/>
                  </a:cubicBezTo>
                  <a:lnTo>
                    <a:pt x="275" y="411"/>
                  </a:lnTo>
                  <a:close/>
                  <a:moveTo>
                    <a:pt x="281" y="359"/>
                  </a:moveTo>
                  <a:lnTo>
                    <a:pt x="281" y="359"/>
                  </a:lnTo>
                  <a:lnTo>
                    <a:pt x="249" y="359"/>
                  </a:lnTo>
                  <a:lnTo>
                    <a:pt x="249" y="467"/>
                  </a:lnTo>
                  <a:lnTo>
                    <a:pt x="261" y="467"/>
                  </a:lnTo>
                  <a:lnTo>
                    <a:pt x="261" y="420"/>
                  </a:lnTo>
                  <a:lnTo>
                    <a:pt x="271" y="420"/>
                  </a:lnTo>
                  <a:cubicBezTo>
                    <a:pt x="279" y="420"/>
                    <a:pt x="283" y="423"/>
                    <a:pt x="287" y="429"/>
                  </a:cubicBezTo>
                  <a:lnTo>
                    <a:pt x="292" y="435"/>
                  </a:lnTo>
                  <a:lnTo>
                    <a:pt x="317" y="469"/>
                  </a:lnTo>
                  <a:lnTo>
                    <a:pt x="328" y="463"/>
                  </a:lnTo>
                  <a:lnTo>
                    <a:pt x="306" y="435"/>
                  </a:lnTo>
                  <a:cubicBezTo>
                    <a:pt x="302" y="429"/>
                    <a:pt x="297" y="419"/>
                    <a:pt x="290" y="418"/>
                  </a:cubicBezTo>
                  <a:lnTo>
                    <a:pt x="290" y="415"/>
                  </a:lnTo>
                  <a:cubicBezTo>
                    <a:pt x="305" y="413"/>
                    <a:pt x="313" y="405"/>
                    <a:pt x="313" y="387"/>
                  </a:cubicBezTo>
                  <a:cubicBezTo>
                    <a:pt x="313" y="370"/>
                    <a:pt x="301" y="359"/>
                    <a:pt x="281" y="359"/>
                  </a:cubicBezTo>
                  <a:lnTo>
                    <a:pt x="281" y="359"/>
                  </a:lnTo>
                  <a:close/>
                  <a:moveTo>
                    <a:pt x="394" y="359"/>
                  </a:moveTo>
                  <a:lnTo>
                    <a:pt x="394" y="359"/>
                  </a:lnTo>
                  <a:lnTo>
                    <a:pt x="381" y="359"/>
                  </a:lnTo>
                  <a:lnTo>
                    <a:pt x="351" y="465"/>
                  </a:lnTo>
                  <a:lnTo>
                    <a:pt x="362" y="468"/>
                  </a:lnTo>
                  <a:lnTo>
                    <a:pt x="388" y="375"/>
                  </a:lnTo>
                  <a:lnTo>
                    <a:pt x="415" y="466"/>
                  </a:lnTo>
                  <a:lnTo>
                    <a:pt x="429" y="466"/>
                  </a:lnTo>
                  <a:lnTo>
                    <a:pt x="457" y="375"/>
                  </a:lnTo>
                  <a:lnTo>
                    <a:pt x="482" y="468"/>
                  </a:lnTo>
                  <a:lnTo>
                    <a:pt x="493" y="465"/>
                  </a:lnTo>
                  <a:lnTo>
                    <a:pt x="463" y="359"/>
                  </a:lnTo>
                  <a:lnTo>
                    <a:pt x="450" y="359"/>
                  </a:lnTo>
                  <a:lnTo>
                    <a:pt x="422" y="453"/>
                  </a:lnTo>
                  <a:lnTo>
                    <a:pt x="394" y="359"/>
                  </a:lnTo>
                  <a:lnTo>
                    <a:pt x="394" y="359"/>
                  </a:lnTo>
                  <a:close/>
                  <a:moveTo>
                    <a:pt x="544" y="460"/>
                  </a:moveTo>
                  <a:lnTo>
                    <a:pt x="544" y="460"/>
                  </a:lnTo>
                  <a:cubicBezTo>
                    <a:pt x="536" y="460"/>
                    <a:pt x="527" y="457"/>
                    <a:pt x="521" y="453"/>
                  </a:cubicBezTo>
                  <a:lnTo>
                    <a:pt x="517" y="461"/>
                  </a:lnTo>
                  <a:cubicBezTo>
                    <a:pt x="525" y="466"/>
                    <a:pt x="534" y="468"/>
                    <a:pt x="545" y="468"/>
                  </a:cubicBezTo>
                  <a:cubicBezTo>
                    <a:pt x="569" y="468"/>
                    <a:pt x="579" y="454"/>
                    <a:pt x="579" y="438"/>
                  </a:cubicBezTo>
                  <a:cubicBezTo>
                    <a:pt x="579" y="422"/>
                    <a:pt x="568" y="415"/>
                    <a:pt x="555" y="409"/>
                  </a:cubicBezTo>
                  <a:lnTo>
                    <a:pt x="546" y="405"/>
                  </a:lnTo>
                  <a:cubicBezTo>
                    <a:pt x="539" y="401"/>
                    <a:pt x="530" y="395"/>
                    <a:pt x="530" y="385"/>
                  </a:cubicBezTo>
                  <a:cubicBezTo>
                    <a:pt x="530" y="371"/>
                    <a:pt x="542" y="365"/>
                    <a:pt x="552" y="365"/>
                  </a:cubicBezTo>
                  <a:cubicBezTo>
                    <a:pt x="562" y="365"/>
                    <a:pt x="568" y="369"/>
                    <a:pt x="574" y="373"/>
                  </a:cubicBezTo>
                  <a:lnTo>
                    <a:pt x="579" y="365"/>
                  </a:lnTo>
                  <a:cubicBezTo>
                    <a:pt x="570" y="360"/>
                    <a:pt x="561" y="357"/>
                    <a:pt x="551" y="357"/>
                  </a:cubicBezTo>
                  <a:cubicBezTo>
                    <a:pt x="532" y="357"/>
                    <a:pt x="519" y="368"/>
                    <a:pt x="519" y="384"/>
                  </a:cubicBezTo>
                  <a:cubicBezTo>
                    <a:pt x="519" y="407"/>
                    <a:pt x="535" y="411"/>
                    <a:pt x="551" y="419"/>
                  </a:cubicBezTo>
                  <a:cubicBezTo>
                    <a:pt x="560" y="423"/>
                    <a:pt x="567" y="428"/>
                    <a:pt x="567" y="439"/>
                  </a:cubicBezTo>
                  <a:cubicBezTo>
                    <a:pt x="567" y="452"/>
                    <a:pt x="558" y="460"/>
                    <a:pt x="544" y="460"/>
                  </a:cubicBezTo>
                  <a:lnTo>
                    <a:pt x="544" y="460"/>
                  </a:lnTo>
                  <a:close/>
                  <a:moveTo>
                    <a:pt x="599" y="359"/>
                  </a:moveTo>
                  <a:lnTo>
                    <a:pt x="599" y="359"/>
                  </a:lnTo>
                  <a:lnTo>
                    <a:pt x="599" y="369"/>
                  </a:lnTo>
                  <a:lnTo>
                    <a:pt x="631" y="369"/>
                  </a:lnTo>
                  <a:lnTo>
                    <a:pt x="631" y="466"/>
                  </a:lnTo>
                  <a:lnTo>
                    <a:pt x="643" y="466"/>
                  </a:lnTo>
                  <a:lnTo>
                    <a:pt x="643" y="369"/>
                  </a:lnTo>
                  <a:lnTo>
                    <a:pt x="675" y="369"/>
                  </a:lnTo>
                  <a:lnTo>
                    <a:pt x="675" y="359"/>
                  </a:lnTo>
                  <a:lnTo>
                    <a:pt x="599" y="359"/>
                  </a:lnTo>
                  <a:lnTo>
                    <a:pt x="599" y="359"/>
                  </a:lnTo>
                  <a:close/>
                  <a:moveTo>
                    <a:pt x="731" y="370"/>
                  </a:moveTo>
                  <a:lnTo>
                    <a:pt x="731" y="370"/>
                  </a:lnTo>
                  <a:lnTo>
                    <a:pt x="751" y="423"/>
                  </a:lnTo>
                  <a:lnTo>
                    <a:pt x="710" y="423"/>
                  </a:lnTo>
                  <a:lnTo>
                    <a:pt x="731" y="370"/>
                  </a:lnTo>
                  <a:lnTo>
                    <a:pt x="731" y="370"/>
                  </a:lnTo>
                  <a:close/>
                  <a:moveTo>
                    <a:pt x="780" y="465"/>
                  </a:moveTo>
                  <a:lnTo>
                    <a:pt x="780" y="465"/>
                  </a:lnTo>
                  <a:lnTo>
                    <a:pt x="737" y="359"/>
                  </a:lnTo>
                  <a:lnTo>
                    <a:pt x="725" y="359"/>
                  </a:lnTo>
                  <a:lnTo>
                    <a:pt x="681" y="465"/>
                  </a:lnTo>
                  <a:lnTo>
                    <a:pt x="693" y="469"/>
                  </a:lnTo>
                  <a:lnTo>
                    <a:pt x="707" y="432"/>
                  </a:lnTo>
                  <a:lnTo>
                    <a:pt x="754" y="432"/>
                  </a:lnTo>
                  <a:lnTo>
                    <a:pt x="768" y="469"/>
                  </a:lnTo>
                  <a:lnTo>
                    <a:pt x="780" y="465"/>
                  </a:lnTo>
                  <a:lnTo>
                    <a:pt x="780" y="465"/>
                  </a:lnTo>
                  <a:close/>
                  <a:moveTo>
                    <a:pt x="832" y="457"/>
                  </a:moveTo>
                  <a:lnTo>
                    <a:pt x="832" y="457"/>
                  </a:lnTo>
                  <a:lnTo>
                    <a:pt x="817" y="457"/>
                  </a:lnTo>
                  <a:lnTo>
                    <a:pt x="817" y="368"/>
                  </a:lnTo>
                  <a:lnTo>
                    <a:pt x="835" y="368"/>
                  </a:lnTo>
                  <a:cubicBezTo>
                    <a:pt x="865" y="368"/>
                    <a:pt x="884" y="383"/>
                    <a:pt x="884" y="412"/>
                  </a:cubicBezTo>
                  <a:cubicBezTo>
                    <a:pt x="884" y="440"/>
                    <a:pt x="864" y="457"/>
                    <a:pt x="832" y="457"/>
                  </a:cubicBezTo>
                  <a:lnTo>
                    <a:pt x="832" y="457"/>
                  </a:lnTo>
                  <a:close/>
                  <a:moveTo>
                    <a:pt x="837" y="359"/>
                  </a:moveTo>
                  <a:lnTo>
                    <a:pt x="837" y="359"/>
                  </a:lnTo>
                  <a:lnTo>
                    <a:pt x="804" y="359"/>
                  </a:lnTo>
                  <a:lnTo>
                    <a:pt x="804" y="466"/>
                  </a:lnTo>
                  <a:lnTo>
                    <a:pt x="834" y="466"/>
                  </a:lnTo>
                  <a:cubicBezTo>
                    <a:pt x="871" y="466"/>
                    <a:pt x="896" y="448"/>
                    <a:pt x="896" y="411"/>
                  </a:cubicBezTo>
                  <a:cubicBezTo>
                    <a:pt x="896" y="385"/>
                    <a:pt x="881" y="359"/>
                    <a:pt x="837" y="359"/>
                  </a:cubicBezTo>
                  <a:lnTo>
                    <a:pt x="837" y="359"/>
                  </a:lnTo>
                  <a:close/>
                  <a:moveTo>
                    <a:pt x="910" y="359"/>
                  </a:moveTo>
                  <a:lnTo>
                    <a:pt x="910" y="359"/>
                  </a:lnTo>
                  <a:lnTo>
                    <a:pt x="910" y="369"/>
                  </a:lnTo>
                  <a:lnTo>
                    <a:pt x="942" y="369"/>
                  </a:lnTo>
                  <a:lnTo>
                    <a:pt x="942" y="466"/>
                  </a:lnTo>
                  <a:lnTo>
                    <a:pt x="954" y="466"/>
                  </a:lnTo>
                  <a:lnTo>
                    <a:pt x="954" y="369"/>
                  </a:lnTo>
                  <a:lnTo>
                    <a:pt x="986" y="369"/>
                  </a:lnTo>
                  <a:lnTo>
                    <a:pt x="986" y="359"/>
                  </a:lnTo>
                  <a:lnTo>
                    <a:pt x="910" y="359"/>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sz="4267"/>
            </a:p>
          </p:txBody>
        </p:sp>
      </p:grpSp>
      <p:sp>
        <p:nvSpPr>
          <p:cNvPr id="20" name="Notizenplatzhalter 19">
            <a:extLst>
              <a:ext uri="{FF2B5EF4-FFF2-40B4-BE49-F238E27FC236}">
                <a16:creationId xmlns:a16="http://schemas.microsoft.com/office/drawing/2014/main" id="{12F4F817-719A-78AC-E4C4-9C9BEF2E8A7A}"/>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Tree>
    <p:extLst>
      <p:ext uri="{BB962C8B-B14F-4D97-AF65-F5344CB8AC3E}">
        <p14:creationId xmlns:p14="http://schemas.microsoft.com/office/powerpoint/2010/main" val="1764491941"/>
      </p:ext>
    </p:extLst>
  </p:cSld>
  <p:clrMap bg1="lt1" tx1="dk1" bg2="lt2" tx2="dk2" accent1="accent1" accent2="accent2" accent3="accent3" accent4="accent4" accent5="accent5" accent6="accent6" hlink="hlink" folHlink="folHlink"/>
  <p:hf hd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sldGuideLst>
    </p:ext>
  </p:extLst>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Hello, today I would like to present you the second task sheet which deals with the modeling of </a:t>
            </a:r>
            <a:r>
              <a:rPr lang="en-US" dirty="0" err="1"/>
              <a:t>hyperelasticity</a:t>
            </a:r>
            <a:endParaRPr lang="en-US" dirty="0"/>
          </a:p>
        </p:txBody>
      </p:sp>
      <p:sp>
        <p:nvSpPr>
          <p:cNvPr id="4" name="Datumsplatzhalter 3"/>
          <p:cNvSpPr>
            <a:spLocks noGrp="1"/>
          </p:cNvSpPr>
          <p:nvPr>
            <p:ph type="dt" idx="1"/>
          </p:nvPr>
        </p:nvSpPr>
        <p:spPr/>
        <p:txBody>
          <a:bodyPr/>
          <a:lstStyle/>
          <a:p>
            <a:fld id="{853420D5-1D6A-414C-BCE8-6481E44BFB12}" type="datetime1">
              <a:rPr lang="de-DE" smtClean="0"/>
              <a:t>12.12.24</a:t>
            </a:fld>
            <a:endParaRPr lang="de-DE"/>
          </a:p>
        </p:txBody>
      </p:sp>
      <p:sp>
        <p:nvSpPr>
          <p:cNvPr id="5" name="Fußzeilenplatzhalter 4"/>
          <p:cNvSpPr>
            <a:spLocks noGrp="1"/>
          </p:cNvSpPr>
          <p:nvPr>
            <p:ph type="ftr" sz="quarter" idx="4"/>
          </p:nvPr>
        </p:nvSpPr>
        <p:spPr/>
        <p:txBody>
          <a:bodyPr/>
          <a:lstStyle/>
          <a:p>
            <a:r>
              <a:rPr lang="de-DE"/>
              <a:t>Fachbereich | Institut | Person</a:t>
            </a:r>
          </a:p>
        </p:txBody>
      </p:sp>
      <p:sp>
        <p:nvSpPr>
          <p:cNvPr id="6" name="Foliennummernplatzhalter 5"/>
          <p:cNvSpPr>
            <a:spLocks noGrp="1"/>
          </p:cNvSpPr>
          <p:nvPr>
            <p:ph type="sldNum" sz="quarter" idx="5"/>
          </p:nvPr>
        </p:nvSpPr>
        <p:spPr/>
        <p:txBody>
          <a:bodyPr/>
          <a:lstStyle/>
          <a:p>
            <a:fld id="{0A89A431-735D-4157-B499-868DAC0D551C}" type="slidenum">
              <a:rPr lang="de-DE" smtClean="0"/>
              <a:pPr/>
              <a:t>1</a:t>
            </a:fld>
            <a:endParaRPr lang="de-DE"/>
          </a:p>
        </p:txBody>
      </p:sp>
    </p:spTree>
    <p:extLst>
      <p:ext uri="{BB962C8B-B14F-4D97-AF65-F5344CB8AC3E}">
        <p14:creationId xmlns:p14="http://schemas.microsoft.com/office/powerpoint/2010/main" val="30336275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 The model fails with data that was not used for training and is in the extrapolation range</a:t>
            </a:r>
          </a:p>
        </p:txBody>
      </p:sp>
      <p:sp>
        <p:nvSpPr>
          <p:cNvPr id="4" name="Datumsplatzhalter 3"/>
          <p:cNvSpPr>
            <a:spLocks noGrp="1"/>
          </p:cNvSpPr>
          <p:nvPr>
            <p:ph type="dt" idx="1"/>
          </p:nvPr>
        </p:nvSpPr>
        <p:spPr/>
        <p:txBody>
          <a:bodyPr/>
          <a:lstStyle/>
          <a:p>
            <a:fld id="{853420D5-1D6A-414C-BCE8-6481E44BFB12}" type="datetime1">
              <a:rPr lang="de-DE" smtClean="0"/>
              <a:t>12.12.24</a:t>
            </a:fld>
            <a:endParaRPr lang="de-DE"/>
          </a:p>
        </p:txBody>
      </p:sp>
      <p:sp>
        <p:nvSpPr>
          <p:cNvPr id="5" name="Fußzeilenplatzhalter 4"/>
          <p:cNvSpPr>
            <a:spLocks noGrp="1"/>
          </p:cNvSpPr>
          <p:nvPr>
            <p:ph type="ftr" sz="quarter" idx="4"/>
          </p:nvPr>
        </p:nvSpPr>
        <p:spPr/>
        <p:txBody>
          <a:bodyPr/>
          <a:lstStyle/>
          <a:p>
            <a:r>
              <a:rPr lang="de-DE"/>
              <a:t>Fachbereich | Institut | Person</a:t>
            </a:r>
          </a:p>
        </p:txBody>
      </p:sp>
      <p:sp>
        <p:nvSpPr>
          <p:cNvPr id="6" name="Foliennummernplatzhalter 5"/>
          <p:cNvSpPr>
            <a:spLocks noGrp="1"/>
          </p:cNvSpPr>
          <p:nvPr>
            <p:ph type="sldNum" sz="quarter" idx="5"/>
          </p:nvPr>
        </p:nvSpPr>
        <p:spPr/>
        <p:txBody>
          <a:bodyPr/>
          <a:lstStyle/>
          <a:p>
            <a:fld id="{0A89A431-735D-4157-B499-868DAC0D551C}" type="slidenum">
              <a:rPr lang="de-DE" smtClean="0"/>
              <a:pPr/>
              <a:t>10</a:t>
            </a:fld>
            <a:endParaRPr lang="de-DE"/>
          </a:p>
        </p:txBody>
      </p:sp>
    </p:spTree>
    <p:extLst>
      <p:ext uri="{BB962C8B-B14F-4D97-AF65-F5344CB8AC3E}">
        <p14:creationId xmlns:p14="http://schemas.microsoft.com/office/powerpoint/2010/main" val="21163685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en-US" dirty="0"/>
              <a:t>Able to interpolate data</a:t>
            </a:r>
          </a:p>
          <a:p>
            <a:pPr marL="171450" indent="-171450">
              <a:buFontTx/>
              <a:buChar char="-"/>
            </a:pPr>
            <a:r>
              <a:rPr lang="en-US" dirty="0"/>
              <a:t>Not able to extrapolate data</a:t>
            </a:r>
          </a:p>
          <a:p>
            <a:pPr marL="171450" indent="-171450">
              <a:buFontTx/>
              <a:buChar char="-"/>
            </a:pPr>
            <a:r>
              <a:rPr lang="en-US" dirty="0"/>
              <a:t>Because the model does not fulfill the thermodynamic consistency, it cannot represent the physics either. This has an impact of the </a:t>
            </a:r>
            <a:r>
              <a:rPr lang="en-US" dirty="0" err="1"/>
              <a:t>generailzation</a:t>
            </a:r>
            <a:r>
              <a:rPr lang="en-US" dirty="0"/>
              <a:t> behavior. </a:t>
            </a:r>
          </a:p>
          <a:p>
            <a:pPr marL="171450" indent="-171450">
              <a:buFontTx/>
              <a:buChar char="-"/>
            </a:pPr>
            <a:r>
              <a:rPr lang="en-US" dirty="0"/>
              <a:t>To increase the generalization behavior we need a new approach and try to fulfill more conditions</a:t>
            </a:r>
          </a:p>
        </p:txBody>
      </p:sp>
      <p:sp>
        <p:nvSpPr>
          <p:cNvPr id="4" name="Datumsplatzhalter 3"/>
          <p:cNvSpPr>
            <a:spLocks noGrp="1"/>
          </p:cNvSpPr>
          <p:nvPr>
            <p:ph type="dt" idx="1"/>
          </p:nvPr>
        </p:nvSpPr>
        <p:spPr/>
        <p:txBody>
          <a:bodyPr/>
          <a:lstStyle/>
          <a:p>
            <a:fld id="{853420D5-1D6A-414C-BCE8-6481E44BFB12}" type="datetime1">
              <a:rPr lang="de-DE" smtClean="0"/>
              <a:t>12.12.24</a:t>
            </a:fld>
            <a:endParaRPr lang="de-DE"/>
          </a:p>
        </p:txBody>
      </p:sp>
      <p:sp>
        <p:nvSpPr>
          <p:cNvPr id="5" name="Fußzeilenplatzhalter 4"/>
          <p:cNvSpPr>
            <a:spLocks noGrp="1"/>
          </p:cNvSpPr>
          <p:nvPr>
            <p:ph type="ftr" sz="quarter" idx="4"/>
          </p:nvPr>
        </p:nvSpPr>
        <p:spPr/>
        <p:txBody>
          <a:bodyPr/>
          <a:lstStyle/>
          <a:p>
            <a:r>
              <a:rPr lang="de-DE"/>
              <a:t>Fachbereich | Institut | Person</a:t>
            </a:r>
          </a:p>
        </p:txBody>
      </p:sp>
      <p:sp>
        <p:nvSpPr>
          <p:cNvPr id="6" name="Foliennummernplatzhalter 5"/>
          <p:cNvSpPr>
            <a:spLocks noGrp="1"/>
          </p:cNvSpPr>
          <p:nvPr>
            <p:ph type="sldNum" sz="quarter" idx="5"/>
          </p:nvPr>
        </p:nvSpPr>
        <p:spPr/>
        <p:txBody>
          <a:bodyPr/>
          <a:lstStyle/>
          <a:p>
            <a:fld id="{0A89A431-735D-4157-B499-868DAC0D551C}" type="slidenum">
              <a:rPr lang="de-DE" smtClean="0"/>
              <a:pPr/>
              <a:t>11</a:t>
            </a:fld>
            <a:endParaRPr lang="de-DE"/>
          </a:p>
        </p:txBody>
      </p:sp>
    </p:spTree>
    <p:extLst>
      <p:ext uri="{BB962C8B-B14F-4D97-AF65-F5344CB8AC3E}">
        <p14:creationId xmlns:p14="http://schemas.microsoft.com/office/powerpoint/2010/main" val="17810836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 task three, we now implement a PANN, a so-called invariant-based model =&gt; We also use the same data set here!</a:t>
            </a:r>
          </a:p>
          <a:p>
            <a:r>
              <a:rPr lang="en-US" dirty="0"/>
              <a:t>By constructing the stress as the gradient of the strain energy density predicted directly by a FFNN, we automatically fulfill the following conditions:</a:t>
            </a:r>
          </a:p>
          <a:p>
            <a:r>
              <a:rPr lang="en-US" dirty="0"/>
              <a:t>	- Objectivity, material symmetry, symmetry of stress tensor and the thermodynamic consistency</a:t>
            </a:r>
          </a:p>
          <a:p>
            <a:r>
              <a:rPr lang="en-US" dirty="0"/>
              <a:t>To ensure Polyconvexity, we use …</a:t>
            </a:r>
          </a:p>
          <a:p>
            <a:r>
              <a:rPr lang="en-US" dirty="0"/>
              <a:t>	- polyconvex invariants</a:t>
            </a:r>
          </a:p>
          <a:p>
            <a:r>
              <a:rPr lang="en-US" dirty="0"/>
              <a:t>	- Convex </a:t>
            </a:r>
            <a:r>
              <a:rPr lang="en-US" dirty="0" err="1"/>
              <a:t>anf</a:t>
            </a:r>
            <a:r>
              <a:rPr lang="en-US" dirty="0"/>
              <a:t> non-decreasing activation function already in the first hidden layer</a:t>
            </a:r>
          </a:p>
          <a:p>
            <a:r>
              <a:rPr lang="en-US" dirty="0"/>
              <a:t>	-Non-negative weights </a:t>
            </a:r>
          </a:p>
          <a:p>
            <a:pPr marL="171450" indent="-171450">
              <a:buFont typeface="Symbol" pitchFamily="2" charset="2"/>
              <a:buChar char="Þ"/>
            </a:pPr>
            <a:r>
              <a:rPr lang="en-US" dirty="0"/>
              <a:t>This is called ICNN</a:t>
            </a:r>
          </a:p>
          <a:p>
            <a:endParaRPr lang="en-US" dirty="0"/>
          </a:p>
        </p:txBody>
      </p:sp>
      <p:sp>
        <p:nvSpPr>
          <p:cNvPr id="4" name="Datumsplatzhalter 3"/>
          <p:cNvSpPr>
            <a:spLocks noGrp="1"/>
          </p:cNvSpPr>
          <p:nvPr>
            <p:ph type="dt" idx="1"/>
          </p:nvPr>
        </p:nvSpPr>
        <p:spPr/>
        <p:txBody>
          <a:bodyPr/>
          <a:lstStyle/>
          <a:p>
            <a:fld id="{853420D5-1D6A-414C-BCE8-6481E44BFB12}" type="datetime1">
              <a:rPr lang="de-DE" smtClean="0"/>
              <a:t>12.12.24</a:t>
            </a:fld>
            <a:endParaRPr lang="de-DE"/>
          </a:p>
        </p:txBody>
      </p:sp>
      <p:sp>
        <p:nvSpPr>
          <p:cNvPr id="5" name="Fußzeilenplatzhalter 4"/>
          <p:cNvSpPr>
            <a:spLocks noGrp="1"/>
          </p:cNvSpPr>
          <p:nvPr>
            <p:ph type="ftr" sz="quarter" idx="4"/>
          </p:nvPr>
        </p:nvSpPr>
        <p:spPr/>
        <p:txBody>
          <a:bodyPr/>
          <a:lstStyle/>
          <a:p>
            <a:r>
              <a:rPr lang="de-DE"/>
              <a:t>Fachbereich | Institut | Person</a:t>
            </a:r>
          </a:p>
        </p:txBody>
      </p:sp>
      <p:sp>
        <p:nvSpPr>
          <p:cNvPr id="6" name="Foliennummernplatzhalter 5"/>
          <p:cNvSpPr>
            <a:spLocks noGrp="1"/>
          </p:cNvSpPr>
          <p:nvPr>
            <p:ph type="sldNum" sz="quarter" idx="5"/>
          </p:nvPr>
        </p:nvSpPr>
        <p:spPr/>
        <p:txBody>
          <a:bodyPr/>
          <a:lstStyle/>
          <a:p>
            <a:fld id="{0A89A431-735D-4157-B499-868DAC0D551C}" type="slidenum">
              <a:rPr lang="de-DE" smtClean="0"/>
              <a:pPr/>
              <a:t>12</a:t>
            </a:fld>
            <a:endParaRPr lang="de-DE"/>
          </a:p>
        </p:txBody>
      </p:sp>
    </p:spTree>
    <p:extLst>
      <p:ext uri="{BB962C8B-B14F-4D97-AF65-F5344CB8AC3E}">
        <p14:creationId xmlns:p14="http://schemas.microsoft.com/office/powerpoint/2010/main" val="12948863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Datumsplatzhalter 3"/>
          <p:cNvSpPr>
            <a:spLocks noGrp="1"/>
          </p:cNvSpPr>
          <p:nvPr>
            <p:ph type="dt" idx="1"/>
          </p:nvPr>
        </p:nvSpPr>
        <p:spPr/>
        <p:txBody>
          <a:bodyPr/>
          <a:lstStyle/>
          <a:p>
            <a:fld id="{853420D5-1D6A-414C-BCE8-6481E44BFB12}" type="datetime1">
              <a:rPr lang="de-DE" smtClean="0"/>
              <a:t>12.12.24</a:t>
            </a:fld>
            <a:endParaRPr lang="de-DE"/>
          </a:p>
        </p:txBody>
      </p:sp>
      <p:sp>
        <p:nvSpPr>
          <p:cNvPr id="5" name="Fußzeilenplatzhalter 4"/>
          <p:cNvSpPr>
            <a:spLocks noGrp="1"/>
          </p:cNvSpPr>
          <p:nvPr>
            <p:ph type="ftr" sz="quarter" idx="4"/>
          </p:nvPr>
        </p:nvSpPr>
        <p:spPr/>
        <p:txBody>
          <a:bodyPr/>
          <a:lstStyle/>
          <a:p>
            <a:r>
              <a:rPr lang="de-DE"/>
              <a:t>Fachbereich | Institut | Person</a:t>
            </a:r>
          </a:p>
        </p:txBody>
      </p:sp>
      <p:sp>
        <p:nvSpPr>
          <p:cNvPr id="6" name="Foliennummernplatzhalter 5"/>
          <p:cNvSpPr>
            <a:spLocks noGrp="1"/>
          </p:cNvSpPr>
          <p:nvPr>
            <p:ph type="sldNum" sz="quarter" idx="5"/>
          </p:nvPr>
        </p:nvSpPr>
        <p:spPr/>
        <p:txBody>
          <a:bodyPr/>
          <a:lstStyle/>
          <a:p>
            <a:fld id="{0A89A431-735D-4157-B499-868DAC0D551C}" type="slidenum">
              <a:rPr lang="de-DE" smtClean="0"/>
              <a:pPr/>
              <a:t>13</a:t>
            </a:fld>
            <a:endParaRPr lang="de-DE"/>
          </a:p>
        </p:txBody>
      </p:sp>
    </p:spTree>
    <p:extLst>
      <p:ext uri="{BB962C8B-B14F-4D97-AF65-F5344CB8AC3E}">
        <p14:creationId xmlns:p14="http://schemas.microsoft.com/office/powerpoint/2010/main" val="4256704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Key message: The more constitutive conditions are taken into account the better the generalization behavior. In the next Task we will see the impact on the amount of training data, the size of the NN and inductive bias</a:t>
            </a:r>
          </a:p>
        </p:txBody>
      </p:sp>
      <p:sp>
        <p:nvSpPr>
          <p:cNvPr id="4" name="Datumsplatzhalter 3"/>
          <p:cNvSpPr>
            <a:spLocks noGrp="1"/>
          </p:cNvSpPr>
          <p:nvPr>
            <p:ph type="dt" idx="1"/>
          </p:nvPr>
        </p:nvSpPr>
        <p:spPr/>
        <p:txBody>
          <a:bodyPr/>
          <a:lstStyle/>
          <a:p>
            <a:fld id="{853420D5-1D6A-414C-BCE8-6481E44BFB12}" type="datetime1">
              <a:rPr lang="de-DE" smtClean="0"/>
              <a:t>12.12.24</a:t>
            </a:fld>
            <a:endParaRPr lang="de-DE"/>
          </a:p>
        </p:txBody>
      </p:sp>
      <p:sp>
        <p:nvSpPr>
          <p:cNvPr id="5" name="Fußzeilenplatzhalter 4"/>
          <p:cNvSpPr>
            <a:spLocks noGrp="1"/>
          </p:cNvSpPr>
          <p:nvPr>
            <p:ph type="ftr" sz="quarter" idx="4"/>
          </p:nvPr>
        </p:nvSpPr>
        <p:spPr/>
        <p:txBody>
          <a:bodyPr/>
          <a:lstStyle/>
          <a:p>
            <a:r>
              <a:rPr lang="de-DE"/>
              <a:t>Fachbereich | Institut | Person</a:t>
            </a:r>
          </a:p>
        </p:txBody>
      </p:sp>
      <p:sp>
        <p:nvSpPr>
          <p:cNvPr id="6" name="Foliennummernplatzhalter 5"/>
          <p:cNvSpPr>
            <a:spLocks noGrp="1"/>
          </p:cNvSpPr>
          <p:nvPr>
            <p:ph type="sldNum" sz="quarter" idx="5"/>
          </p:nvPr>
        </p:nvSpPr>
        <p:spPr/>
        <p:txBody>
          <a:bodyPr/>
          <a:lstStyle/>
          <a:p>
            <a:fld id="{0A89A431-735D-4157-B499-868DAC0D551C}" type="slidenum">
              <a:rPr lang="de-DE" smtClean="0"/>
              <a:pPr/>
              <a:t>14</a:t>
            </a:fld>
            <a:endParaRPr lang="de-DE"/>
          </a:p>
        </p:txBody>
      </p:sp>
    </p:spTree>
    <p:extLst>
      <p:ext uri="{BB962C8B-B14F-4D97-AF65-F5344CB8AC3E}">
        <p14:creationId xmlns:p14="http://schemas.microsoft.com/office/powerpoint/2010/main" val="10142952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Now we have a data set which consists 5000 load paths and and 10 of these are shown here.</a:t>
            </a:r>
          </a:p>
          <a:p>
            <a:r>
              <a:rPr lang="en-US" dirty="0"/>
              <a:t>We have seen that the naïve model does not generalize well, but this depends also on the hyperparameters, amount of data and on inductive bias which we should investigate in this task</a:t>
            </a:r>
          </a:p>
        </p:txBody>
      </p:sp>
      <p:sp>
        <p:nvSpPr>
          <p:cNvPr id="4" name="Datumsplatzhalter 3"/>
          <p:cNvSpPr>
            <a:spLocks noGrp="1"/>
          </p:cNvSpPr>
          <p:nvPr>
            <p:ph type="dt" idx="1"/>
          </p:nvPr>
        </p:nvSpPr>
        <p:spPr/>
        <p:txBody>
          <a:bodyPr/>
          <a:lstStyle/>
          <a:p>
            <a:fld id="{853420D5-1D6A-414C-BCE8-6481E44BFB12}" type="datetime1">
              <a:rPr lang="de-DE" smtClean="0"/>
              <a:t>12.12.24</a:t>
            </a:fld>
            <a:endParaRPr lang="de-DE"/>
          </a:p>
        </p:txBody>
      </p:sp>
      <p:sp>
        <p:nvSpPr>
          <p:cNvPr id="5" name="Fußzeilenplatzhalter 4"/>
          <p:cNvSpPr>
            <a:spLocks noGrp="1"/>
          </p:cNvSpPr>
          <p:nvPr>
            <p:ph type="ftr" sz="quarter" idx="4"/>
          </p:nvPr>
        </p:nvSpPr>
        <p:spPr/>
        <p:txBody>
          <a:bodyPr/>
          <a:lstStyle/>
          <a:p>
            <a:r>
              <a:rPr lang="de-DE"/>
              <a:t>Fachbereich | Institut | Person</a:t>
            </a:r>
          </a:p>
        </p:txBody>
      </p:sp>
      <p:sp>
        <p:nvSpPr>
          <p:cNvPr id="6" name="Foliennummernplatzhalter 5"/>
          <p:cNvSpPr>
            <a:spLocks noGrp="1"/>
          </p:cNvSpPr>
          <p:nvPr>
            <p:ph type="sldNum" sz="quarter" idx="5"/>
          </p:nvPr>
        </p:nvSpPr>
        <p:spPr/>
        <p:txBody>
          <a:bodyPr/>
          <a:lstStyle/>
          <a:p>
            <a:fld id="{0A89A431-735D-4157-B499-868DAC0D551C}" type="slidenum">
              <a:rPr lang="de-DE" smtClean="0"/>
              <a:pPr/>
              <a:t>15</a:t>
            </a:fld>
            <a:endParaRPr lang="de-DE"/>
          </a:p>
        </p:txBody>
      </p:sp>
    </p:spTree>
    <p:extLst>
      <p:ext uri="{BB962C8B-B14F-4D97-AF65-F5344CB8AC3E}">
        <p14:creationId xmlns:p14="http://schemas.microsoft.com/office/powerpoint/2010/main" val="7177956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As the training data increases, the generalization </a:t>
            </a:r>
            <a:r>
              <a:rPr lang="en-US" dirty="0" err="1"/>
              <a:t>behaviour</a:t>
            </a:r>
            <a:r>
              <a:rPr lang="en-US" dirty="0"/>
              <a:t> does not improve. This means that the model cannot extrapolate even a split of 90/10</a:t>
            </a:r>
          </a:p>
          <a:p>
            <a:endParaRPr lang="en-US" dirty="0"/>
          </a:p>
          <a:p>
            <a:r>
              <a:rPr lang="en-US" dirty="0"/>
              <a:t>-We now have two options: Either our data set is so large that the test data lies within the interpolation range, but this has disadvantages: calibration time increases and data can also be expensive</a:t>
            </a:r>
          </a:p>
          <a:p>
            <a:endParaRPr lang="en-US" dirty="0"/>
          </a:p>
          <a:p>
            <a:r>
              <a:rPr lang="en-US" dirty="0"/>
              <a:t>- Or we use a PANN</a:t>
            </a:r>
          </a:p>
          <a:p>
            <a:endParaRPr lang="en-US" dirty="0"/>
          </a:p>
        </p:txBody>
      </p:sp>
      <p:sp>
        <p:nvSpPr>
          <p:cNvPr id="4" name="Datumsplatzhalter 3"/>
          <p:cNvSpPr>
            <a:spLocks noGrp="1"/>
          </p:cNvSpPr>
          <p:nvPr>
            <p:ph type="dt" idx="1"/>
          </p:nvPr>
        </p:nvSpPr>
        <p:spPr/>
        <p:txBody>
          <a:bodyPr/>
          <a:lstStyle/>
          <a:p>
            <a:fld id="{853420D5-1D6A-414C-BCE8-6481E44BFB12}" type="datetime1">
              <a:rPr lang="de-DE" smtClean="0"/>
              <a:t>12.12.24</a:t>
            </a:fld>
            <a:endParaRPr lang="de-DE"/>
          </a:p>
        </p:txBody>
      </p:sp>
      <p:sp>
        <p:nvSpPr>
          <p:cNvPr id="5" name="Fußzeilenplatzhalter 4"/>
          <p:cNvSpPr>
            <a:spLocks noGrp="1"/>
          </p:cNvSpPr>
          <p:nvPr>
            <p:ph type="ftr" sz="quarter" idx="4"/>
          </p:nvPr>
        </p:nvSpPr>
        <p:spPr/>
        <p:txBody>
          <a:bodyPr/>
          <a:lstStyle/>
          <a:p>
            <a:r>
              <a:rPr lang="de-DE"/>
              <a:t>Fachbereich | Institut | Person</a:t>
            </a:r>
          </a:p>
        </p:txBody>
      </p:sp>
      <p:sp>
        <p:nvSpPr>
          <p:cNvPr id="6" name="Foliennummernplatzhalter 5"/>
          <p:cNvSpPr>
            <a:spLocks noGrp="1"/>
          </p:cNvSpPr>
          <p:nvPr>
            <p:ph type="sldNum" sz="quarter" idx="5"/>
          </p:nvPr>
        </p:nvSpPr>
        <p:spPr/>
        <p:txBody>
          <a:bodyPr/>
          <a:lstStyle/>
          <a:p>
            <a:fld id="{0A89A431-735D-4157-B499-868DAC0D551C}" type="slidenum">
              <a:rPr lang="de-DE" smtClean="0"/>
              <a:pPr/>
              <a:t>16</a:t>
            </a:fld>
            <a:endParaRPr lang="de-DE"/>
          </a:p>
        </p:txBody>
      </p:sp>
    </p:spTree>
    <p:extLst>
      <p:ext uri="{BB962C8B-B14F-4D97-AF65-F5344CB8AC3E}">
        <p14:creationId xmlns:p14="http://schemas.microsoft.com/office/powerpoint/2010/main" val="2202786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results speak for themselves</a:t>
            </a:r>
          </a:p>
          <a:p>
            <a:endParaRPr lang="en-US" dirty="0"/>
          </a:p>
          <a:p>
            <a:r>
              <a:rPr lang="en-US" dirty="0"/>
              <a:t>What does inductive bias mean? The ability of a model that uses a set of assumptions to generalize from limited data </a:t>
            </a:r>
          </a:p>
        </p:txBody>
      </p:sp>
      <p:sp>
        <p:nvSpPr>
          <p:cNvPr id="4" name="Datumsplatzhalter 3"/>
          <p:cNvSpPr>
            <a:spLocks noGrp="1"/>
          </p:cNvSpPr>
          <p:nvPr>
            <p:ph type="dt" idx="1"/>
          </p:nvPr>
        </p:nvSpPr>
        <p:spPr/>
        <p:txBody>
          <a:bodyPr/>
          <a:lstStyle/>
          <a:p>
            <a:fld id="{853420D5-1D6A-414C-BCE8-6481E44BFB12}" type="datetime1">
              <a:rPr lang="de-DE" smtClean="0"/>
              <a:t>12.12.24</a:t>
            </a:fld>
            <a:endParaRPr lang="de-DE"/>
          </a:p>
        </p:txBody>
      </p:sp>
      <p:sp>
        <p:nvSpPr>
          <p:cNvPr id="5" name="Fußzeilenplatzhalter 4"/>
          <p:cNvSpPr>
            <a:spLocks noGrp="1"/>
          </p:cNvSpPr>
          <p:nvPr>
            <p:ph type="ftr" sz="quarter" idx="4"/>
          </p:nvPr>
        </p:nvSpPr>
        <p:spPr/>
        <p:txBody>
          <a:bodyPr/>
          <a:lstStyle/>
          <a:p>
            <a:r>
              <a:rPr lang="de-DE"/>
              <a:t>Fachbereich | Institut | Person</a:t>
            </a:r>
          </a:p>
        </p:txBody>
      </p:sp>
      <p:sp>
        <p:nvSpPr>
          <p:cNvPr id="6" name="Foliennummernplatzhalter 5"/>
          <p:cNvSpPr>
            <a:spLocks noGrp="1"/>
          </p:cNvSpPr>
          <p:nvPr>
            <p:ph type="sldNum" sz="quarter" idx="5"/>
          </p:nvPr>
        </p:nvSpPr>
        <p:spPr/>
        <p:txBody>
          <a:bodyPr/>
          <a:lstStyle/>
          <a:p>
            <a:fld id="{0A89A431-735D-4157-B499-868DAC0D551C}" type="slidenum">
              <a:rPr lang="de-DE" smtClean="0"/>
              <a:pPr/>
              <a:t>17</a:t>
            </a:fld>
            <a:endParaRPr lang="de-DE"/>
          </a:p>
        </p:txBody>
      </p:sp>
    </p:spTree>
    <p:extLst>
      <p:ext uri="{BB962C8B-B14F-4D97-AF65-F5344CB8AC3E}">
        <p14:creationId xmlns:p14="http://schemas.microsoft.com/office/powerpoint/2010/main" val="39097606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 the last task, we now consider anisotropic material behavior with 5 different load cases</a:t>
            </a:r>
          </a:p>
          <a:p>
            <a:pPr marL="171450" indent="-171450">
              <a:buFontTx/>
              <a:buChar char="-"/>
            </a:pPr>
            <a:r>
              <a:rPr lang="en-US" dirty="0"/>
              <a:t>We </a:t>
            </a:r>
            <a:r>
              <a:rPr lang="en-US" dirty="0" err="1"/>
              <a:t>conosider</a:t>
            </a:r>
            <a:r>
              <a:rPr lang="en-US" dirty="0"/>
              <a:t> two different models:</a:t>
            </a:r>
          </a:p>
          <a:p>
            <a:pPr marL="628650" lvl="1" indent="-171450">
              <a:buFontTx/>
              <a:buChar char="-"/>
            </a:pPr>
            <a:r>
              <a:rPr lang="en-US" dirty="0"/>
              <a:t>Invariant-based Model, very similar to model from task 3</a:t>
            </a:r>
          </a:p>
          <a:p>
            <a:pPr marL="628650" lvl="1" indent="-171450">
              <a:buFontTx/>
              <a:buChar char="-"/>
            </a:pPr>
            <a:r>
              <a:rPr lang="en-US" dirty="0"/>
              <a:t>And the deformation-gradient based model</a:t>
            </a:r>
          </a:p>
          <a:p>
            <a:pPr marL="171450" lvl="0" indent="-171450">
              <a:buFontTx/>
              <a:buChar char="-"/>
            </a:pPr>
            <a:endParaRPr lang="en-US" dirty="0"/>
          </a:p>
          <a:p>
            <a:pPr marL="171450" lvl="0" indent="-171450">
              <a:buFontTx/>
              <a:buChar char="-"/>
            </a:pPr>
            <a:r>
              <a:rPr lang="en-US" dirty="0"/>
              <a:t>We scale the output in order to stabilize the calibration </a:t>
            </a:r>
          </a:p>
        </p:txBody>
      </p:sp>
      <p:sp>
        <p:nvSpPr>
          <p:cNvPr id="4" name="Datumsplatzhalter 3"/>
          <p:cNvSpPr>
            <a:spLocks noGrp="1"/>
          </p:cNvSpPr>
          <p:nvPr>
            <p:ph type="dt" idx="1"/>
          </p:nvPr>
        </p:nvSpPr>
        <p:spPr/>
        <p:txBody>
          <a:bodyPr/>
          <a:lstStyle/>
          <a:p>
            <a:fld id="{853420D5-1D6A-414C-BCE8-6481E44BFB12}" type="datetime1">
              <a:rPr lang="de-DE" smtClean="0"/>
              <a:t>12.12.24</a:t>
            </a:fld>
            <a:endParaRPr lang="de-DE"/>
          </a:p>
        </p:txBody>
      </p:sp>
      <p:sp>
        <p:nvSpPr>
          <p:cNvPr id="5" name="Fußzeilenplatzhalter 4"/>
          <p:cNvSpPr>
            <a:spLocks noGrp="1"/>
          </p:cNvSpPr>
          <p:nvPr>
            <p:ph type="ftr" sz="quarter" idx="4"/>
          </p:nvPr>
        </p:nvSpPr>
        <p:spPr/>
        <p:txBody>
          <a:bodyPr/>
          <a:lstStyle/>
          <a:p>
            <a:r>
              <a:rPr lang="de-DE"/>
              <a:t>Fachbereich | Institut | Person</a:t>
            </a:r>
          </a:p>
        </p:txBody>
      </p:sp>
      <p:sp>
        <p:nvSpPr>
          <p:cNvPr id="6" name="Foliennummernplatzhalter 5"/>
          <p:cNvSpPr>
            <a:spLocks noGrp="1"/>
          </p:cNvSpPr>
          <p:nvPr>
            <p:ph type="sldNum" sz="quarter" idx="5"/>
          </p:nvPr>
        </p:nvSpPr>
        <p:spPr/>
        <p:txBody>
          <a:bodyPr/>
          <a:lstStyle/>
          <a:p>
            <a:fld id="{0A89A431-735D-4157-B499-868DAC0D551C}" type="slidenum">
              <a:rPr lang="de-DE" smtClean="0"/>
              <a:pPr/>
              <a:t>18</a:t>
            </a:fld>
            <a:endParaRPr lang="de-DE"/>
          </a:p>
        </p:txBody>
      </p:sp>
    </p:spTree>
    <p:extLst>
      <p:ext uri="{BB962C8B-B14F-4D97-AF65-F5344CB8AC3E}">
        <p14:creationId xmlns:p14="http://schemas.microsoft.com/office/powerpoint/2010/main" val="41939136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You can clearly see that the model fails to represent training data and is not able to extrapolate but why?</a:t>
            </a:r>
          </a:p>
          <a:p>
            <a:r>
              <a:rPr lang="en-US" dirty="0"/>
              <a:t>	- I only used 2 from  5 training data cases</a:t>
            </a:r>
          </a:p>
          <a:p>
            <a:r>
              <a:rPr lang="en-US" dirty="0"/>
              <a:t>	- highly non-linear data</a:t>
            </a:r>
          </a:p>
          <a:p>
            <a:r>
              <a:rPr lang="en-US" dirty="0"/>
              <a:t>	- smaller function space due to the human choice of invariants </a:t>
            </a:r>
          </a:p>
          <a:p>
            <a:r>
              <a:rPr lang="en-US" dirty="0"/>
              <a:t>However, it is also possible that the data does not fulfill the ellipticity, which can lead to material instabilities</a:t>
            </a:r>
          </a:p>
        </p:txBody>
      </p:sp>
      <p:sp>
        <p:nvSpPr>
          <p:cNvPr id="4" name="Datumsplatzhalter 3"/>
          <p:cNvSpPr>
            <a:spLocks noGrp="1"/>
          </p:cNvSpPr>
          <p:nvPr>
            <p:ph type="dt" idx="1"/>
          </p:nvPr>
        </p:nvSpPr>
        <p:spPr/>
        <p:txBody>
          <a:bodyPr/>
          <a:lstStyle/>
          <a:p>
            <a:fld id="{853420D5-1D6A-414C-BCE8-6481E44BFB12}" type="datetime1">
              <a:rPr lang="de-DE" smtClean="0"/>
              <a:t>12.12.24</a:t>
            </a:fld>
            <a:endParaRPr lang="de-DE"/>
          </a:p>
        </p:txBody>
      </p:sp>
      <p:sp>
        <p:nvSpPr>
          <p:cNvPr id="5" name="Fußzeilenplatzhalter 4"/>
          <p:cNvSpPr>
            <a:spLocks noGrp="1"/>
          </p:cNvSpPr>
          <p:nvPr>
            <p:ph type="ftr" sz="quarter" idx="4"/>
          </p:nvPr>
        </p:nvSpPr>
        <p:spPr/>
        <p:txBody>
          <a:bodyPr/>
          <a:lstStyle/>
          <a:p>
            <a:r>
              <a:rPr lang="de-DE"/>
              <a:t>Fachbereich | Institut | Person</a:t>
            </a:r>
          </a:p>
        </p:txBody>
      </p:sp>
      <p:sp>
        <p:nvSpPr>
          <p:cNvPr id="6" name="Foliennummernplatzhalter 5"/>
          <p:cNvSpPr>
            <a:spLocks noGrp="1"/>
          </p:cNvSpPr>
          <p:nvPr>
            <p:ph type="sldNum" sz="quarter" idx="5"/>
          </p:nvPr>
        </p:nvSpPr>
        <p:spPr/>
        <p:txBody>
          <a:bodyPr/>
          <a:lstStyle/>
          <a:p>
            <a:fld id="{0A89A431-735D-4157-B499-868DAC0D551C}" type="slidenum">
              <a:rPr lang="de-DE" smtClean="0"/>
              <a:pPr/>
              <a:t>20</a:t>
            </a:fld>
            <a:endParaRPr lang="de-DE"/>
          </a:p>
        </p:txBody>
      </p:sp>
    </p:spTree>
    <p:extLst>
      <p:ext uri="{BB962C8B-B14F-4D97-AF65-F5344CB8AC3E}">
        <p14:creationId xmlns:p14="http://schemas.microsoft.com/office/powerpoint/2010/main" val="3316575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err="1"/>
              <a:t>Hyperelasticity</a:t>
            </a:r>
            <a:r>
              <a:rPr lang="en-US" dirty="0"/>
              <a:t> is a non-linear elastic material behavior that can be described by these constitutive conditions. These conditions are very important which which is why I would like to briefly present them again here</a:t>
            </a:r>
          </a:p>
        </p:txBody>
      </p:sp>
      <p:sp>
        <p:nvSpPr>
          <p:cNvPr id="4" name="Datumsplatzhalter 3"/>
          <p:cNvSpPr>
            <a:spLocks noGrp="1"/>
          </p:cNvSpPr>
          <p:nvPr>
            <p:ph type="dt" idx="1"/>
          </p:nvPr>
        </p:nvSpPr>
        <p:spPr/>
        <p:txBody>
          <a:bodyPr/>
          <a:lstStyle/>
          <a:p>
            <a:fld id="{853420D5-1D6A-414C-BCE8-6481E44BFB12}" type="datetime1">
              <a:rPr lang="de-DE" smtClean="0"/>
              <a:t>12.12.24</a:t>
            </a:fld>
            <a:endParaRPr lang="de-DE"/>
          </a:p>
        </p:txBody>
      </p:sp>
      <p:sp>
        <p:nvSpPr>
          <p:cNvPr id="5" name="Fußzeilenplatzhalter 4"/>
          <p:cNvSpPr>
            <a:spLocks noGrp="1"/>
          </p:cNvSpPr>
          <p:nvPr>
            <p:ph type="ftr" sz="quarter" idx="4"/>
          </p:nvPr>
        </p:nvSpPr>
        <p:spPr/>
        <p:txBody>
          <a:bodyPr/>
          <a:lstStyle/>
          <a:p>
            <a:r>
              <a:rPr lang="de-DE"/>
              <a:t>Fachbereich | Institut | Person</a:t>
            </a:r>
          </a:p>
        </p:txBody>
      </p:sp>
      <p:sp>
        <p:nvSpPr>
          <p:cNvPr id="6" name="Foliennummernplatzhalter 5"/>
          <p:cNvSpPr>
            <a:spLocks noGrp="1"/>
          </p:cNvSpPr>
          <p:nvPr>
            <p:ph type="sldNum" sz="quarter" idx="5"/>
          </p:nvPr>
        </p:nvSpPr>
        <p:spPr/>
        <p:txBody>
          <a:bodyPr/>
          <a:lstStyle/>
          <a:p>
            <a:fld id="{0A89A431-735D-4157-B499-868DAC0D551C}" type="slidenum">
              <a:rPr lang="de-DE" smtClean="0"/>
              <a:pPr/>
              <a:t>2</a:t>
            </a:fld>
            <a:endParaRPr lang="de-DE"/>
          </a:p>
        </p:txBody>
      </p:sp>
    </p:spTree>
    <p:extLst>
      <p:ext uri="{BB962C8B-B14F-4D97-AF65-F5344CB8AC3E}">
        <p14:creationId xmlns:p14="http://schemas.microsoft.com/office/powerpoint/2010/main" val="24924128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deformation-gradient based model is a little bit better, but also not perfect. As already mentioned the model </a:t>
            </a:r>
            <a:r>
              <a:rPr lang="en-US" dirty="0" err="1"/>
              <a:t>fulfilles</a:t>
            </a:r>
            <a:r>
              <a:rPr lang="en-US" dirty="0"/>
              <a:t> not the objectivity and material symmetry! </a:t>
            </a:r>
          </a:p>
          <a:p>
            <a:endParaRPr lang="en-US" dirty="0"/>
          </a:p>
          <a:p>
            <a:r>
              <a:rPr lang="en-US" dirty="0"/>
              <a:t>The objectivity condition can be approximated though data augmentation. </a:t>
            </a:r>
          </a:p>
          <a:p>
            <a:r>
              <a:rPr lang="en-US" dirty="0"/>
              <a:t>I augmented the training data with 8, 32 and 64 rotation matrices and test the objectivity with 1024 random observers</a:t>
            </a:r>
          </a:p>
        </p:txBody>
      </p:sp>
      <p:sp>
        <p:nvSpPr>
          <p:cNvPr id="4" name="Datumsplatzhalter 3"/>
          <p:cNvSpPr>
            <a:spLocks noGrp="1"/>
          </p:cNvSpPr>
          <p:nvPr>
            <p:ph type="dt" idx="1"/>
          </p:nvPr>
        </p:nvSpPr>
        <p:spPr/>
        <p:txBody>
          <a:bodyPr/>
          <a:lstStyle/>
          <a:p>
            <a:fld id="{853420D5-1D6A-414C-BCE8-6481E44BFB12}" type="datetime1">
              <a:rPr lang="de-DE" smtClean="0"/>
              <a:t>12.12.24</a:t>
            </a:fld>
            <a:endParaRPr lang="de-DE"/>
          </a:p>
        </p:txBody>
      </p:sp>
      <p:sp>
        <p:nvSpPr>
          <p:cNvPr id="5" name="Fußzeilenplatzhalter 4"/>
          <p:cNvSpPr>
            <a:spLocks noGrp="1"/>
          </p:cNvSpPr>
          <p:nvPr>
            <p:ph type="ftr" sz="quarter" idx="4"/>
          </p:nvPr>
        </p:nvSpPr>
        <p:spPr/>
        <p:txBody>
          <a:bodyPr/>
          <a:lstStyle/>
          <a:p>
            <a:r>
              <a:rPr lang="de-DE"/>
              <a:t>Fachbereich | Institut | Person</a:t>
            </a:r>
          </a:p>
        </p:txBody>
      </p:sp>
      <p:sp>
        <p:nvSpPr>
          <p:cNvPr id="6" name="Foliennummernplatzhalter 5"/>
          <p:cNvSpPr>
            <a:spLocks noGrp="1"/>
          </p:cNvSpPr>
          <p:nvPr>
            <p:ph type="sldNum" sz="quarter" idx="5"/>
          </p:nvPr>
        </p:nvSpPr>
        <p:spPr/>
        <p:txBody>
          <a:bodyPr/>
          <a:lstStyle/>
          <a:p>
            <a:fld id="{0A89A431-735D-4157-B499-868DAC0D551C}" type="slidenum">
              <a:rPr lang="de-DE" smtClean="0"/>
              <a:pPr/>
              <a:t>21</a:t>
            </a:fld>
            <a:endParaRPr lang="de-DE"/>
          </a:p>
        </p:txBody>
      </p:sp>
    </p:spTree>
    <p:extLst>
      <p:ext uri="{BB962C8B-B14F-4D97-AF65-F5344CB8AC3E}">
        <p14:creationId xmlns:p14="http://schemas.microsoft.com/office/powerpoint/2010/main" val="14545150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dirty="0"/>
          </a:p>
        </p:txBody>
      </p:sp>
      <p:sp>
        <p:nvSpPr>
          <p:cNvPr id="4" name="Datumsplatzhalter 3"/>
          <p:cNvSpPr>
            <a:spLocks noGrp="1"/>
          </p:cNvSpPr>
          <p:nvPr>
            <p:ph type="dt" idx="1"/>
          </p:nvPr>
        </p:nvSpPr>
        <p:spPr/>
        <p:txBody>
          <a:bodyPr/>
          <a:lstStyle/>
          <a:p>
            <a:fld id="{853420D5-1D6A-414C-BCE8-6481E44BFB12}" type="datetime1">
              <a:rPr lang="de-DE" smtClean="0"/>
              <a:t>12.12.24</a:t>
            </a:fld>
            <a:endParaRPr lang="de-DE"/>
          </a:p>
        </p:txBody>
      </p:sp>
      <p:sp>
        <p:nvSpPr>
          <p:cNvPr id="5" name="Fußzeilenplatzhalter 4"/>
          <p:cNvSpPr>
            <a:spLocks noGrp="1"/>
          </p:cNvSpPr>
          <p:nvPr>
            <p:ph type="ftr" sz="quarter" idx="4"/>
          </p:nvPr>
        </p:nvSpPr>
        <p:spPr/>
        <p:txBody>
          <a:bodyPr/>
          <a:lstStyle/>
          <a:p>
            <a:r>
              <a:rPr lang="de-DE"/>
              <a:t>Fachbereich | Institut | Person</a:t>
            </a:r>
          </a:p>
        </p:txBody>
      </p:sp>
      <p:sp>
        <p:nvSpPr>
          <p:cNvPr id="6" name="Foliennummernplatzhalter 5"/>
          <p:cNvSpPr>
            <a:spLocks noGrp="1"/>
          </p:cNvSpPr>
          <p:nvPr>
            <p:ph type="sldNum" sz="quarter" idx="5"/>
          </p:nvPr>
        </p:nvSpPr>
        <p:spPr/>
        <p:txBody>
          <a:bodyPr/>
          <a:lstStyle/>
          <a:p>
            <a:fld id="{0A89A431-735D-4157-B499-868DAC0D551C}" type="slidenum">
              <a:rPr lang="de-DE" smtClean="0"/>
              <a:pPr/>
              <a:t>3</a:t>
            </a:fld>
            <a:endParaRPr lang="de-DE"/>
          </a:p>
        </p:txBody>
      </p:sp>
    </p:spTree>
    <p:extLst>
      <p:ext uri="{BB962C8B-B14F-4D97-AF65-F5344CB8AC3E}">
        <p14:creationId xmlns:p14="http://schemas.microsoft.com/office/powerpoint/2010/main" val="21846399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en-US" dirty="0"/>
              <a:t>Here you can see a standard FFNN</a:t>
            </a:r>
          </a:p>
          <a:p>
            <a:pPr marL="171450" indent="-171450">
              <a:buFontTx/>
              <a:buChar char="-"/>
            </a:pPr>
            <a:r>
              <a:rPr lang="en-US" dirty="0"/>
              <a:t>And here the constitutive conditions which we will consider in this task</a:t>
            </a:r>
          </a:p>
          <a:p>
            <a:pPr marL="171450" indent="-171450">
              <a:buFontTx/>
              <a:buChar char="-"/>
            </a:pPr>
            <a:r>
              <a:rPr lang="en-US" dirty="0"/>
              <a:t>Can we combine physics with classical ML-Models?</a:t>
            </a:r>
          </a:p>
          <a:p>
            <a:pPr marL="171450" indent="-171450">
              <a:buFontTx/>
              <a:buChar char="-"/>
            </a:pPr>
            <a:r>
              <a:rPr lang="en-US" dirty="0"/>
              <a:t>What are the advantages and disadvantages?</a:t>
            </a:r>
          </a:p>
        </p:txBody>
      </p:sp>
      <p:sp>
        <p:nvSpPr>
          <p:cNvPr id="4" name="Datumsplatzhalter 3"/>
          <p:cNvSpPr>
            <a:spLocks noGrp="1"/>
          </p:cNvSpPr>
          <p:nvPr>
            <p:ph type="dt" idx="1"/>
          </p:nvPr>
        </p:nvSpPr>
        <p:spPr/>
        <p:txBody>
          <a:bodyPr/>
          <a:lstStyle/>
          <a:p>
            <a:fld id="{853420D5-1D6A-414C-BCE8-6481E44BFB12}" type="datetime1">
              <a:rPr lang="de-DE" smtClean="0"/>
              <a:t>12.12.24</a:t>
            </a:fld>
            <a:endParaRPr lang="de-DE"/>
          </a:p>
        </p:txBody>
      </p:sp>
      <p:sp>
        <p:nvSpPr>
          <p:cNvPr id="5" name="Fußzeilenplatzhalter 4"/>
          <p:cNvSpPr>
            <a:spLocks noGrp="1"/>
          </p:cNvSpPr>
          <p:nvPr>
            <p:ph type="ftr" sz="quarter" idx="4"/>
          </p:nvPr>
        </p:nvSpPr>
        <p:spPr/>
        <p:txBody>
          <a:bodyPr/>
          <a:lstStyle/>
          <a:p>
            <a:r>
              <a:rPr lang="de-DE"/>
              <a:t>Fachbereich | Institut | Person</a:t>
            </a:r>
          </a:p>
        </p:txBody>
      </p:sp>
      <p:sp>
        <p:nvSpPr>
          <p:cNvPr id="6" name="Foliennummernplatzhalter 5"/>
          <p:cNvSpPr>
            <a:spLocks noGrp="1"/>
          </p:cNvSpPr>
          <p:nvPr>
            <p:ph type="sldNum" sz="quarter" idx="5"/>
          </p:nvPr>
        </p:nvSpPr>
        <p:spPr/>
        <p:txBody>
          <a:bodyPr/>
          <a:lstStyle/>
          <a:p>
            <a:fld id="{0A89A431-735D-4157-B499-868DAC0D551C}" type="slidenum">
              <a:rPr lang="de-DE" smtClean="0"/>
              <a:pPr/>
              <a:t>4</a:t>
            </a:fld>
            <a:endParaRPr lang="de-DE"/>
          </a:p>
        </p:txBody>
      </p:sp>
    </p:spTree>
    <p:extLst>
      <p:ext uri="{BB962C8B-B14F-4D97-AF65-F5344CB8AC3E}">
        <p14:creationId xmlns:p14="http://schemas.microsoft.com/office/powerpoint/2010/main" val="789292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171450" indent="-171450">
              <a:buFontTx/>
              <a:buChar char="-"/>
            </a:pPr>
            <a:r>
              <a:rPr lang="en-US" dirty="0"/>
              <a:t>Here you can see a standard FFNN</a:t>
            </a:r>
          </a:p>
          <a:p>
            <a:pPr marL="171450" indent="-171450">
              <a:buFontTx/>
              <a:buChar char="-"/>
            </a:pPr>
            <a:r>
              <a:rPr lang="en-US" dirty="0"/>
              <a:t>And here the constitutive conditions which we will consider in this task</a:t>
            </a:r>
          </a:p>
          <a:p>
            <a:pPr marL="171450" indent="-171450">
              <a:buFontTx/>
              <a:buChar char="-"/>
            </a:pPr>
            <a:r>
              <a:rPr lang="en-US" dirty="0"/>
              <a:t>Can we combine physics with classical ML-Models?</a:t>
            </a:r>
          </a:p>
          <a:p>
            <a:pPr marL="171450" indent="-171450">
              <a:buFontTx/>
              <a:buChar char="-"/>
            </a:pPr>
            <a:r>
              <a:rPr lang="en-US" dirty="0"/>
              <a:t>What are the advantages and disadvantages?</a:t>
            </a:r>
          </a:p>
          <a:p>
            <a:endParaRPr lang="en-US" dirty="0"/>
          </a:p>
        </p:txBody>
      </p:sp>
      <p:sp>
        <p:nvSpPr>
          <p:cNvPr id="4" name="Datumsplatzhalter 3"/>
          <p:cNvSpPr>
            <a:spLocks noGrp="1"/>
          </p:cNvSpPr>
          <p:nvPr>
            <p:ph type="dt" idx="1"/>
          </p:nvPr>
        </p:nvSpPr>
        <p:spPr/>
        <p:txBody>
          <a:bodyPr/>
          <a:lstStyle/>
          <a:p>
            <a:fld id="{853420D5-1D6A-414C-BCE8-6481E44BFB12}" type="datetime1">
              <a:rPr lang="de-DE" smtClean="0"/>
              <a:t>12.12.24</a:t>
            </a:fld>
            <a:endParaRPr lang="de-DE"/>
          </a:p>
        </p:txBody>
      </p:sp>
      <p:sp>
        <p:nvSpPr>
          <p:cNvPr id="5" name="Fußzeilenplatzhalter 4"/>
          <p:cNvSpPr>
            <a:spLocks noGrp="1"/>
          </p:cNvSpPr>
          <p:nvPr>
            <p:ph type="ftr" sz="quarter" idx="4"/>
          </p:nvPr>
        </p:nvSpPr>
        <p:spPr/>
        <p:txBody>
          <a:bodyPr/>
          <a:lstStyle/>
          <a:p>
            <a:r>
              <a:rPr lang="de-DE"/>
              <a:t>Fachbereich | Institut | Person</a:t>
            </a:r>
          </a:p>
        </p:txBody>
      </p:sp>
      <p:sp>
        <p:nvSpPr>
          <p:cNvPr id="6" name="Foliennummernplatzhalter 5"/>
          <p:cNvSpPr>
            <a:spLocks noGrp="1"/>
          </p:cNvSpPr>
          <p:nvPr>
            <p:ph type="sldNum" sz="quarter" idx="5"/>
          </p:nvPr>
        </p:nvSpPr>
        <p:spPr/>
        <p:txBody>
          <a:bodyPr/>
          <a:lstStyle/>
          <a:p>
            <a:fld id="{0A89A431-735D-4157-B499-868DAC0D551C}" type="slidenum">
              <a:rPr lang="de-DE" smtClean="0"/>
              <a:pPr/>
              <a:t>5</a:t>
            </a:fld>
            <a:endParaRPr lang="de-DE"/>
          </a:p>
        </p:txBody>
      </p:sp>
    </p:spTree>
    <p:extLst>
      <p:ext uri="{BB962C8B-B14F-4D97-AF65-F5344CB8AC3E}">
        <p14:creationId xmlns:p14="http://schemas.microsoft.com/office/powerpoint/2010/main" val="3553976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Here are a few important questions which I will answer in this presentation</a:t>
            </a:r>
          </a:p>
        </p:txBody>
      </p:sp>
      <p:sp>
        <p:nvSpPr>
          <p:cNvPr id="4" name="Datumsplatzhalter 3"/>
          <p:cNvSpPr>
            <a:spLocks noGrp="1"/>
          </p:cNvSpPr>
          <p:nvPr>
            <p:ph type="dt" idx="1"/>
          </p:nvPr>
        </p:nvSpPr>
        <p:spPr/>
        <p:txBody>
          <a:bodyPr/>
          <a:lstStyle/>
          <a:p>
            <a:fld id="{853420D5-1D6A-414C-BCE8-6481E44BFB12}" type="datetime1">
              <a:rPr lang="de-DE" smtClean="0"/>
              <a:t>12.12.24</a:t>
            </a:fld>
            <a:endParaRPr lang="de-DE"/>
          </a:p>
        </p:txBody>
      </p:sp>
      <p:sp>
        <p:nvSpPr>
          <p:cNvPr id="5" name="Fußzeilenplatzhalter 4"/>
          <p:cNvSpPr>
            <a:spLocks noGrp="1"/>
          </p:cNvSpPr>
          <p:nvPr>
            <p:ph type="ftr" sz="quarter" idx="4"/>
          </p:nvPr>
        </p:nvSpPr>
        <p:spPr/>
        <p:txBody>
          <a:bodyPr/>
          <a:lstStyle/>
          <a:p>
            <a:r>
              <a:rPr lang="de-DE"/>
              <a:t>Fachbereich | Institut | Person</a:t>
            </a:r>
          </a:p>
        </p:txBody>
      </p:sp>
      <p:sp>
        <p:nvSpPr>
          <p:cNvPr id="6" name="Foliennummernplatzhalter 5"/>
          <p:cNvSpPr>
            <a:spLocks noGrp="1"/>
          </p:cNvSpPr>
          <p:nvPr>
            <p:ph type="sldNum" sz="quarter" idx="5"/>
          </p:nvPr>
        </p:nvSpPr>
        <p:spPr/>
        <p:txBody>
          <a:bodyPr/>
          <a:lstStyle/>
          <a:p>
            <a:fld id="{0A89A431-735D-4157-B499-868DAC0D551C}" type="slidenum">
              <a:rPr lang="de-DE" smtClean="0"/>
              <a:pPr/>
              <a:t>6</a:t>
            </a:fld>
            <a:endParaRPr lang="de-DE"/>
          </a:p>
        </p:txBody>
      </p:sp>
    </p:spTree>
    <p:extLst>
      <p:ext uri="{BB962C8B-B14F-4D97-AF65-F5344CB8AC3E}">
        <p14:creationId xmlns:p14="http://schemas.microsoft.com/office/powerpoint/2010/main" val="2101073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-The first task consisted mainly of data preparation and data visualization</a:t>
            </a:r>
          </a:p>
          <a:p>
            <a:pPr marL="171450" indent="-171450">
              <a:buFontTx/>
              <a:buChar char="-"/>
            </a:pPr>
            <a:r>
              <a:rPr lang="en-US" dirty="0"/>
              <a:t>The data is generated synthetically by evaluating a </a:t>
            </a:r>
            <a:r>
              <a:rPr lang="en-US" dirty="0" err="1"/>
              <a:t>hyperelastic</a:t>
            </a:r>
            <a:r>
              <a:rPr lang="en-US" dirty="0"/>
              <a:t> potential</a:t>
            </a:r>
          </a:p>
          <a:p>
            <a:pPr marL="171450" indent="-171450">
              <a:buFontTx/>
              <a:buChar char="-"/>
            </a:pPr>
            <a:r>
              <a:rPr lang="en-US" dirty="0"/>
              <a:t>The dataset consists of triplets for the corresponding deformation gradient tensor F, the Stress tensor, and the strain energy density</a:t>
            </a:r>
          </a:p>
          <a:p>
            <a:pPr marL="171450" indent="-171450">
              <a:buFontTx/>
              <a:buChar char="-"/>
            </a:pPr>
            <a:r>
              <a:rPr lang="en-US" dirty="0"/>
              <a:t>We have different kind of deformation: uniaxial, biaxial, shear, mixed </a:t>
            </a:r>
          </a:p>
          <a:p>
            <a:pPr marL="171450" indent="-171450">
              <a:buFontTx/>
              <a:buChar char="-"/>
            </a:pPr>
            <a:r>
              <a:rPr lang="en-US" dirty="0"/>
              <a:t>A uniaxial load path is shown here as an example</a:t>
            </a:r>
          </a:p>
          <a:p>
            <a:pPr marL="171450" indent="-171450">
              <a:buFontTx/>
              <a:buChar char="-"/>
            </a:pPr>
            <a:endParaRPr lang="en-US" dirty="0"/>
          </a:p>
        </p:txBody>
      </p:sp>
      <p:sp>
        <p:nvSpPr>
          <p:cNvPr id="4" name="Datumsplatzhalter 3"/>
          <p:cNvSpPr>
            <a:spLocks noGrp="1"/>
          </p:cNvSpPr>
          <p:nvPr>
            <p:ph type="dt" idx="1"/>
          </p:nvPr>
        </p:nvSpPr>
        <p:spPr/>
        <p:txBody>
          <a:bodyPr/>
          <a:lstStyle/>
          <a:p>
            <a:fld id="{853420D5-1D6A-414C-BCE8-6481E44BFB12}" type="datetime1">
              <a:rPr lang="de-DE" smtClean="0"/>
              <a:t>12.12.24</a:t>
            </a:fld>
            <a:endParaRPr lang="de-DE"/>
          </a:p>
        </p:txBody>
      </p:sp>
      <p:sp>
        <p:nvSpPr>
          <p:cNvPr id="5" name="Fußzeilenplatzhalter 4"/>
          <p:cNvSpPr>
            <a:spLocks noGrp="1"/>
          </p:cNvSpPr>
          <p:nvPr>
            <p:ph type="ftr" sz="quarter" idx="4"/>
          </p:nvPr>
        </p:nvSpPr>
        <p:spPr/>
        <p:txBody>
          <a:bodyPr/>
          <a:lstStyle/>
          <a:p>
            <a:r>
              <a:rPr lang="de-DE"/>
              <a:t>Fachbereich | Institut | Person</a:t>
            </a:r>
          </a:p>
        </p:txBody>
      </p:sp>
      <p:sp>
        <p:nvSpPr>
          <p:cNvPr id="6" name="Foliennummernplatzhalter 5"/>
          <p:cNvSpPr>
            <a:spLocks noGrp="1"/>
          </p:cNvSpPr>
          <p:nvPr>
            <p:ph type="sldNum" sz="quarter" idx="5"/>
          </p:nvPr>
        </p:nvSpPr>
        <p:spPr/>
        <p:txBody>
          <a:bodyPr/>
          <a:lstStyle/>
          <a:p>
            <a:fld id="{0A89A431-735D-4157-B499-868DAC0D551C}" type="slidenum">
              <a:rPr lang="de-DE" smtClean="0"/>
              <a:pPr/>
              <a:t>7</a:t>
            </a:fld>
            <a:endParaRPr lang="de-DE"/>
          </a:p>
        </p:txBody>
      </p:sp>
    </p:spTree>
    <p:extLst>
      <p:ext uri="{BB962C8B-B14F-4D97-AF65-F5344CB8AC3E}">
        <p14:creationId xmlns:p14="http://schemas.microsoft.com/office/powerpoint/2010/main" val="41847015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-In the second task, a naive model was to be implemented and trained in order to finally assess the quality of this model =&gt; is it good or not good!</a:t>
            </a:r>
          </a:p>
          <a:p>
            <a:endParaRPr lang="en-US" dirty="0"/>
          </a:p>
          <a:p>
            <a:pPr marL="171450" indent="-171450">
              <a:buFontTx/>
              <a:buChar char="-"/>
            </a:pPr>
            <a:r>
              <a:rPr lang="en-US" dirty="0"/>
              <a:t>As input to the model we use the six independent components of the right Cauchy Green tensor. We map the input directly to P, as output</a:t>
            </a:r>
          </a:p>
          <a:p>
            <a:pPr marL="171450" indent="-171450">
              <a:buFontTx/>
              <a:buChar char="-"/>
            </a:pPr>
            <a:endParaRPr lang="en-US" dirty="0"/>
          </a:p>
          <a:p>
            <a:pPr marL="171450" indent="-171450">
              <a:buFontTx/>
              <a:buChar char="-"/>
            </a:pPr>
            <a:r>
              <a:rPr lang="en-US" dirty="0"/>
              <a:t>Conditions which are fulfilled, and which are not fulfilled </a:t>
            </a:r>
          </a:p>
        </p:txBody>
      </p:sp>
      <p:sp>
        <p:nvSpPr>
          <p:cNvPr id="4" name="Datumsplatzhalter 3"/>
          <p:cNvSpPr>
            <a:spLocks noGrp="1"/>
          </p:cNvSpPr>
          <p:nvPr>
            <p:ph type="dt" idx="1"/>
          </p:nvPr>
        </p:nvSpPr>
        <p:spPr/>
        <p:txBody>
          <a:bodyPr/>
          <a:lstStyle/>
          <a:p>
            <a:fld id="{853420D5-1D6A-414C-BCE8-6481E44BFB12}" type="datetime1">
              <a:rPr lang="de-DE" smtClean="0"/>
              <a:t>12.12.24</a:t>
            </a:fld>
            <a:endParaRPr lang="de-DE"/>
          </a:p>
        </p:txBody>
      </p:sp>
      <p:sp>
        <p:nvSpPr>
          <p:cNvPr id="5" name="Fußzeilenplatzhalter 4"/>
          <p:cNvSpPr>
            <a:spLocks noGrp="1"/>
          </p:cNvSpPr>
          <p:nvPr>
            <p:ph type="ftr" sz="quarter" idx="4"/>
          </p:nvPr>
        </p:nvSpPr>
        <p:spPr/>
        <p:txBody>
          <a:bodyPr/>
          <a:lstStyle/>
          <a:p>
            <a:r>
              <a:rPr lang="de-DE"/>
              <a:t>Fachbereich | Institut | Person</a:t>
            </a:r>
          </a:p>
        </p:txBody>
      </p:sp>
      <p:sp>
        <p:nvSpPr>
          <p:cNvPr id="6" name="Foliennummernplatzhalter 5"/>
          <p:cNvSpPr>
            <a:spLocks noGrp="1"/>
          </p:cNvSpPr>
          <p:nvPr>
            <p:ph type="sldNum" sz="quarter" idx="5"/>
          </p:nvPr>
        </p:nvSpPr>
        <p:spPr/>
        <p:txBody>
          <a:bodyPr/>
          <a:lstStyle/>
          <a:p>
            <a:fld id="{0A89A431-735D-4157-B499-868DAC0D551C}" type="slidenum">
              <a:rPr lang="de-DE" smtClean="0"/>
              <a:pPr/>
              <a:t>8</a:t>
            </a:fld>
            <a:endParaRPr lang="de-DE"/>
          </a:p>
        </p:txBody>
      </p:sp>
    </p:spTree>
    <p:extLst>
      <p:ext uri="{BB962C8B-B14F-4D97-AF65-F5344CB8AC3E}">
        <p14:creationId xmlns:p14="http://schemas.microsoft.com/office/powerpoint/2010/main" val="20693426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dirty="0"/>
              <a:t>- Here is shown the results for the naïve model.</a:t>
            </a:r>
          </a:p>
          <a:p>
            <a:r>
              <a:rPr lang="en-US" dirty="0"/>
              <a:t>- You can clearly see that the model can represent the data with which it was trained very well and unseen data which is in the interpolation range</a:t>
            </a:r>
          </a:p>
        </p:txBody>
      </p:sp>
      <p:sp>
        <p:nvSpPr>
          <p:cNvPr id="4" name="Datumsplatzhalter 3"/>
          <p:cNvSpPr>
            <a:spLocks noGrp="1"/>
          </p:cNvSpPr>
          <p:nvPr>
            <p:ph type="dt" idx="1"/>
          </p:nvPr>
        </p:nvSpPr>
        <p:spPr/>
        <p:txBody>
          <a:bodyPr/>
          <a:lstStyle/>
          <a:p>
            <a:fld id="{853420D5-1D6A-414C-BCE8-6481E44BFB12}" type="datetime1">
              <a:rPr lang="de-DE" smtClean="0"/>
              <a:t>12.12.24</a:t>
            </a:fld>
            <a:endParaRPr lang="de-DE"/>
          </a:p>
        </p:txBody>
      </p:sp>
      <p:sp>
        <p:nvSpPr>
          <p:cNvPr id="5" name="Fußzeilenplatzhalter 4"/>
          <p:cNvSpPr>
            <a:spLocks noGrp="1"/>
          </p:cNvSpPr>
          <p:nvPr>
            <p:ph type="ftr" sz="quarter" idx="4"/>
          </p:nvPr>
        </p:nvSpPr>
        <p:spPr/>
        <p:txBody>
          <a:bodyPr/>
          <a:lstStyle/>
          <a:p>
            <a:r>
              <a:rPr lang="de-DE"/>
              <a:t>Fachbereich | Institut | Person</a:t>
            </a:r>
          </a:p>
        </p:txBody>
      </p:sp>
      <p:sp>
        <p:nvSpPr>
          <p:cNvPr id="6" name="Foliennummernplatzhalter 5"/>
          <p:cNvSpPr>
            <a:spLocks noGrp="1"/>
          </p:cNvSpPr>
          <p:nvPr>
            <p:ph type="sldNum" sz="quarter" idx="5"/>
          </p:nvPr>
        </p:nvSpPr>
        <p:spPr/>
        <p:txBody>
          <a:bodyPr/>
          <a:lstStyle/>
          <a:p>
            <a:fld id="{0A89A431-735D-4157-B499-868DAC0D551C}" type="slidenum">
              <a:rPr lang="de-DE" smtClean="0"/>
              <a:pPr/>
              <a:t>9</a:t>
            </a:fld>
            <a:endParaRPr lang="de-DE"/>
          </a:p>
        </p:txBody>
      </p:sp>
    </p:spTree>
    <p:extLst>
      <p:ext uri="{BB962C8B-B14F-4D97-AF65-F5344CB8AC3E}">
        <p14:creationId xmlns:p14="http://schemas.microsoft.com/office/powerpoint/2010/main" val="28753849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703780-5D85-D274-7391-0F765996CFCA}"/>
              </a:ext>
            </a:extLst>
          </p:cNvPr>
          <p:cNvSpPr>
            <a:spLocks noGrp="1"/>
          </p:cNvSpPr>
          <p:nvPr>
            <p:ph type="ctrTitle"/>
          </p:nvPr>
        </p:nvSpPr>
        <p:spPr>
          <a:xfrm>
            <a:off x="1416000" y="2520000"/>
            <a:ext cx="9360000" cy="1080000"/>
          </a:xfrm>
        </p:spPr>
        <p:txBody>
          <a:bodyPr anchor="b" anchorCtr="0">
            <a:normAutofit/>
          </a:bodyPr>
          <a:lstStyle>
            <a:lvl1pPr algn="ctr">
              <a:defRPr sz="4200"/>
            </a:lvl1pPr>
          </a:lstStyle>
          <a:p>
            <a:r>
              <a:rPr lang="de-DE" dirty="0"/>
              <a:t>Mastertitelformat bearbeiten</a:t>
            </a:r>
          </a:p>
        </p:txBody>
      </p:sp>
      <p:sp>
        <p:nvSpPr>
          <p:cNvPr id="3" name="Untertitel 2">
            <a:extLst>
              <a:ext uri="{FF2B5EF4-FFF2-40B4-BE49-F238E27FC236}">
                <a16:creationId xmlns:a16="http://schemas.microsoft.com/office/drawing/2014/main" id="{E4FBF234-5426-5554-0876-C0CB41FEB798}"/>
              </a:ext>
            </a:extLst>
          </p:cNvPr>
          <p:cNvSpPr>
            <a:spLocks noGrp="1"/>
          </p:cNvSpPr>
          <p:nvPr>
            <p:ph type="subTitle" idx="1"/>
          </p:nvPr>
        </p:nvSpPr>
        <p:spPr>
          <a:xfrm>
            <a:off x="1416000" y="3789000"/>
            <a:ext cx="9360000" cy="1468800"/>
          </a:xfrm>
        </p:spPr>
        <p:txBody>
          <a:bodyPr>
            <a:normAutofit/>
          </a:bodyPr>
          <a:lstStyle>
            <a:lvl1pPr marL="0" indent="0" algn="ctr">
              <a:buNone/>
              <a:defRPr sz="1800" spc="4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sp>
        <p:nvSpPr>
          <p:cNvPr id="7" name="Datumsplatzhalter 6">
            <a:extLst>
              <a:ext uri="{FF2B5EF4-FFF2-40B4-BE49-F238E27FC236}">
                <a16:creationId xmlns:a16="http://schemas.microsoft.com/office/drawing/2014/main" id="{EB30F3C0-3A75-8681-9853-8AC245B5DA25}"/>
              </a:ext>
            </a:extLst>
          </p:cNvPr>
          <p:cNvSpPr>
            <a:spLocks noGrp="1"/>
          </p:cNvSpPr>
          <p:nvPr>
            <p:ph type="dt" sz="half" idx="10"/>
          </p:nvPr>
        </p:nvSpPr>
        <p:spPr/>
        <p:txBody>
          <a:bodyPr/>
          <a:lstStyle/>
          <a:p>
            <a:fld id="{8E8A5DCF-8F4A-024D-A6C2-B07F489A7EAC}" type="datetime1">
              <a:rPr lang="de-DE" smtClean="0"/>
              <a:t>12.12.24</a:t>
            </a:fld>
            <a:endParaRPr lang="de-DE" dirty="0"/>
          </a:p>
        </p:txBody>
      </p:sp>
      <p:sp>
        <p:nvSpPr>
          <p:cNvPr id="9" name="Foliennummernplatzhalter 8">
            <a:extLst>
              <a:ext uri="{FF2B5EF4-FFF2-40B4-BE49-F238E27FC236}">
                <a16:creationId xmlns:a16="http://schemas.microsoft.com/office/drawing/2014/main" id="{36E4576B-5E3F-FDCE-C398-AB2D5908EF66}"/>
              </a:ext>
            </a:extLst>
          </p:cNvPr>
          <p:cNvSpPr>
            <a:spLocks noGrp="1"/>
          </p:cNvSpPr>
          <p:nvPr>
            <p:ph type="sldNum" sz="quarter" idx="12"/>
          </p:nvPr>
        </p:nvSpPr>
        <p:spPr/>
        <p:txBody>
          <a:bodyPr/>
          <a:lstStyle/>
          <a:p>
            <a:fld id="{DD2F4C09-65E4-4AD7-8D55-83CBD210ED85}" type="slidenum">
              <a:rPr lang="de-DE" smtClean="0"/>
              <a:pPr/>
              <a:t>‹Nr.›</a:t>
            </a:fld>
            <a:endParaRPr lang="de-DE"/>
          </a:p>
        </p:txBody>
      </p:sp>
    </p:spTree>
    <p:extLst>
      <p:ext uri="{BB962C8B-B14F-4D97-AF65-F5344CB8AC3E}">
        <p14:creationId xmlns:p14="http://schemas.microsoft.com/office/powerpoint/2010/main" val="123342932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9093F2-7696-269A-BB11-D5C2FFA8B72D}"/>
              </a:ext>
            </a:extLst>
          </p:cNvPr>
          <p:cNvSpPr>
            <a:spLocks noGrp="1"/>
          </p:cNvSpPr>
          <p:nvPr>
            <p:ph type="title" hasCustomPrompt="1"/>
          </p:nvPr>
        </p:nvSpPr>
        <p:spPr/>
        <p:txBody>
          <a:bodyPr/>
          <a:lstStyle>
            <a:lvl1pPr>
              <a:defRPr/>
            </a:lvl1pPr>
          </a:lstStyle>
          <a:p>
            <a:r>
              <a:rPr lang="de-DE" dirty="0"/>
              <a:t>Mastertitelformat</a:t>
            </a:r>
            <a:br>
              <a:rPr lang="de-DE" dirty="0"/>
            </a:br>
            <a:r>
              <a:rPr lang="de-DE" dirty="0"/>
              <a:t>bearbeiten</a:t>
            </a:r>
          </a:p>
        </p:txBody>
      </p:sp>
      <p:sp>
        <p:nvSpPr>
          <p:cNvPr id="6" name="Datumsplatzhalter 5">
            <a:extLst>
              <a:ext uri="{FF2B5EF4-FFF2-40B4-BE49-F238E27FC236}">
                <a16:creationId xmlns:a16="http://schemas.microsoft.com/office/drawing/2014/main" id="{A41FE660-7BC8-B76D-97BD-90A64F338766}"/>
              </a:ext>
            </a:extLst>
          </p:cNvPr>
          <p:cNvSpPr>
            <a:spLocks noGrp="1"/>
          </p:cNvSpPr>
          <p:nvPr>
            <p:ph type="dt" sz="half" idx="10"/>
          </p:nvPr>
        </p:nvSpPr>
        <p:spPr/>
        <p:txBody>
          <a:bodyPr/>
          <a:lstStyle/>
          <a:p>
            <a:fld id="{63AC382D-BDD1-9542-8F07-EFEC76866B88}" type="datetime1">
              <a:rPr lang="de-DE" smtClean="0"/>
              <a:t>12.12.24</a:t>
            </a:fld>
            <a:endParaRPr lang="de-DE" dirty="0"/>
          </a:p>
        </p:txBody>
      </p:sp>
      <p:sp>
        <p:nvSpPr>
          <p:cNvPr id="7" name="Fußzeilenplatzhalter 6">
            <a:extLst>
              <a:ext uri="{FF2B5EF4-FFF2-40B4-BE49-F238E27FC236}">
                <a16:creationId xmlns:a16="http://schemas.microsoft.com/office/drawing/2014/main" id="{6363686E-60AA-D422-E6EE-8DD8E5F8A53E}"/>
              </a:ext>
            </a:extLst>
          </p:cNvPr>
          <p:cNvSpPr>
            <a:spLocks noGrp="1"/>
          </p:cNvSpPr>
          <p:nvPr>
            <p:ph type="ftr" sz="quarter" idx="11"/>
          </p:nvPr>
        </p:nvSpPr>
        <p:spPr/>
        <p:txBody>
          <a:bodyPr/>
          <a:lstStyle/>
          <a:p>
            <a:r>
              <a:rPr lang="de-DE"/>
              <a:t>Department of Mechanical Engineering | Cyber-Physical Simulation Group | Tutorial</a:t>
            </a:r>
            <a:endParaRPr lang="de-DE" dirty="0"/>
          </a:p>
        </p:txBody>
      </p:sp>
      <p:sp>
        <p:nvSpPr>
          <p:cNvPr id="8" name="Foliennummernplatzhalter 7">
            <a:extLst>
              <a:ext uri="{FF2B5EF4-FFF2-40B4-BE49-F238E27FC236}">
                <a16:creationId xmlns:a16="http://schemas.microsoft.com/office/drawing/2014/main" id="{0739CE4A-2BE8-F232-4C6E-237F56ABCB03}"/>
              </a:ext>
            </a:extLst>
          </p:cNvPr>
          <p:cNvSpPr>
            <a:spLocks noGrp="1"/>
          </p:cNvSpPr>
          <p:nvPr>
            <p:ph type="sldNum" sz="quarter" idx="12"/>
          </p:nvPr>
        </p:nvSpPr>
        <p:spPr/>
        <p:txBody>
          <a:bodyPr/>
          <a:lstStyle/>
          <a:p>
            <a:fld id="{DD2F4C09-65E4-4AD7-8D55-83CBD210ED85}" type="slidenum">
              <a:rPr lang="de-DE" smtClean="0"/>
              <a:pPr/>
              <a:t>‹Nr.›</a:t>
            </a:fld>
            <a:endParaRPr lang="de-DE"/>
          </a:p>
        </p:txBody>
      </p:sp>
    </p:spTree>
    <p:extLst>
      <p:ext uri="{BB962C8B-B14F-4D97-AF65-F5344CB8AC3E}">
        <p14:creationId xmlns:p14="http://schemas.microsoft.com/office/powerpoint/2010/main" val="41474197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Datumsplatzhalter 4">
            <a:extLst>
              <a:ext uri="{FF2B5EF4-FFF2-40B4-BE49-F238E27FC236}">
                <a16:creationId xmlns:a16="http://schemas.microsoft.com/office/drawing/2014/main" id="{3C2DE3C2-C819-A980-93F3-EAC4189506D9}"/>
              </a:ext>
            </a:extLst>
          </p:cNvPr>
          <p:cNvSpPr>
            <a:spLocks noGrp="1"/>
          </p:cNvSpPr>
          <p:nvPr>
            <p:ph type="dt" sz="half" idx="10"/>
          </p:nvPr>
        </p:nvSpPr>
        <p:spPr/>
        <p:txBody>
          <a:bodyPr/>
          <a:lstStyle/>
          <a:p>
            <a:fld id="{52EB9151-D30D-FE41-8A92-4C2A6CF718FA}" type="datetime1">
              <a:rPr lang="de-DE" smtClean="0"/>
              <a:t>12.12.24</a:t>
            </a:fld>
            <a:endParaRPr lang="de-DE" dirty="0"/>
          </a:p>
        </p:txBody>
      </p:sp>
      <p:sp>
        <p:nvSpPr>
          <p:cNvPr id="7" name="Foliennummernplatzhalter 6">
            <a:extLst>
              <a:ext uri="{FF2B5EF4-FFF2-40B4-BE49-F238E27FC236}">
                <a16:creationId xmlns:a16="http://schemas.microsoft.com/office/drawing/2014/main" id="{3D40727B-45B4-9274-85DF-F723F18B2C1C}"/>
              </a:ext>
            </a:extLst>
          </p:cNvPr>
          <p:cNvSpPr>
            <a:spLocks noGrp="1"/>
          </p:cNvSpPr>
          <p:nvPr>
            <p:ph type="sldNum" sz="quarter" idx="12"/>
          </p:nvPr>
        </p:nvSpPr>
        <p:spPr/>
        <p:txBody>
          <a:bodyPr/>
          <a:lstStyle/>
          <a:p>
            <a:fld id="{DD2F4C09-65E4-4AD7-8D55-83CBD210ED85}" type="slidenum">
              <a:rPr lang="de-DE" smtClean="0"/>
              <a:pPr/>
              <a:t>‹Nr.›</a:t>
            </a:fld>
            <a:endParaRPr lang="de-DE"/>
          </a:p>
        </p:txBody>
      </p:sp>
    </p:spTree>
    <p:extLst>
      <p:ext uri="{BB962C8B-B14F-4D97-AF65-F5344CB8AC3E}">
        <p14:creationId xmlns:p14="http://schemas.microsoft.com/office/powerpoint/2010/main" val="7566016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CBF2897-3779-8715-3D8D-B9E4F5B02E1A}"/>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a16="http://schemas.microsoft.com/office/drawing/2014/main" id="{0650324A-79B5-DA08-5251-E87B983EC3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76BDCFAC-EB89-E2F5-F455-C7D0DE8631F7}"/>
              </a:ext>
            </a:extLst>
          </p:cNvPr>
          <p:cNvSpPr>
            <a:spLocks noGrp="1"/>
          </p:cNvSpPr>
          <p:nvPr>
            <p:ph type="dt" sz="half" idx="10"/>
          </p:nvPr>
        </p:nvSpPr>
        <p:spPr/>
        <p:txBody>
          <a:bodyPr/>
          <a:lstStyle/>
          <a:p>
            <a:fld id="{5F7CAE29-81A7-DB46-A780-3646B0CCAC38}" type="datetime1">
              <a:rPr lang="de-DE" smtClean="0"/>
              <a:t>12.12.24</a:t>
            </a:fld>
            <a:endParaRPr lang="en-US"/>
          </a:p>
        </p:txBody>
      </p:sp>
      <p:sp>
        <p:nvSpPr>
          <p:cNvPr id="5" name="Fußzeilenplatzhalter 4">
            <a:extLst>
              <a:ext uri="{FF2B5EF4-FFF2-40B4-BE49-F238E27FC236}">
                <a16:creationId xmlns:a16="http://schemas.microsoft.com/office/drawing/2014/main" id="{AA277E3A-EDAE-5A90-44C6-A9EC06D56217}"/>
              </a:ext>
            </a:extLst>
          </p:cNvPr>
          <p:cNvSpPr>
            <a:spLocks noGrp="1"/>
          </p:cNvSpPr>
          <p:nvPr>
            <p:ph type="ftr" sz="quarter" idx="11"/>
          </p:nvPr>
        </p:nvSpPr>
        <p:spPr/>
        <p:txBody>
          <a:bodyPr/>
          <a:lstStyle/>
          <a:p>
            <a:r>
              <a:rPr lang="en-US"/>
              <a:t>Department of Mechanical Engineering | Cyber-Physical Simulation Group | Tutorial</a:t>
            </a:r>
          </a:p>
        </p:txBody>
      </p:sp>
      <p:sp>
        <p:nvSpPr>
          <p:cNvPr id="6" name="Foliennummernplatzhalter 5">
            <a:extLst>
              <a:ext uri="{FF2B5EF4-FFF2-40B4-BE49-F238E27FC236}">
                <a16:creationId xmlns:a16="http://schemas.microsoft.com/office/drawing/2014/main" id="{F2B2D367-DA30-F78E-B394-CD563DECE105}"/>
              </a:ext>
            </a:extLst>
          </p:cNvPr>
          <p:cNvSpPr>
            <a:spLocks noGrp="1"/>
          </p:cNvSpPr>
          <p:nvPr>
            <p:ph type="sldNum" sz="quarter" idx="12"/>
          </p:nvPr>
        </p:nvSpPr>
        <p:spPr/>
        <p:txBody>
          <a:bodyPr/>
          <a:lstStyle/>
          <a:p>
            <a:fld id="{3ACFA4AD-28C6-3840-9D86-824C41BE9304}" type="slidenum">
              <a:rPr lang="en-US" smtClean="0"/>
              <a:t>‹Nr.›</a:t>
            </a:fld>
            <a:endParaRPr lang="en-US"/>
          </a:p>
        </p:txBody>
      </p:sp>
    </p:spTree>
    <p:extLst>
      <p:ext uri="{BB962C8B-B14F-4D97-AF65-F5344CB8AC3E}">
        <p14:creationId xmlns:p14="http://schemas.microsoft.com/office/powerpoint/2010/main" val="23542491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7FDA82-02CE-123A-C2C2-CAE2E2DA3CF3}"/>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516582EE-8776-FD4A-18CB-1D47567546E6}"/>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1E213A4D-AA79-1986-7A62-98EA8447D821}"/>
              </a:ext>
            </a:extLst>
          </p:cNvPr>
          <p:cNvSpPr>
            <a:spLocks noGrp="1"/>
          </p:cNvSpPr>
          <p:nvPr>
            <p:ph type="dt" sz="half" idx="10"/>
          </p:nvPr>
        </p:nvSpPr>
        <p:spPr/>
        <p:txBody>
          <a:bodyPr/>
          <a:lstStyle/>
          <a:p>
            <a:fld id="{802CA17B-87BA-8440-A283-CC41FF0FBFEC}" type="datetime1">
              <a:rPr lang="de-DE" smtClean="0"/>
              <a:t>12.12.24</a:t>
            </a:fld>
            <a:endParaRPr lang="en-US"/>
          </a:p>
        </p:txBody>
      </p:sp>
      <p:sp>
        <p:nvSpPr>
          <p:cNvPr id="5" name="Fußzeilenplatzhalter 4">
            <a:extLst>
              <a:ext uri="{FF2B5EF4-FFF2-40B4-BE49-F238E27FC236}">
                <a16:creationId xmlns:a16="http://schemas.microsoft.com/office/drawing/2014/main" id="{B458BEF7-3095-1165-858F-6B6CD6702B67}"/>
              </a:ext>
            </a:extLst>
          </p:cNvPr>
          <p:cNvSpPr>
            <a:spLocks noGrp="1"/>
          </p:cNvSpPr>
          <p:nvPr>
            <p:ph type="ftr" sz="quarter" idx="11"/>
          </p:nvPr>
        </p:nvSpPr>
        <p:spPr/>
        <p:txBody>
          <a:bodyPr/>
          <a:lstStyle/>
          <a:p>
            <a:r>
              <a:rPr lang="en-US"/>
              <a:t>Department of Mechanical Engineering | Cyber-Physical Simulation Group | Tutorial</a:t>
            </a:r>
          </a:p>
        </p:txBody>
      </p:sp>
      <p:sp>
        <p:nvSpPr>
          <p:cNvPr id="6" name="Foliennummernplatzhalter 5">
            <a:extLst>
              <a:ext uri="{FF2B5EF4-FFF2-40B4-BE49-F238E27FC236}">
                <a16:creationId xmlns:a16="http://schemas.microsoft.com/office/drawing/2014/main" id="{F7C59D48-6D64-11CD-B3FC-E5BE95BE7D5D}"/>
              </a:ext>
            </a:extLst>
          </p:cNvPr>
          <p:cNvSpPr>
            <a:spLocks noGrp="1"/>
          </p:cNvSpPr>
          <p:nvPr>
            <p:ph type="sldNum" sz="quarter" idx="12"/>
          </p:nvPr>
        </p:nvSpPr>
        <p:spPr/>
        <p:txBody>
          <a:bodyPr/>
          <a:lstStyle/>
          <a:p>
            <a:fld id="{3ACFA4AD-28C6-3840-9D86-824C41BE9304}" type="slidenum">
              <a:rPr lang="en-US" smtClean="0"/>
              <a:t>‹Nr.›</a:t>
            </a:fld>
            <a:endParaRPr lang="en-US"/>
          </a:p>
        </p:txBody>
      </p:sp>
    </p:spTree>
    <p:extLst>
      <p:ext uri="{BB962C8B-B14F-4D97-AF65-F5344CB8AC3E}">
        <p14:creationId xmlns:p14="http://schemas.microsoft.com/office/powerpoint/2010/main" val="311456152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4A3C18-B82F-4403-DC6C-1B843EFF4866}"/>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404C221E-63AF-549D-EDAF-08C8389DA94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5AE539D4-E9D1-2330-26BD-AE503BC9ACE9}"/>
              </a:ext>
            </a:extLst>
          </p:cNvPr>
          <p:cNvSpPr>
            <a:spLocks noGrp="1"/>
          </p:cNvSpPr>
          <p:nvPr>
            <p:ph type="dt" sz="half" idx="10"/>
          </p:nvPr>
        </p:nvSpPr>
        <p:spPr/>
        <p:txBody>
          <a:bodyPr/>
          <a:lstStyle/>
          <a:p>
            <a:fld id="{A6DF9EF5-562D-8B44-9351-CD9687E36E36}" type="datetime1">
              <a:rPr lang="de-DE" smtClean="0"/>
              <a:t>12.12.24</a:t>
            </a:fld>
            <a:endParaRPr lang="en-US"/>
          </a:p>
        </p:txBody>
      </p:sp>
      <p:sp>
        <p:nvSpPr>
          <p:cNvPr id="5" name="Fußzeilenplatzhalter 4">
            <a:extLst>
              <a:ext uri="{FF2B5EF4-FFF2-40B4-BE49-F238E27FC236}">
                <a16:creationId xmlns:a16="http://schemas.microsoft.com/office/drawing/2014/main" id="{E1B6BBA1-5938-616E-7A62-3D549A36B147}"/>
              </a:ext>
            </a:extLst>
          </p:cNvPr>
          <p:cNvSpPr>
            <a:spLocks noGrp="1"/>
          </p:cNvSpPr>
          <p:nvPr>
            <p:ph type="ftr" sz="quarter" idx="11"/>
          </p:nvPr>
        </p:nvSpPr>
        <p:spPr/>
        <p:txBody>
          <a:bodyPr/>
          <a:lstStyle/>
          <a:p>
            <a:r>
              <a:rPr lang="en-US"/>
              <a:t>Department of Mechanical Engineering | Cyber-Physical Simulation Group | Tutorial</a:t>
            </a:r>
          </a:p>
        </p:txBody>
      </p:sp>
      <p:sp>
        <p:nvSpPr>
          <p:cNvPr id="6" name="Foliennummernplatzhalter 5">
            <a:extLst>
              <a:ext uri="{FF2B5EF4-FFF2-40B4-BE49-F238E27FC236}">
                <a16:creationId xmlns:a16="http://schemas.microsoft.com/office/drawing/2014/main" id="{C858E22C-96B3-52A6-4332-B90513802720}"/>
              </a:ext>
            </a:extLst>
          </p:cNvPr>
          <p:cNvSpPr>
            <a:spLocks noGrp="1"/>
          </p:cNvSpPr>
          <p:nvPr>
            <p:ph type="sldNum" sz="quarter" idx="12"/>
          </p:nvPr>
        </p:nvSpPr>
        <p:spPr/>
        <p:txBody>
          <a:bodyPr/>
          <a:lstStyle/>
          <a:p>
            <a:fld id="{3ACFA4AD-28C6-3840-9D86-824C41BE9304}" type="slidenum">
              <a:rPr lang="en-US" smtClean="0"/>
              <a:t>‹Nr.›</a:t>
            </a:fld>
            <a:endParaRPr lang="en-US"/>
          </a:p>
        </p:txBody>
      </p:sp>
    </p:spTree>
    <p:extLst>
      <p:ext uri="{BB962C8B-B14F-4D97-AF65-F5344CB8AC3E}">
        <p14:creationId xmlns:p14="http://schemas.microsoft.com/office/powerpoint/2010/main" val="116125435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E794EF-9A52-7210-664E-D14E75957166}"/>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A47D07C3-CBF4-B64A-7397-554EBD41F4D2}"/>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8C10D480-3312-A004-E34E-621EC68CC2A3}"/>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EA469024-31EE-E223-157C-E3D3CAFA0241}"/>
              </a:ext>
            </a:extLst>
          </p:cNvPr>
          <p:cNvSpPr>
            <a:spLocks noGrp="1"/>
          </p:cNvSpPr>
          <p:nvPr>
            <p:ph type="dt" sz="half" idx="10"/>
          </p:nvPr>
        </p:nvSpPr>
        <p:spPr/>
        <p:txBody>
          <a:bodyPr/>
          <a:lstStyle/>
          <a:p>
            <a:fld id="{F6D13C4A-5B6C-9044-ACD2-98532A22F704}" type="datetime1">
              <a:rPr lang="de-DE" smtClean="0"/>
              <a:t>12.12.24</a:t>
            </a:fld>
            <a:endParaRPr lang="en-US"/>
          </a:p>
        </p:txBody>
      </p:sp>
      <p:sp>
        <p:nvSpPr>
          <p:cNvPr id="6" name="Fußzeilenplatzhalter 5">
            <a:extLst>
              <a:ext uri="{FF2B5EF4-FFF2-40B4-BE49-F238E27FC236}">
                <a16:creationId xmlns:a16="http://schemas.microsoft.com/office/drawing/2014/main" id="{DB4300B4-2D77-8623-B588-1B915AC13C29}"/>
              </a:ext>
            </a:extLst>
          </p:cNvPr>
          <p:cNvSpPr>
            <a:spLocks noGrp="1"/>
          </p:cNvSpPr>
          <p:nvPr>
            <p:ph type="ftr" sz="quarter" idx="11"/>
          </p:nvPr>
        </p:nvSpPr>
        <p:spPr/>
        <p:txBody>
          <a:bodyPr/>
          <a:lstStyle/>
          <a:p>
            <a:r>
              <a:rPr lang="en-US"/>
              <a:t>Department of Mechanical Engineering | Cyber-Physical Simulation Group | Tutorial</a:t>
            </a:r>
          </a:p>
        </p:txBody>
      </p:sp>
      <p:sp>
        <p:nvSpPr>
          <p:cNvPr id="7" name="Foliennummernplatzhalter 6">
            <a:extLst>
              <a:ext uri="{FF2B5EF4-FFF2-40B4-BE49-F238E27FC236}">
                <a16:creationId xmlns:a16="http://schemas.microsoft.com/office/drawing/2014/main" id="{5256F4A6-4446-6861-3C96-F86F3F5DC678}"/>
              </a:ext>
            </a:extLst>
          </p:cNvPr>
          <p:cNvSpPr>
            <a:spLocks noGrp="1"/>
          </p:cNvSpPr>
          <p:nvPr>
            <p:ph type="sldNum" sz="quarter" idx="12"/>
          </p:nvPr>
        </p:nvSpPr>
        <p:spPr/>
        <p:txBody>
          <a:bodyPr/>
          <a:lstStyle/>
          <a:p>
            <a:fld id="{3ACFA4AD-28C6-3840-9D86-824C41BE9304}" type="slidenum">
              <a:rPr lang="en-US" smtClean="0"/>
              <a:t>‹Nr.›</a:t>
            </a:fld>
            <a:endParaRPr lang="en-US"/>
          </a:p>
        </p:txBody>
      </p:sp>
    </p:spTree>
    <p:extLst>
      <p:ext uri="{BB962C8B-B14F-4D97-AF65-F5344CB8AC3E}">
        <p14:creationId xmlns:p14="http://schemas.microsoft.com/office/powerpoint/2010/main" val="9985689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78C1528-C559-6A49-D353-05658EBA98A1}"/>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B6612AAD-3F59-52F5-7073-24D0857F438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1C23D0CF-387D-D6AB-A420-7BA8CBDFD985}"/>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90FBEF9E-D20B-3BCD-2DCF-DDE517635F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5B00719A-4ACD-A7A8-6EF9-BE8F87AE4336}"/>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C94C5F1A-C0D1-8C3E-4081-6A3B8988BA06}"/>
              </a:ext>
            </a:extLst>
          </p:cNvPr>
          <p:cNvSpPr>
            <a:spLocks noGrp="1"/>
          </p:cNvSpPr>
          <p:nvPr>
            <p:ph type="dt" sz="half" idx="10"/>
          </p:nvPr>
        </p:nvSpPr>
        <p:spPr/>
        <p:txBody>
          <a:bodyPr/>
          <a:lstStyle/>
          <a:p>
            <a:fld id="{26E765B3-8B0E-FF4D-9B71-6C6255E7C672}" type="datetime1">
              <a:rPr lang="de-DE" smtClean="0"/>
              <a:t>12.12.24</a:t>
            </a:fld>
            <a:endParaRPr lang="en-US"/>
          </a:p>
        </p:txBody>
      </p:sp>
      <p:sp>
        <p:nvSpPr>
          <p:cNvPr id="8" name="Fußzeilenplatzhalter 7">
            <a:extLst>
              <a:ext uri="{FF2B5EF4-FFF2-40B4-BE49-F238E27FC236}">
                <a16:creationId xmlns:a16="http://schemas.microsoft.com/office/drawing/2014/main" id="{007C7F5C-0961-6112-7597-4DF2733B7BC0}"/>
              </a:ext>
            </a:extLst>
          </p:cNvPr>
          <p:cNvSpPr>
            <a:spLocks noGrp="1"/>
          </p:cNvSpPr>
          <p:nvPr>
            <p:ph type="ftr" sz="quarter" idx="11"/>
          </p:nvPr>
        </p:nvSpPr>
        <p:spPr/>
        <p:txBody>
          <a:bodyPr/>
          <a:lstStyle/>
          <a:p>
            <a:r>
              <a:rPr lang="en-US"/>
              <a:t>Department of Mechanical Engineering | Cyber-Physical Simulation Group | Tutorial</a:t>
            </a:r>
          </a:p>
        </p:txBody>
      </p:sp>
      <p:sp>
        <p:nvSpPr>
          <p:cNvPr id="9" name="Foliennummernplatzhalter 8">
            <a:extLst>
              <a:ext uri="{FF2B5EF4-FFF2-40B4-BE49-F238E27FC236}">
                <a16:creationId xmlns:a16="http://schemas.microsoft.com/office/drawing/2014/main" id="{8C822D33-B81C-3D02-C653-172628A261BA}"/>
              </a:ext>
            </a:extLst>
          </p:cNvPr>
          <p:cNvSpPr>
            <a:spLocks noGrp="1"/>
          </p:cNvSpPr>
          <p:nvPr>
            <p:ph type="sldNum" sz="quarter" idx="12"/>
          </p:nvPr>
        </p:nvSpPr>
        <p:spPr/>
        <p:txBody>
          <a:bodyPr/>
          <a:lstStyle/>
          <a:p>
            <a:fld id="{3ACFA4AD-28C6-3840-9D86-824C41BE9304}" type="slidenum">
              <a:rPr lang="en-US" smtClean="0"/>
              <a:t>‹Nr.›</a:t>
            </a:fld>
            <a:endParaRPr lang="en-US"/>
          </a:p>
        </p:txBody>
      </p:sp>
    </p:spTree>
    <p:extLst>
      <p:ext uri="{BB962C8B-B14F-4D97-AF65-F5344CB8AC3E}">
        <p14:creationId xmlns:p14="http://schemas.microsoft.com/office/powerpoint/2010/main" val="28699122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CE632C-247D-69F4-AAEC-33119004D594}"/>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14A4F49D-DB73-9FC5-B15D-14AB06420360}"/>
              </a:ext>
            </a:extLst>
          </p:cNvPr>
          <p:cNvSpPr>
            <a:spLocks noGrp="1"/>
          </p:cNvSpPr>
          <p:nvPr>
            <p:ph type="dt" sz="half" idx="10"/>
          </p:nvPr>
        </p:nvSpPr>
        <p:spPr/>
        <p:txBody>
          <a:bodyPr/>
          <a:lstStyle/>
          <a:p>
            <a:fld id="{3673A96C-712F-4B47-AD66-032C8A099B88}" type="datetime1">
              <a:rPr lang="de-DE" smtClean="0"/>
              <a:t>12.12.24</a:t>
            </a:fld>
            <a:endParaRPr lang="en-US"/>
          </a:p>
        </p:txBody>
      </p:sp>
      <p:sp>
        <p:nvSpPr>
          <p:cNvPr id="4" name="Fußzeilenplatzhalter 3">
            <a:extLst>
              <a:ext uri="{FF2B5EF4-FFF2-40B4-BE49-F238E27FC236}">
                <a16:creationId xmlns:a16="http://schemas.microsoft.com/office/drawing/2014/main" id="{6DFF55CD-CF04-38ED-54F5-0BAB7DBEC5AC}"/>
              </a:ext>
            </a:extLst>
          </p:cNvPr>
          <p:cNvSpPr>
            <a:spLocks noGrp="1"/>
          </p:cNvSpPr>
          <p:nvPr>
            <p:ph type="ftr" sz="quarter" idx="11"/>
          </p:nvPr>
        </p:nvSpPr>
        <p:spPr/>
        <p:txBody>
          <a:bodyPr/>
          <a:lstStyle/>
          <a:p>
            <a:r>
              <a:rPr lang="en-US"/>
              <a:t>Department of Mechanical Engineering | Cyber-Physical Simulation Group | Tutorial</a:t>
            </a:r>
          </a:p>
        </p:txBody>
      </p:sp>
      <p:sp>
        <p:nvSpPr>
          <p:cNvPr id="5" name="Foliennummernplatzhalter 4">
            <a:extLst>
              <a:ext uri="{FF2B5EF4-FFF2-40B4-BE49-F238E27FC236}">
                <a16:creationId xmlns:a16="http://schemas.microsoft.com/office/drawing/2014/main" id="{49D250B3-A75F-FE50-67E3-57F2215E0FB5}"/>
              </a:ext>
            </a:extLst>
          </p:cNvPr>
          <p:cNvSpPr>
            <a:spLocks noGrp="1"/>
          </p:cNvSpPr>
          <p:nvPr>
            <p:ph type="sldNum" sz="quarter" idx="12"/>
          </p:nvPr>
        </p:nvSpPr>
        <p:spPr/>
        <p:txBody>
          <a:bodyPr/>
          <a:lstStyle/>
          <a:p>
            <a:fld id="{3ACFA4AD-28C6-3840-9D86-824C41BE9304}" type="slidenum">
              <a:rPr lang="en-US" smtClean="0"/>
              <a:t>‹Nr.›</a:t>
            </a:fld>
            <a:endParaRPr lang="en-US"/>
          </a:p>
        </p:txBody>
      </p:sp>
    </p:spTree>
    <p:extLst>
      <p:ext uri="{BB962C8B-B14F-4D97-AF65-F5344CB8AC3E}">
        <p14:creationId xmlns:p14="http://schemas.microsoft.com/office/powerpoint/2010/main" val="24514486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DDAD665-9964-B1C0-04D8-9D5DEC44B9D4}"/>
              </a:ext>
            </a:extLst>
          </p:cNvPr>
          <p:cNvSpPr>
            <a:spLocks noGrp="1"/>
          </p:cNvSpPr>
          <p:nvPr>
            <p:ph type="dt" sz="half" idx="10"/>
          </p:nvPr>
        </p:nvSpPr>
        <p:spPr/>
        <p:txBody>
          <a:bodyPr/>
          <a:lstStyle/>
          <a:p>
            <a:fld id="{C545934F-A3A9-BC46-B601-05087448C2FE}" type="datetime1">
              <a:rPr lang="de-DE" smtClean="0"/>
              <a:t>12.12.24</a:t>
            </a:fld>
            <a:endParaRPr lang="en-US"/>
          </a:p>
        </p:txBody>
      </p:sp>
      <p:sp>
        <p:nvSpPr>
          <p:cNvPr id="3" name="Fußzeilenplatzhalter 2">
            <a:extLst>
              <a:ext uri="{FF2B5EF4-FFF2-40B4-BE49-F238E27FC236}">
                <a16:creationId xmlns:a16="http://schemas.microsoft.com/office/drawing/2014/main" id="{8E587187-D852-A5AD-701E-FA8D77170352}"/>
              </a:ext>
            </a:extLst>
          </p:cNvPr>
          <p:cNvSpPr>
            <a:spLocks noGrp="1"/>
          </p:cNvSpPr>
          <p:nvPr>
            <p:ph type="ftr" sz="quarter" idx="11"/>
          </p:nvPr>
        </p:nvSpPr>
        <p:spPr/>
        <p:txBody>
          <a:bodyPr/>
          <a:lstStyle/>
          <a:p>
            <a:r>
              <a:rPr lang="en-US"/>
              <a:t>Department of Mechanical Engineering | Cyber-Physical Simulation Group | Tutorial</a:t>
            </a:r>
          </a:p>
        </p:txBody>
      </p:sp>
      <p:sp>
        <p:nvSpPr>
          <p:cNvPr id="4" name="Foliennummernplatzhalter 3">
            <a:extLst>
              <a:ext uri="{FF2B5EF4-FFF2-40B4-BE49-F238E27FC236}">
                <a16:creationId xmlns:a16="http://schemas.microsoft.com/office/drawing/2014/main" id="{872BA0C6-D7D7-FB90-7A3A-597307D28A96}"/>
              </a:ext>
            </a:extLst>
          </p:cNvPr>
          <p:cNvSpPr>
            <a:spLocks noGrp="1"/>
          </p:cNvSpPr>
          <p:nvPr>
            <p:ph type="sldNum" sz="quarter" idx="12"/>
          </p:nvPr>
        </p:nvSpPr>
        <p:spPr/>
        <p:txBody>
          <a:bodyPr/>
          <a:lstStyle/>
          <a:p>
            <a:fld id="{3ACFA4AD-28C6-3840-9D86-824C41BE9304}" type="slidenum">
              <a:rPr lang="en-US" smtClean="0"/>
              <a:t>‹Nr.›</a:t>
            </a:fld>
            <a:endParaRPr lang="en-US"/>
          </a:p>
        </p:txBody>
      </p:sp>
    </p:spTree>
    <p:extLst>
      <p:ext uri="{BB962C8B-B14F-4D97-AF65-F5344CB8AC3E}">
        <p14:creationId xmlns:p14="http://schemas.microsoft.com/office/powerpoint/2010/main" val="10762249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A9E55B4-593C-20A4-E119-7450E63D81CC}"/>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0B63FEEE-3C95-AFDC-BEFF-B825D4AE086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27944110-37AC-B42F-13E0-FA970A887D6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4B04F752-90A4-5F97-5270-D8AEC26AF30D}"/>
              </a:ext>
            </a:extLst>
          </p:cNvPr>
          <p:cNvSpPr>
            <a:spLocks noGrp="1"/>
          </p:cNvSpPr>
          <p:nvPr>
            <p:ph type="dt" sz="half" idx="10"/>
          </p:nvPr>
        </p:nvSpPr>
        <p:spPr/>
        <p:txBody>
          <a:bodyPr/>
          <a:lstStyle/>
          <a:p>
            <a:fld id="{74A32A30-228F-D44F-8057-DA7733BE263D}" type="datetime1">
              <a:rPr lang="de-DE" smtClean="0"/>
              <a:t>12.12.24</a:t>
            </a:fld>
            <a:endParaRPr lang="en-US"/>
          </a:p>
        </p:txBody>
      </p:sp>
      <p:sp>
        <p:nvSpPr>
          <p:cNvPr id="6" name="Fußzeilenplatzhalter 5">
            <a:extLst>
              <a:ext uri="{FF2B5EF4-FFF2-40B4-BE49-F238E27FC236}">
                <a16:creationId xmlns:a16="http://schemas.microsoft.com/office/drawing/2014/main" id="{98E383AB-B21B-86BD-516B-E547FC8B326C}"/>
              </a:ext>
            </a:extLst>
          </p:cNvPr>
          <p:cNvSpPr>
            <a:spLocks noGrp="1"/>
          </p:cNvSpPr>
          <p:nvPr>
            <p:ph type="ftr" sz="quarter" idx="11"/>
          </p:nvPr>
        </p:nvSpPr>
        <p:spPr/>
        <p:txBody>
          <a:bodyPr/>
          <a:lstStyle/>
          <a:p>
            <a:r>
              <a:rPr lang="en-US"/>
              <a:t>Department of Mechanical Engineering | Cyber-Physical Simulation Group | Tutorial</a:t>
            </a:r>
          </a:p>
        </p:txBody>
      </p:sp>
      <p:sp>
        <p:nvSpPr>
          <p:cNvPr id="7" name="Foliennummernplatzhalter 6">
            <a:extLst>
              <a:ext uri="{FF2B5EF4-FFF2-40B4-BE49-F238E27FC236}">
                <a16:creationId xmlns:a16="http://schemas.microsoft.com/office/drawing/2014/main" id="{9D2F9D00-593B-A07A-F1A6-EFFED5AC4BCB}"/>
              </a:ext>
            </a:extLst>
          </p:cNvPr>
          <p:cNvSpPr>
            <a:spLocks noGrp="1"/>
          </p:cNvSpPr>
          <p:nvPr>
            <p:ph type="sldNum" sz="quarter" idx="12"/>
          </p:nvPr>
        </p:nvSpPr>
        <p:spPr/>
        <p:txBody>
          <a:bodyPr/>
          <a:lstStyle/>
          <a:p>
            <a:fld id="{3ACFA4AD-28C6-3840-9D86-824C41BE9304}" type="slidenum">
              <a:rPr lang="en-US" smtClean="0"/>
              <a:t>‹Nr.›</a:t>
            </a:fld>
            <a:endParaRPr lang="en-US"/>
          </a:p>
        </p:txBody>
      </p:sp>
    </p:spTree>
    <p:extLst>
      <p:ext uri="{BB962C8B-B14F-4D97-AF65-F5344CB8AC3E}">
        <p14:creationId xmlns:p14="http://schemas.microsoft.com/office/powerpoint/2010/main" val="11740953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 Image 1">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703780-5D85-D274-7391-0F765996CFCA}"/>
              </a:ext>
            </a:extLst>
          </p:cNvPr>
          <p:cNvSpPr>
            <a:spLocks noGrp="1"/>
          </p:cNvSpPr>
          <p:nvPr>
            <p:ph type="ctrTitle"/>
          </p:nvPr>
        </p:nvSpPr>
        <p:spPr>
          <a:xfrm>
            <a:off x="1416000" y="2520000"/>
            <a:ext cx="9360000" cy="1080000"/>
          </a:xfrm>
        </p:spPr>
        <p:txBody>
          <a:bodyPr anchor="b" anchorCtr="0">
            <a:normAutofit/>
          </a:bodyPr>
          <a:lstStyle>
            <a:lvl1pPr algn="ctr">
              <a:defRPr sz="4200"/>
            </a:lvl1pPr>
          </a:lstStyle>
          <a:p>
            <a:r>
              <a:rPr lang="de-DE" dirty="0"/>
              <a:t>Mastertitelformat bearbeiten</a:t>
            </a:r>
          </a:p>
        </p:txBody>
      </p:sp>
      <p:sp>
        <p:nvSpPr>
          <p:cNvPr id="3" name="Untertitel 2">
            <a:extLst>
              <a:ext uri="{FF2B5EF4-FFF2-40B4-BE49-F238E27FC236}">
                <a16:creationId xmlns:a16="http://schemas.microsoft.com/office/drawing/2014/main" id="{E4FBF234-5426-5554-0876-C0CB41FEB798}"/>
              </a:ext>
            </a:extLst>
          </p:cNvPr>
          <p:cNvSpPr>
            <a:spLocks noGrp="1"/>
          </p:cNvSpPr>
          <p:nvPr>
            <p:ph type="subTitle" idx="1"/>
          </p:nvPr>
        </p:nvSpPr>
        <p:spPr>
          <a:xfrm>
            <a:off x="1416000" y="3789000"/>
            <a:ext cx="9360000" cy="1468800"/>
          </a:xfrm>
        </p:spPr>
        <p:txBody>
          <a:bodyPr>
            <a:normAutofit/>
          </a:bodyPr>
          <a:lstStyle>
            <a:lvl1pPr marL="0" indent="0" algn="ctr">
              <a:buNone/>
              <a:defRPr sz="1800" spc="4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sp>
        <p:nvSpPr>
          <p:cNvPr id="7" name="Datumsplatzhalter 6">
            <a:extLst>
              <a:ext uri="{FF2B5EF4-FFF2-40B4-BE49-F238E27FC236}">
                <a16:creationId xmlns:a16="http://schemas.microsoft.com/office/drawing/2014/main" id="{EB30F3C0-3A75-8681-9853-8AC245B5DA25}"/>
              </a:ext>
            </a:extLst>
          </p:cNvPr>
          <p:cNvSpPr>
            <a:spLocks noGrp="1"/>
          </p:cNvSpPr>
          <p:nvPr>
            <p:ph type="dt" sz="half" idx="10"/>
          </p:nvPr>
        </p:nvSpPr>
        <p:spPr/>
        <p:txBody>
          <a:bodyPr/>
          <a:lstStyle/>
          <a:p>
            <a:fld id="{AA9AAD58-CFA3-6449-BBE1-C718411D2FE6}" type="datetime1">
              <a:rPr lang="de-DE" smtClean="0"/>
              <a:t>12.12.24</a:t>
            </a:fld>
            <a:endParaRPr lang="de-DE" dirty="0"/>
          </a:p>
        </p:txBody>
      </p:sp>
      <p:sp>
        <p:nvSpPr>
          <p:cNvPr id="9" name="Foliennummernplatzhalter 8">
            <a:extLst>
              <a:ext uri="{FF2B5EF4-FFF2-40B4-BE49-F238E27FC236}">
                <a16:creationId xmlns:a16="http://schemas.microsoft.com/office/drawing/2014/main" id="{36E4576B-5E3F-FDCE-C398-AB2D5908EF66}"/>
              </a:ext>
            </a:extLst>
          </p:cNvPr>
          <p:cNvSpPr>
            <a:spLocks noGrp="1"/>
          </p:cNvSpPr>
          <p:nvPr>
            <p:ph type="sldNum" sz="quarter" idx="12"/>
          </p:nvPr>
        </p:nvSpPr>
        <p:spPr/>
        <p:txBody>
          <a:bodyPr/>
          <a:lstStyle/>
          <a:p>
            <a:fld id="{DD2F4C09-65E4-4AD7-8D55-83CBD210ED85}" type="slidenum">
              <a:rPr lang="de-DE" smtClean="0"/>
              <a:pPr/>
              <a:t>‹Nr.›</a:t>
            </a:fld>
            <a:endParaRPr lang="de-DE"/>
          </a:p>
        </p:txBody>
      </p:sp>
      <p:sp>
        <p:nvSpPr>
          <p:cNvPr id="4" name="Textfeld 3">
            <a:extLst>
              <a:ext uri="{FF2B5EF4-FFF2-40B4-BE49-F238E27FC236}">
                <a16:creationId xmlns:a16="http://schemas.microsoft.com/office/drawing/2014/main" id="{33246F40-EFC5-4839-7377-B4D31824C810}"/>
              </a:ext>
            </a:extLst>
          </p:cNvPr>
          <p:cNvSpPr txBox="1"/>
          <p:nvPr userDrawn="1"/>
        </p:nvSpPr>
        <p:spPr>
          <a:xfrm rot="-5400000">
            <a:off x="10738800" y="5196244"/>
            <a:ext cx="2160000" cy="123111"/>
          </a:xfrm>
          <a:prstGeom prst="rect">
            <a:avLst/>
          </a:prstGeom>
          <a:noFill/>
        </p:spPr>
        <p:txBody>
          <a:bodyPr wrap="square" lIns="0" tIns="0" rIns="0" bIns="0" rtlCol="0" anchor="b" anchorCtr="0">
            <a:noAutofit/>
          </a:bodyPr>
          <a:lstStyle/>
          <a:p>
            <a:r>
              <a:rPr lang="de-DE" sz="800" dirty="0">
                <a:solidFill>
                  <a:srgbClr val="898989"/>
                </a:solidFill>
              </a:rPr>
              <a:t>© Axel Becker</a:t>
            </a:r>
          </a:p>
        </p:txBody>
      </p:sp>
    </p:spTree>
    <p:extLst>
      <p:ext uri="{BB962C8B-B14F-4D97-AF65-F5344CB8AC3E}">
        <p14:creationId xmlns:p14="http://schemas.microsoft.com/office/powerpoint/2010/main" val="297671195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80882E-8990-9E08-1A7E-AB7AC1694E9C}"/>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97D09A43-CB6E-17B1-A698-3DFC05257C5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a:extLst>
              <a:ext uri="{FF2B5EF4-FFF2-40B4-BE49-F238E27FC236}">
                <a16:creationId xmlns:a16="http://schemas.microsoft.com/office/drawing/2014/main" id="{2FA720B3-CD1C-11DE-8589-DDD67534D5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3DB96E24-A7BE-748A-C751-CBC518DD4A5A}"/>
              </a:ext>
            </a:extLst>
          </p:cNvPr>
          <p:cNvSpPr>
            <a:spLocks noGrp="1"/>
          </p:cNvSpPr>
          <p:nvPr>
            <p:ph type="dt" sz="half" idx="10"/>
          </p:nvPr>
        </p:nvSpPr>
        <p:spPr/>
        <p:txBody>
          <a:bodyPr/>
          <a:lstStyle/>
          <a:p>
            <a:fld id="{27FFD000-2A69-6543-B563-8835F4CA021C}" type="datetime1">
              <a:rPr lang="de-DE" smtClean="0"/>
              <a:t>12.12.24</a:t>
            </a:fld>
            <a:endParaRPr lang="en-US"/>
          </a:p>
        </p:txBody>
      </p:sp>
      <p:sp>
        <p:nvSpPr>
          <p:cNvPr id="6" name="Fußzeilenplatzhalter 5">
            <a:extLst>
              <a:ext uri="{FF2B5EF4-FFF2-40B4-BE49-F238E27FC236}">
                <a16:creationId xmlns:a16="http://schemas.microsoft.com/office/drawing/2014/main" id="{66F79090-9FE9-2FBA-B1B3-B653E8C0B8E3}"/>
              </a:ext>
            </a:extLst>
          </p:cNvPr>
          <p:cNvSpPr>
            <a:spLocks noGrp="1"/>
          </p:cNvSpPr>
          <p:nvPr>
            <p:ph type="ftr" sz="quarter" idx="11"/>
          </p:nvPr>
        </p:nvSpPr>
        <p:spPr/>
        <p:txBody>
          <a:bodyPr/>
          <a:lstStyle/>
          <a:p>
            <a:r>
              <a:rPr lang="en-US"/>
              <a:t>Department of Mechanical Engineering | Cyber-Physical Simulation Group | Tutorial</a:t>
            </a:r>
          </a:p>
        </p:txBody>
      </p:sp>
      <p:sp>
        <p:nvSpPr>
          <p:cNvPr id="7" name="Foliennummernplatzhalter 6">
            <a:extLst>
              <a:ext uri="{FF2B5EF4-FFF2-40B4-BE49-F238E27FC236}">
                <a16:creationId xmlns:a16="http://schemas.microsoft.com/office/drawing/2014/main" id="{E9DF0D2C-B846-1A2C-35C9-97BC183BE39D}"/>
              </a:ext>
            </a:extLst>
          </p:cNvPr>
          <p:cNvSpPr>
            <a:spLocks noGrp="1"/>
          </p:cNvSpPr>
          <p:nvPr>
            <p:ph type="sldNum" sz="quarter" idx="12"/>
          </p:nvPr>
        </p:nvSpPr>
        <p:spPr/>
        <p:txBody>
          <a:bodyPr/>
          <a:lstStyle/>
          <a:p>
            <a:fld id="{3ACFA4AD-28C6-3840-9D86-824C41BE9304}" type="slidenum">
              <a:rPr lang="en-US" smtClean="0"/>
              <a:t>‹Nr.›</a:t>
            </a:fld>
            <a:endParaRPr lang="en-US"/>
          </a:p>
        </p:txBody>
      </p:sp>
    </p:spTree>
    <p:extLst>
      <p:ext uri="{BB962C8B-B14F-4D97-AF65-F5344CB8AC3E}">
        <p14:creationId xmlns:p14="http://schemas.microsoft.com/office/powerpoint/2010/main" val="4113995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E9904A0-B798-E238-9EB8-5E659F53085A}"/>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2FDA3E5F-1FCD-CA49-CE42-8835BCE69BC0}"/>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94767945-F4A6-4E58-88F5-8A3F53BA4C5D}"/>
              </a:ext>
            </a:extLst>
          </p:cNvPr>
          <p:cNvSpPr>
            <a:spLocks noGrp="1"/>
          </p:cNvSpPr>
          <p:nvPr>
            <p:ph type="dt" sz="half" idx="10"/>
          </p:nvPr>
        </p:nvSpPr>
        <p:spPr/>
        <p:txBody>
          <a:bodyPr/>
          <a:lstStyle/>
          <a:p>
            <a:fld id="{92546C91-C443-5E45-92BE-9A6AA84231F3}" type="datetime1">
              <a:rPr lang="de-DE" smtClean="0"/>
              <a:t>12.12.24</a:t>
            </a:fld>
            <a:endParaRPr lang="en-US"/>
          </a:p>
        </p:txBody>
      </p:sp>
      <p:sp>
        <p:nvSpPr>
          <p:cNvPr id="5" name="Fußzeilenplatzhalter 4">
            <a:extLst>
              <a:ext uri="{FF2B5EF4-FFF2-40B4-BE49-F238E27FC236}">
                <a16:creationId xmlns:a16="http://schemas.microsoft.com/office/drawing/2014/main" id="{305BE913-61A7-0B38-0868-531BF46D88F5}"/>
              </a:ext>
            </a:extLst>
          </p:cNvPr>
          <p:cNvSpPr>
            <a:spLocks noGrp="1"/>
          </p:cNvSpPr>
          <p:nvPr>
            <p:ph type="ftr" sz="quarter" idx="11"/>
          </p:nvPr>
        </p:nvSpPr>
        <p:spPr/>
        <p:txBody>
          <a:bodyPr/>
          <a:lstStyle/>
          <a:p>
            <a:r>
              <a:rPr lang="en-US"/>
              <a:t>Department of Mechanical Engineering | Cyber-Physical Simulation Group | Tutorial</a:t>
            </a:r>
          </a:p>
        </p:txBody>
      </p:sp>
      <p:sp>
        <p:nvSpPr>
          <p:cNvPr id="6" name="Foliennummernplatzhalter 5">
            <a:extLst>
              <a:ext uri="{FF2B5EF4-FFF2-40B4-BE49-F238E27FC236}">
                <a16:creationId xmlns:a16="http://schemas.microsoft.com/office/drawing/2014/main" id="{801A4DAC-07CB-4AFA-459F-E2F735B15DCD}"/>
              </a:ext>
            </a:extLst>
          </p:cNvPr>
          <p:cNvSpPr>
            <a:spLocks noGrp="1"/>
          </p:cNvSpPr>
          <p:nvPr>
            <p:ph type="sldNum" sz="quarter" idx="12"/>
          </p:nvPr>
        </p:nvSpPr>
        <p:spPr/>
        <p:txBody>
          <a:bodyPr/>
          <a:lstStyle/>
          <a:p>
            <a:fld id="{3ACFA4AD-28C6-3840-9D86-824C41BE9304}" type="slidenum">
              <a:rPr lang="en-US" smtClean="0"/>
              <a:t>‹Nr.›</a:t>
            </a:fld>
            <a:endParaRPr lang="en-US"/>
          </a:p>
        </p:txBody>
      </p:sp>
    </p:spTree>
    <p:extLst>
      <p:ext uri="{BB962C8B-B14F-4D97-AF65-F5344CB8AC3E}">
        <p14:creationId xmlns:p14="http://schemas.microsoft.com/office/powerpoint/2010/main" val="11560150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70867BF2-859A-4F8F-D65C-302911D9053A}"/>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84DBD500-EF4F-D8C7-FBB6-5404C9871E32}"/>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4C666116-A952-93C3-4468-EAD3EEAFF066}"/>
              </a:ext>
            </a:extLst>
          </p:cNvPr>
          <p:cNvSpPr>
            <a:spLocks noGrp="1"/>
          </p:cNvSpPr>
          <p:nvPr>
            <p:ph type="dt" sz="half" idx="10"/>
          </p:nvPr>
        </p:nvSpPr>
        <p:spPr/>
        <p:txBody>
          <a:bodyPr/>
          <a:lstStyle/>
          <a:p>
            <a:fld id="{CA0C0558-9427-3045-8D07-E45201D08D01}" type="datetime1">
              <a:rPr lang="de-DE" smtClean="0"/>
              <a:t>12.12.24</a:t>
            </a:fld>
            <a:endParaRPr lang="en-US"/>
          </a:p>
        </p:txBody>
      </p:sp>
      <p:sp>
        <p:nvSpPr>
          <p:cNvPr id="5" name="Fußzeilenplatzhalter 4">
            <a:extLst>
              <a:ext uri="{FF2B5EF4-FFF2-40B4-BE49-F238E27FC236}">
                <a16:creationId xmlns:a16="http://schemas.microsoft.com/office/drawing/2014/main" id="{300F4EE8-0136-FF05-F361-F3C7B9F455D0}"/>
              </a:ext>
            </a:extLst>
          </p:cNvPr>
          <p:cNvSpPr>
            <a:spLocks noGrp="1"/>
          </p:cNvSpPr>
          <p:nvPr>
            <p:ph type="ftr" sz="quarter" idx="11"/>
          </p:nvPr>
        </p:nvSpPr>
        <p:spPr/>
        <p:txBody>
          <a:bodyPr/>
          <a:lstStyle/>
          <a:p>
            <a:r>
              <a:rPr lang="en-US"/>
              <a:t>Department of Mechanical Engineering | Cyber-Physical Simulation Group | Tutorial</a:t>
            </a:r>
          </a:p>
        </p:txBody>
      </p:sp>
      <p:sp>
        <p:nvSpPr>
          <p:cNvPr id="6" name="Foliennummernplatzhalter 5">
            <a:extLst>
              <a:ext uri="{FF2B5EF4-FFF2-40B4-BE49-F238E27FC236}">
                <a16:creationId xmlns:a16="http://schemas.microsoft.com/office/drawing/2014/main" id="{6D7AAA7C-DEBB-EBA9-1565-BEA9C579FFE2}"/>
              </a:ext>
            </a:extLst>
          </p:cNvPr>
          <p:cNvSpPr>
            <a:spLocks noGrp="1"/>
          </p:cNvSpPr>
          <p:nvPr>
            <p:ph type="sldNum" sz="quarter" idx="12"/>
          </p:nvPr>
        </p:nvSpPr>
        <p:spPr/>
        <p:txBody>
          <a:bodyPr/>
          <a:lstStyle/>
          <a:p>
            <a:fld id="{3ACFA4AD-28C6-3840-9D86-824C41BE9304}" type="slidenum">
              <a:rPr lang="en-US" smtClean="0"/>
              <a:t>‹Nr.›</a:t>
            </a:fld>
            <a:endParaRPr lang="en-US"/>
          </a:p>
        </p:txBody>
      </p:sp>
    </p:spTree>
    <p:extLst>
      <p:ext uri="{BB962C8B-B14F-4D97-AF65-F5344CB8AC3E}">
        <p14:creationId xmlns:p14="http://schemas.microsoft.com/office/powerpoint/2010/main" val="2676202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 Image 2">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703780-5D85-D274-7391-0F765996CFCA}"/>
              </a:ext>
            </a:extLst>
          </p:cNvPr>
          <p:cNvSpPr>
            <a:spLocks noGrp="1"/>
          </p:cNvSpPr>
          <p:nvPr>
            <p:ph type="ctrTitle"/>
          </p:nvPr>
        </p:nvSpPr>
        <p:spPr>
          <a:xfrm>
            <a:off x="1416000" y="2520000"/>
            <a:ext cx="9360000" cy="1080000"/>
          </a:xfrm>
        </p:spPr>
        <p:txBody>
          <a:bodyPr anchor="b" anchorCtr="0">
            <a:normAutofit/>
          </a:bodyPr>
          <a:lstStyle>
            <a:lvl1pPr algn="ctr">
              <a:defRPr sz="4200"/>
            </a:lvl1pPr>
          </a:lstStyle>
          <a:p>
            <a:r>
              <a:rPr lang="de-DE" dirty="0"/>
              <a:t>Mastertitelformat bearbeiten</a:t>
            </a:r>
          </a:p>
        </p:txBody>
      </p:sp>
      <p:sp>
        <p:nvSpPr>
          <p:cNvPr id="3" name="Untertitel 2">
            <a:extLst>
              <a:ext uri="{FF2B5EF4-FFF2-40B4-BE49-F238E27FC236}">
                <a16:creationId xmlns:a16="http://schemas.microsoft.com/office/drawing/2014/main" id="{E4FBF234-5426-5554-0876-C0CB41FEB798}"/>
              </a:ext>
            </a:extLst>
          </p:cNvPr>
          <p:cNvSpPr>
            <a:spLocks noGrp="1"/>
          </p:cNvSpPr>
          <p:nvPr>
            <p:ph type="subTitle" idx="1"/>
          </p:nvPr>
        </p:nvSpPr>
        <p:spPr>
          <a:xfrm>
            <a:off x="1416000" y="3789000"/>
            <a:ext cx="9360000" cy="1468800"/>
          </a:xfrm>
        </p:spPr>
        <p:txBody>
          <a:bodyPr>
            <a:normAutofit/>
          </a:bodyPr>
          <a:lstStyle>
            <a:lvl1pPr marL="0" indent="0" algn="ctr">
              <a:buNone/>
              <a:defRPr sz="1800" spc="4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sp>
        <p:nvSpPr>
          <p:cNvPr id="7" name="Datumsplatzhalter 6">
            <a:extLst>
              <a:ext uri="{FF2B5EF4-FFF2-40B4-BE49-F238E27FC236}">
                <a16:creationId xmlns:a16="http://schemas.microsoft.com/office/drawing/2014/main" id="{EB30F3C0-3A75-8681-9853-8AC245B5DA25}"/>
              </a:ext>
            </a:extLst>
          </p:cNvPr>
          <p:cNvSpPr>
            <a:spLocks noGrp="1"/>
          </p:cNvSpPr>
          <p:nvPr>
            <p:ph type="dt" sz="half" idx="10"/>
          </p:nvPr>
        </p:nvSpPr>
        <p:spPr/>
        <p:txBody>
          <a:bodyPr/>
          <a:lstStyle/>
          <a:p>
            <a:fld id="{3667AE73-6D4E-E043-BC15-4C697139C962}" type="datetime1">
              <a:rPr lang="de-DE" smtClean="0"/>
              <a:t>12.12.24</a:t>
            </a:fld>
            <a:endParaRPr lang="de-DE" dirty="0"/>
          </a:p>
        </p:txBody>
      </p:sp>
      <p:sp>
        <p:nvSpPr>
          <p:cNvPr id="9" name="Foliennummernplatzhalter 8">
            <a:extLst>
              <a:ext uri="{FF2B5EF4-FFF2-40B4-BE49-F238E27FC236}">
                <a16:creationId xmlns:a16="http://schemas.microsoft.com/office/drawing/2014/main" id="{36E4576B-5E3F-FDCE-C398-AB2D5908EF66}"/>
              </a:ext>
            </a:extLst>
          </p:cNvPr>
          <p:cNvSpPr>
            <a:spLocks noGrp="1"/>
          </p:cNvSpPr>
          <p:nvPr>
            <p:ph type="sldNum" sz="quarter" idx="12"/>
          </p:nvPr>
        </p:nvSpPr>
        <p:spPr/>
        <p:txBody>
          <a:bodyPr/>
          <a:lstStyle/>
          <a:p>
            <a:fld id="{DD2F4C09-65E4-4AD7-8D55-83CBD210ED85}" type="slidenum">
              <a:rPr lang="de-DE" smtClean="0"/>
              <a:pPr/>
              <a:t>‹Nr.›</a:t>
            </a:fld>
            <a:endParaRPr lang="de-DE"/>
          </a:p>
        </p:txBody>
      </p:sp>
      <p:sp>
        <p:nvSpPr>
          <p:cNvPr id="4" name="Textfeld 3">
            <a:extLst>
              <a:ext uri="{FF2B5EF4-FFF2-40B4-BE49-F238E27FC236}">
                <a16:creationId xmlns:a16="http://schemas.microsoft.com/office/drawing/2014/main" id="{33246F40-EFC5-4839-7377-B4D31824C810}"/>
              </a:ext>
            </a:extLst>
          </p:cNvPr>
          <p:cNvSpPr txBox="1"/>
          <p:nvPr userDrawn="1"/>
        </p:nvSpPr>
        <p:spPr>
          <a:xfrm rot="-5400000">
            <a:off x="10738800" y="5196244"/>
            <a:ext cx="2160000" cy="123111"/>
          </a:xfrm>
          <a:prstGeom prst="rect">
            <a:avLst/>
          </a:prstGeom>
          <a:noFill/>
        </p:spPr>
        <p:txBody>
          <a:bodyPr wrap="square" lIns="0" tIns="0" rIns="0" bIns="0" rtlCol="0" anchor="b" anchorCtr="0">
            <a:noAutofit/>
          </a:bodyPr>
          <a:lstStyle/>
          <a:p>
            <a:r>
              <a:rPr lang="de-DE" sz="800" dirty="0">
                <a:solidFill>
                  <a:srgbClr val="898989"/>
                </a:solidFill>
              </a:rPr>
              <a:t>© Thomas Ott</a:t>
            </a:r>
          </a:p>
        </p:txBody>
      </p:sp>
    </p:spTree>
    <p:extLst>
      <p:ext uri="{BB962C8B-B14F-4D97-AF65-F5344CB8AC3E}">
        <p14:creationId xmlns:p14="http://schemas.microsoft.com/office/powerpoint/2010/main" val="349899442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 Image 3">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703780-5D85-D274-7391-0F765996CFCA}"/>
              </a:ext>
            </a:extLst>
          </p:cNvPr>
          <p:cNvSpPr>
            <a:spLocks noGrp="1"/>
          </p:cNvSpPr>
          <p:nvPr>
            <p:ph type="ctrTitle"/>
          </p:nvPr>
        </p:nvSpPr>
        <p:spPr>
          <a:xfrm>
            <a:off x="1416000" y="2520000"/>
            <a:ext cx="9360000" cy="1080000"/>
          </a:xfrm>
        </p:spPr>
        <p:txBody>
          <a:bodyPr anchor="b" anchorCtr="0">
            <a:normAutofit/>
          </a:bodyPr>
          <a:lstStyle>
            <a:lvl1pPr algn="ctr">
              <a:defRPr sz="4200"/>
            </a:lvl1pPr>
          </a:lstStyle>
          <a:p>
            <a:r>
              <a:rPr lang="de-DE" dirty="0"/>
              <a:t>Mastertitelformat bearbeiten</a:t>
            </a:r>
          </a:p>
        </p:txBody>
      </p:sp>
      <p:sp>
        <p:nvSpPr>
          <p:cNvPr id="3" name="Untertitel 2">
            <a:extLst>
              <a:ext uri="{FF2B5EF4-FFF2-40B4-BE49-F238E27FC236}">
                <a16:creationId xmlns:a16="http://schemas.microsoft.com/office/drawing/2014/main" id="{E4FBF234-5426-5554-0876-C0CB41FEB798}"/>
              </a:ext>
            </a:extLst>
          </p:cNvPr>
          <p:cNvSpPr>
            <a:spLocks noGrp="1"/>
          </p:cNvSpPr>
          <p:nvPr>
            <p:ph type="subTitle" idx="1"/>
          </p:nvPr>
        </p:nvSpPr>
        <p:spPr>
          <a:xfrm>
            <a:off x="1416000" y="3789000"/>
            <a:ext cx="9360000" cy="1468800"/>
          </a:xfrm>
        </p:spPr>
        <p:txBody>
          <a:bodyPr>
            <a:normAutofit/>
          </a:bodyPr>
          <a:lstStyle>
            <a:lvl1pPr marL="0" indent="0" algn="ctr">
              <a:buNone/>
              <a:defRPr sz="1800" spc="4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dirty="0"/>
              <a:t>Master-Untertitelformat bearbeiten</a:t>
            </a:r>
          </a:p>
        </p:txBody>
      </p:sp>
      <p:sp>
        <p:nvSpPr>
          <p:cNvPr id="7" name="Datumsplatzhalter 6">
            <a:extLst>
              <a:ext uri="{FF2B5EF4-FFF2-40B4-BE49-F238E27FC236}">
                <a16:creationId xmlns:a16="http://schemas.microsoft.com/office/drawing/2014/main" id="{EB30F3C0-3A75-8681-9853-8AC245B5DA25}"/>
              </a:ext>
            </a:extLst>
          </p:cNvPr>
          <p:cNvSpPr>
            <a:spLocks noGrp="1"/>
          </p:cNvSpPr>
          <p:nvPr>
            <p:ph type="dt" sz="half" idx="10"/>
          </p:nvPr>
        </p:nvSpPr>
        <p:spPr/>
        <p:txBody>
          <a:bodyPr/>
          <a:lstStyle/>
          <a:p>
            <a:fld id="{9F43B13D-CC1E-A248-BB93-683B785586FB}" type="datetime1">
              <a:rPr lang="de-DE" smtClean="0"/>
              <a:t>12.12.24</a:t>
            </a:fld>
            <a:endParaRPr lang="de-DE" dirty="0"/>
          </a:p>
        </p:txBody>
      </p:sp>
      <p:sp>
        <p:nvSpPr>
          <p:cNvPr id="9" name="Foliennummernplatzhalter 8">
            <a:extLst>
              <a:ext uri="{FF2B5EF4-FFF2-40B4-BE49-F238E27FC236}">
                <a16:creationId xmlns:a16="http://schemas.microsoft.com/office/drawing/2014/main" id="{36E4576B-5E3F-FDCE-C398-AB2D5908EF66}"/>
              </a:ext>
            </a:extLst>
          </p:cNvPr>
          <p:cNvSpPr>
            <a:spLocks noGrp="1"/>
          </p:cNvSpPr>
          <p:nvPr>
            <p:ph type="sldNum" sz="quarter" idx="12"/>
          </p:nvPr>
        </p:nvSpPr>
        <p:spPr/>
        <p:txBody>
          <a:bodyPr/>
          <a:lstStyle/>
          <a:p>
            <a:fld id="{DD2F4C09-65E4-4AD7-8D55-83CBD210ED85}" type="slidenum">
              <a:rPr lang="de-DE" smtClean="0"/>
              <a:pPr/>
              <a:t>‹Nr.›</a:t>
            </a:fld>
            <a:endParaRPr lang="de-DE"/>
          </a:p>
        </p:txBody>
      </p:sp>
      <p:sp>
        <p:nvSpPr>
          <p:cNvPr id="4" name="Textfeld 3">
            <a:extLst>
              <a:ext uri="{FF2B5EF4-FFF2-40B4-BE49-F238E27FC236}">
                <a16:creationId xmlns:a16="http://schemas.microsoft.com/office/drawing/2014/main" id="{33246F40-EFC5-4839-7377-B4D31824C810}"/>
              </a:ext>
            </a:extLst>
          </p:cNvPr>
          <p:cNvSpPr txBox="1"/>
          <p:nvPr userDrawn="1"/>
        </p:nvSpPr>
        <p:spPr>
          <a:xfrm rot="-5400000">
            <a:off x="10738800" y="5196244"/>
            <a:ext cx="2160000" cy="123111"/>
          </a:xfrm>
          <a:prstGeom prst="rect">
            <a:avLst/>
          </a:prstGeom>
          <a:noFill/>
        </p:spPr>
        <p:txBody>
          <a:bodyPr wrap="square" lIns="0" tIns="0" rIns="0" bIns="0" rtlCol="0" anchor="b" anchorCtr="0">
            <a:noAutofit/>
          </a:bodyPr>
          <a:lstStyle/>
          <a:p>
            <a:r>
              <a:rPr lang="de-DE" sz="800" dirty="0">
                <a:solidFill>
                  <a:srgbClr val="898989"/>
                </a:solidFill>
              </a:rPr>
              <a:t>© Thomas Ott</a:t>
            </a:r>
          </a:p>
        </p:txBody>
      </p:sp>
    </p:spTree>
    <p:extLst>
      <p:ext uri="{BB962C8B-B14F-4D97-AF65-F5344CB8AC3E}">
        <p14:creationId xmlns:p14="http://schemas.microsoft.com/office/powerpoint/2010/main" val="101398294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Conten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E5CDA01-DDC9-2253-72DE-96209CE4EF06}"/>
              </a:ext>
            </a:extLst>
          </p:cNvPr>
          <p:cNvSpPr>
            <a:spLocks noGrp="1"/>
          </p:cNvSpPr>
          <p:nvPr>
            <p:ph type="title"/>
          </p:nvPr>
        </p:nvSpPr>
        <p:spPr/>
        <p:txBody>
          <a:bodyPr/>
          <a:lstStyle/>
          <a:p>
            <a:r>
              <a:rPr lang="de-DE" dirty="0"/>
              <a:t>Mastertitelformat bearbeiten</a:t>
            </a:r>
          </a:p>
        </p:txBody>
      </p:sp>
      <p:sp>
        <p:nvSpPr>
          <p:cNvPr id="3" name="Inhaltsplatzhalter 2">
            <a:extLst>
              <a:ext uri="{FF2B5EF4-FFF2-40B4-BE49-F238E27FC236}">
                <a16:creationId xmlns:a16="http://schemas.microsoft.com/office/drawing/2014/main" id="{227C98BC-77ED-57FD-F633-2BC8142A2DA4}"/>
              </a:ext>
            </a:extLst>
          </p:cNvPr>
          <p:cNvSpPr>
            <a:spLocks noGrp="1"/>
          </p:cNvSpPr>
          <p:nvPr>
            <p:ph idx="1"/>
          </p:nvPr>
        </p:nvSpPr>
        <p:spPr>
          <a:xfrm>
            <a:off x="360000" y="1980000"/>
            <a:ext cx="11519987" cy="4500000"/>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6" name="Datumsplatzhalter 15">
            <a:extLst>
              <a:ext uri="{FF2B5EF4-FFF2-40B4-BE49-F238E27FC236}">
                <a16:creationId xmlns:a16="http://schemas.microsoft.com/office/drawing/2014/main" id="{CDE99077-865C-F1C0-502E-EA4A33DEF0D5}"/>
              </a:ext>
            </a:extLst>
          </p:cNvPr>
          <p:cNvSpPr>
            <a:spLocks noGrp="1"/>
          </p:cNvSpPr>
          <p:nvPr>
            <p:ph type="dt" sz="half" idx="10"/>
          </p:nvPr>
        </p:nvSpPr>
        <p:spPr/>
        <p:txBody>
          <a:bodyPr/>
          <a:lstStyle/>
          <a:p>
            <a:fld id="{F033DDB9-20A1-F249-B817-FC3A576ACE88}" type="datetime1">
              <a:rPr lang="de-DE" smtClean="0"/>
              <a:t>12.12.24</a:t>
            </a:fld>
            <a:endParaRPr lang="de-DE" dirty="0"/>
          </a:p>
        </p:txBody>
      </p:sp>
      <p:sp>
        <p:nvSpPr>
          <p:cNvPr id="17" name="Fußzeilenplatzhalter 16">
            <a:extLst>
              <a:ext uri="{FF2B5EF4-FFF2-40B4-BE49-F238E27FC236}">
                <a16:creationId xmlns:a16="http://schemas.microsoft.com/office/drawing/2014/main" id="{E5846D2A-6868-CB69-F0EB-F25BD161CBDF}"/>
              </a:ext>
            </a:extLst>
          </p:cNvPr>
          <p:cNvSpPr>
            <a:spLocks noGrp="1"/>
          </p:cNvSpPr>
          <p:nvPr>
            <p:ph type="ftr" sz="quarter" idx="11"/>
          </p:nvPr>
        </p:nvSpPr>
        <p:spPr/>
        <p:txBody>
          <a:bodyPr/>
          <a:lstStyle/>
          <a:p>
            <a:r>
              <a:rPr lang="de-DE"/>
              <a:t>Department of Mechanical Engineering | Cyber-Physical Simulation Group | Tutorial</a:t>
            </a:r>
            <a:endParaRPr lang="de-DE" dirty="0"/>
          </a:p>
        </p:txBody>
      </p:sp>
      <p:sp>
        <p:nvSpPr>
          <p:cNvPr id="18" name="Foliennummernplatzhalter 17">
            <a:extLst>
              <a:ext uri="{FF2B5EF4-FFF2-40B4-BE49-F238E27FC236}">
                <a16:creationId xmlns:a16="http://schemas.microsoft.com/office/drawing/2014/main" id="{552FA8D3-5AB8-E9D3-F51B-FE2E1ADD83DA}"/>
              </a:ext>
            </a:extLst>
          </p:cNvPr>
          <p:cNvSpPr>
            <a:spLocks noGrp="1"/>
          </p:cNvSpPr>
          <p:nvPr>
            <p:ph type="sldNum" sz="quarter" idx="12"/>
          </p:nvPr>
        </p:nvSpPr>
        <p:spPr/>
        <p:txBody>
          <a:bodyPr/>
          <a:lstStyle/>
          <a:p>
            <a:fld id="{DD2F4C09-65E4-4AD7-8D55-83CBD210ED85}" type="slidenum">
              <a:rPr lang="de-DE" smtClean="0"/>
              <a:pPr/>
              <a:t>‹Nr.›</a:t>
            </a:fld>
            <a:endParaRPr lang="de-DE" dirty="0"/>
          </a:p>
        </p:txBody>
      </p:sp>
    </p:spTree>
    <p:extLst>
      <p:ext uri="{BB962C8B-B14F-4D97-AF65-F5344CB8AC3E}">
        <p14:creationId xmlns:p14="http://schemas.microsoft.com/office/powerpoint/2010/main" val="208678332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DA8DEF2-3EB0-7C61-65FD-4CF2BF6AA0B5}"/>
              </a:ext>
            </a:extLst>
          </p:cNvPr>
          <p:cNvSpPr>
            <a:spLocks noGrp="1"/>
          </p:cNvSpPr>
          <p:nvPr>
            <p:ph type="title" hasCustomPrompt="1"/>
          </p:nvPr>
        </p:nvSpPr>
        <p:spPr>
          <a:xfrm>
            <a:off x="360000" y="3924000"/>
            <a:ext cx="11558700" cy="1080000"/>
          </a:xfrm>
        </p:spPr>
        <p:txBody>
          <a:bodyPr anchor="b">
            <a:normAutofit/>
          </a:bodyPr>
          <a:lstStyle>
            <a:lvl1pPr>
              <a:defRPr sz="4200"/>
            </a:lvl1pPr>
          </a:lstStyle>
          <a:p>
            <a:r>
              <a:rPr lang="de-DE" dirty="0"/>
              <a:t>Mastertitelformat </a:t>
            </a:r>
            <a:br>
              <a:rPr lang="de-DE" dirty="0"/>
            </a:br>
            <a:r>
              <a:rPr lang="de-DE" dirty="0"/>
              <a:t>bearbeiten</a:t>
            </a:r>
          </a:p>
        </p:txBody>
      </p:sp>
      <p:sp>
        <p:nvSpPr>
          <p:cNvPr id="3" name="Textplatzhalter 2">
            <a:extLst>
              <a:ext uri="{FF2B5EF4-FFF2-40B4-BE49-F238E27FC236}">
                <a16:creationId xmlns:a16="http://schemas.microsoft.com/office/drawing/2014/main" id="{8BB02D4D-81F0-49AF-1CF0-1A75D0BC75E1}"/>
              </a:ext>
            </a:extLst>
          </p:cNvPr>
          <p:cNvSpPr>
            <a:spLocks noGrp="1"/>
          </p:cNvSpPr>
          <p:nvPr>
            <p:ph type="body" idx="1"/>
          </p:nvPr>
        </p:nvSpPr>
        <p:spPr>
          <a:xfrm>
            <a:off x="360000" y="5040000"/>
            <a:ext cx="7919993" cy="1080000"/>
          </a:xfrm>
        </p:spPr>
        <p:txBody>
          <a:bodyPr>
            <a:normAutofit/>
          </a:bodyPr>
          <a:lstStyle>
            <a:lvl1pPr marL="0" indent="0">
              <a:buNone/>
              <a:defRPr sz="180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dirty="0"/>
              <a:t>Mastertextformat bearbeiten</a:t>
            </a:r>
          </a:p>
        </p:txBody>
      </p:sp>
      <p:sp>
        <p:nvSpPr>
          <p:cNvPr id="7" name="Datumsplatzhalter 6">
            <a:extLst>
              <a:ext uri="{FF2B5EF4-FFF2-40B4-BE49-F238E27FC236}">
                <a16:creationId xmlns:a16="http://schemas.microsoft.com/office/drawing/2014/main" id="{7A0B6FE2-4691-8E94-5E86-36CF5EFB70A9}"/>
              </a:ext>
            </a:extLst>
          </p:cNvPr>
          <p:cNvSpPr>
            <a:spLocks noGrp="1"/>
          </p:cNvSpPr>
          <p:nvPr>
            <p:ph type="dt" sz="half" idx="10"/>
          </p:nvPr>
        </p:nvSpPr>
        <p:spPr/>
        <p:txBody>
          <a:bodyPr/>
          <a:lstStyle/>
          <a:p>
            <a:fld id="{B913ECFF-E6DD-5F4B-BFAE-1C29E9551E15}" type="datetime1">
              <a:rPr lang="de-DE" smtClean="0"/>
              <a:t>12.12.24</a:t>
            </a:fld>
            <a:endParaRPr lang="de-DE" dirty="0"/>
          </a:p>
        </p:txBody>
      </p:sp>
      <p:sp>
        <p:nvSpPr>
          <p:cNvPr id="8" name="Fußzeilenplatzhalter 7">
            <a:extLst>
              <a:ext uri="{FF2B5EF4-FFF2-40B4-BE49-F238E27FC236}">
                <a16:creationId xmlns:a16="http://schemas.microsoft.com/office/drawing/2014/main" id="{9A590409-784D-7817-ED5F-00C6036B20C9}"/>
              </a:ext>
            </a:extLst>
          </p:cNvPr>
          <p:cNvSpPr>
            <a:spLocks noGrp="1"/>
          </p:cNvSpPr>
          <p:nvPr>
            <p:ph type="ftr" sz="quarter" idx="11"/>
          </p:nvPr>
        </p:nvSpPr>
        <p:spPr>
          <a:xfrm>
            <a:off x="360000" y="360000"/>
            <a:ext cx="8976000" cy="189000"/>
          </a:xfrm>
        </p:spPr>
        <p:txBody>
          <a:bodyPr/>
          <a:lstStyle/>
          <a:p>
            <a:r>
              <a:rPr lang="de-DE"/>
              <a:t>Department of Mechanical Engineering | Cyber-Physical Simulation Group | Tutorial</a:t>
            </a:r>
            <a:endParaRPr lang="de-DE" dirty="0"/>
          </a:p>
        </p:txBody>
      </p:sp>
      <p:sp>
        <p:nvSpPr>
          <p:cNvPr id="9" name="Foliennummernplatzhalter 8">
            <a:extLst>
              <a:ext uri="{FF2B5EF4-FFF2-40B4-BE49-F238E27FC236}">
                <a16:creationId xmlns:a16="http://schemas.microsoft.com/office/drawing/2014/main" id="{F28A47B0-219D-E504-F79C-A5E591940185}"/>
              </a:ext>
            </a:extLst>
          </p:cNvPr>
          <p:cNvSpPr>
            <a:spLocks noGrp="1"/>
          </p:cNvSpPr>
          <p:nvPr>
            <p:ph type="sldNum" sz="quarter" idx="12"/>
          </p:nvPr>
        </p:nvSpPr>
        <p:spPr/>
        <p:txBody>
          <a:bodyPr/>
          <a:lstStyle/>
          <a:p>
            <a:fld id="{DD2F4C09-65E4-4AD7-8D55-83CBD210ED85}" type="slidenum">
              <a:rPr lang="de-DE" smtClean="0"/>
              <a:pPr/>
              <a:t>‹Nr.›</a:t>
            </a:fld>
            <a:endParaRPr lang="de-DE"/>
          </a:p>
        </p:txBody>
      </p:sp>
    </p:spTree>
    <p:extLst>
      <p:ext uri="{BB962C8B-B14F-4D97-AF65-F5344CB8AC3E}">
        <p14:creationId xmlns:p14="http://schemas.microsoft.com/office/powerpoint/2010/main" val="9270534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 Conten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D964544-40DC-4288-275B-FB15B4D07DE1}"/>
              </a:ext>
            </a:extLst>
          </p:cNvPr>
          <p:cNvSpPr>
            <a:spLocks noGrp="1"/>
          </p:cNvSpPr>
          <p:nvPr>
            <p:ph type="title"/>
          </p:nvPr>
        </p:nvSpPr>
        <p:spPr/>
        <p:txBody>
          <a:bodyPr/>
          <a:lstStyle/>
          <a:p>
            <a:r>
              <a:rPr lang="de-DE" dirty="0"/>
              <a:t>Mastertitelformat bearbeiten</a:t>
            </a:r>
          </a:p>
        </p:txBody>
      </p:sp>
      <p:sp>
        <p:nvSpPr>
          <p:cNvPr id="3" name="Datumsplatzhalter 2">
            <a:extLst>
              <a:ext uri="{FF2B5EF4-FFF2-40B4-BE49-F238E27FC236}">
                <a16:creationId xmlns:a16="http://schemas.microsoft.com/office/drawing/2014/main" id="{1512A440-6CC2-C81B-AAB4-F8419E2011D4}"/>
              </a:ext>
            </a:extLst>
          </p:cNvPr>
          <p:cNvSpPr>
            <a:spLocks noGrp="1"/>
          </p:cNvSpPr>
          <p:nvPr>
            <p:ph type="dt" sz="half" idx="10"/>
          </p:nvPr>
        </p:nvSpPr>
        <p:spPr/>
        <p:txBody>
          <a:bodyPr/>
          <a:lstStyle/>
          <a:p>
            <a:fld id="{1B6E0548-721D-5F4C-AE60-635C4B58442E}" type="datetime1">
              <a:rPr lang="de-DE" smtClean="0"/>
              <a:t>12.12.24</a:t>
            </a:fld>
            <a:endParaRPr lang="de-DE" dirty="0"/>
          </a:p>
        </p:txBody>
      </p:sp>
      <p:sp>
        <p:nvSpPr>
          <p:cNvPr id="4" name="Fußzeilenplatzhalter 3">
            <a:extLst>
              <a:ext uri="{FF2B5EF4-FFF2-40B4-BE49-F238E27FC236}">
                <a16:creationId xmlns:a16="http://schemas.microsoft.com/office/drawing/2014/main" id="{30EA03BC-F835-8900-FE38-6958D04E8DE6}"/>
              </a:ext>
            </a:extLst>
          </p:cNvPr>
          <p:cNvSpPr>
            <a:spLocks noGrp="1"/>
          </p:cNvSpPr>
          <p:nvPr>
            <p:ph type="ftr" sz="quarter" idx="11"/>
          </p:nvPr>
        </p:nvSpPr>
        <p:spPr/>
        <p:txBody>
          <a:bodyPr/>
          <a:lstStyle/>
          <a:p>
            <a:r>
              <a:rPr lang="de-DE"/>
              <a:t>Department of Mechanical Engineering | Cyber-Physical Simulation Group | Tutorial</a:t>
            </a:r>
            <a:endParaRPr lang="de-DE" dirty="0"/>
          </a:p>
        </p:txBody>
      </p:sp>
      <p:sp>
        <p:nvSpPr>
          <p:cNvPr id="5" name="Foliennummernplatzhalter 4">
            <a:extLst>
              <a:ext uri="{FF2B5EF4-FFF2-40B4-BE49-F238E27FC236}">
                <a16:creationId xmlns:a16="http://schemas.microsoft.com/office/drawing/2014/main" id="{1469E877-7369-A8AF-FF8A-DDFA8A85502E}"/>
              </a:ext>
            </a:extLst>
          </p:cNvPr>
          <p:cNvSpPr>
            <a:spLocks noGrp="1"/>
          </p:cNvSpPr>
          <p:nvPr>
            <p:ph type="sldNum" sz="quarter" idx="12"/>
          </p:nvPr>
        </p:nvSpPr>
        <p:spPr/>
        <p:txBody>
          <a:bodyPr/>
          <a:lstStyle/>
          <a:p>
            <a:fld id="{DD2F4C09-65E4-4AD7-8D55-83CBD210ED85}" type="slidenum">
              <a:rPr lang="de-DE" smtClean="0"/>
              <a:pPr/>
              <a:t>‹Nr.›</a:t>
            </a:fld>
            <a:endParaRPr lang="de-DE" dirty="0"/>
          </a:p>
        </p:txBody>
      </p:sp>
      <p:sp>
        <p:nvSpPr>
          <p:cNvPr id="13" name="Inhaltsplatzhalter 12">
            <a:extLst>
              <a:ext uri="{FF2B5EF4-FFF2-40B4-BE49-F238E27FC236}">
                <a16:creationId xmlns:a16="http://schemas.microsoft.com/office/drawing/2014/main" id="{6B08FBBD-180E-596B-F91F-8F6ADC5F6390}"/>
              </a:ext>
            </a:extLst>
          </p:cNvPr>
          <p:cNvSpPr>
            <a:spLocks noGrp="1"/>
          </p:cNvSpPr>
          <p:nvPr>
            <p:ph sz="quarter" idx="13"/>
          </p:nvPr>
        </p:nvSpPr>
        <p:spPr>
          <a:xfrm>
            <a:off x="360362" y="1980000"/>
            <a:ext cx="5580000" cy="4500000"/>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5" name="Inhaltsplatzhalter 14">
            <a:extLst>
              <a:ext uri="{FF2B5EF4-FFF2-40B4-BE49-F238E27FC236}">
                <a16:creationId xmlns:a16="http://schemas.microsoft.com/office/drawing/2014/main" id="{CD333C59-0ADD-F97D-91D2-1E187ECAF602}"/>
              </a:ext>
            </a:extLst>
          </p:cNvPr>
          <p:cNvSpPr>
            <a:spLocks noGrp="1"/>
          </p:cNvSpPr>
          <p:nvPr>
            <p:ph sz="quarter" idx="14"/>
          </p:nvPr>
        </p:nvSpPr>
        <p:spPr>
          <a:xfrm>
            <a:off x="6300209" y="1980000"/>
            <a:ext cx="5580000" cy="4500000"/>
          </a:xfrm>
        </p:spPr>
        <p:txBody>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Tree>
    <p:extLst>
      <p:ext uri="{BB962C8B-B14F-4D97-AF65-F5344CB8AC3E}">
        <p14:creationId xmlns:p14="http://schemas.microsoft.com/office/powerpoint/2010/main" val="3888877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Image - Caption">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5EA8B7A-08C3-285D-CDA3-D0DCEF856F4E}"/>
              </a:ext>
            </a:extLst>
          </p:cNvPr>
          <p:cNvSpPr>
            <a:spLocks noGrp="1"/>
          </p:cNvSpPr>
          <p:nvPr>
            <p:ph type="title"/>
          </p:nvPr>
        </p:nvSpPr>
        <p:spPr/>
        <p:txBody>
          <a:bodyPr/>
          <a:lstStyle/>
          <a:p>
            <a:r>
              <a:rPr lang="de-DE" dirty="0"/>
              <a:t>Mastertitelformat bearbeiten</a:t>
            </a:r>
          </a:p>
        </p:txBody>
      </p:sp>
      <p:sp>
        <p:nvSpPr>
          <p:cNvPr id="3" name="Datumsplatzhalter 2">
            <a:extLst>
              <a:ext uri="{FF2B5EF4-FFF2-40B4-BE49-F238E27FC236}">
                <a16:creationId xmlns:a16="http://schemas.microsoft.com/office/drawing/2014/main" id="{A5C45FF0-DFBA-6FB8-5D9D-4E9A98A8787B}"/>
              </a:ext>
            </a:extLst>
          </p:cNvPr>
          <p:cNvSpPr>
            <a:spLocks noGrp="1"/>
          </p:cNvSpPr>
          <p:nvPr>
            <p:ph type="dt" sz="half" idx="10"/>
          </p:nvPr>
        </p:nvSpPr>
        <p:spPr/>
        <p:txBody>
          <a:bodyPr/>
          <a:lstStyle/>
          <a:p>
            <a:fld id="{D50E9007-6718-2048-B0B2-842BDFF7B594}" type="datetime1">
              <a:rPr lang="de-DE" smtClean="0"/>
              <a:t>12.12.24</a:t>
            </a:fld>
            <a:endParaRPr lang="de-DE" dirty="0"/>
          </a:p>
        </p:txBody>
      </p:sp>
      <p:sp>
        <p:nvSpPr>
          <p:cNvPr id="4" name="Fußzeilenplatzhalter 3">
            <a:extLst>
              <a:ext uri="{FF2B5EF4-FFF2-40B4-BE49-F238E27FC236}">
                <a16:creationId xmlns:a16="http://schemas.microsoft.com/office/drawing/2014/main" id="{6C1DAEC6-70FB-93F3-56DA-505CA789835C}"/>
              </a:ext>
            </a:extLst>
          </p:cNvPr>
          <p:cNvSpPr>
            <a:spLocks noGrp="1"/>
          </p:cNvSpPr>
          <p:nvPr>
            <p:ph type="ftr" sz="quarter" idx="11"/>
          </p:nvPr>
        </p:nvSpPr>
        <p:spPr/>
        <p:txBody>
          <a:bodyPr/>
          <a:lstStyle/>
          <a:p>
            <a:r>
              <a:rPr lang="de-DE"/>
              <a:t>Department of Mechanical Engineering | Cyber-Physical Simulation Group | Tutorial</a:t>
            </a:r>
            <a:endParaRPr lang="de-DE" dirty="0"/>
          </a:p>
        </p:txBody>
      </p:sp>
      <p:sp>
        <p:nvSpPr>
          <p:cNvPr id="5" name="Foliennummernplatzhalter 4">
            <a:extLst>
              <a:ext uri="{FF2B5EF4-FFF2-40B4-BE49-F238E27FC236}">
                <a16:creationId xmlns:a16="http://schemas.microsoft.com/office/drawing/2014/main" id="{D19F1D11-78E8-8CC4-923C-7925ADB72E5D}"/>
              </a:ext>
            </a:extLst>
          </p:cNvPr>
          <p:cNvSpPr>
            <a:spLocks noGrp="1"/>
          </p:cNvSpPr>
          <p:nvPr>
            <p:ph type="sldNum" sz="quarter" idx="12"/>
          </p:nvPr>
        </p:nvSpPr>
        <p:spPr/>
        <p:txBody>
          <a:bodyPr/>
          <a:lstStyle/>
          <a:p>
            <a:fld id="{DD2F4C09-65E4-4AD7-8D55-83CBD210ED85}" type="slidenum">
              <a:rPr lang="de-DE" smtClean="0"/>
              <a:pPr/>
              <a:t>‹Nr.›</a:t>
            </a:fld>
            <a:endParaRPr lang="de-DE" dirty="0"/>
          </a:p>
        </p:txBody>
      </p:sp>
      <p:sp>
        <p:nvSpPr>
          <p:cNvPr id="7" name="Inhaltsplatzhalter 6">
            <a:extLst>
              <a:ext uri="{FF2B5EF4-FFF2-40B4-BE49-F238E27FC236}">
                <a16:creationId xmlns:a16="http://schemas.microsoft.com/office/drawing/2014/main" id="{AD1F37F6-4222-0F2F-8273-DDE8A60C7A1F}"/>
              </a:ext>
            </a:extLst>
          </p:cNvPr>
          <p:cNvSpPr>
            <a:spLocks noGrp="1"/>
          </p:cNvSpPr>
          <p:nvPr>
            <p:ph sz="quarter" idx="13"/>
          </p:nvPr>
        </p:nvSpPr>
        <p:spPr>
          <a:xfrm>
            <a:off x="360363" y="1980000"/>
            <a:ext cx="11520487" cy="4068000"/>
          </a:xfrm>
        </p:spPr>
        <p:txBody>
          <a:bodyPr/>
          <a:lstStyle>
            <a:lvl1pPr>
              <a:defRPr baseline="0"/>
            </a:lvl1pPr>
            <a:lvl2pPr>
              <a:defRPr baseline="0"/>
            </a:lvl2pPr>
            <a:lvl3pPr>
              <a:defRPr baseline="0"/>
            </a:lvl3pPr>
            <a:lvl4pPr>
              <a:defRPr baseline="0"/>
            </a:lvl4pPr>
            <a:lvl5pPr>
              <a:defRPr baseline="0"/>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9" name="Textplatzhalter 8">
            <a:extLst>
              <a:ext uri="{FF2B5EF4-FFF2-40B4-BE49-F238E27FC236}">
                <a16:creationId xmlns:a16="http://schemas.microsoft.com/office/drawing/2014/main" id="{27B3ED93-4F10-B98E-C79A-9C75CB74FCCA}"/>
              </a:ext>
            </a:extLst>
          </p:cNvPr>
          <p:cNvSpPr>
            <a:spLocks noGrp="1"/>
          </p:cNvSpPr>
          <p:nvPr>
            <p:ph type="body" sz="quarter" idx="14" hasCustomPrompt="1"/>
          </p:nvPr>
        </p:nvSpPr>
        <p:spPr>
          <a:xfrm>
            <a:off x="360363" y="6084000"/>
            <a:ext cx="11520487" cy="360000"/>
          </a:xfrm>
        </p:spPr>
        <p:txBody>
          <a:bodyPr anchor="ctr" anchorCtr="0">
            <a:noAutofit/>
          </a:bodyPr>
          <a:lstStyle>
            <a:lvl1pPr marL="0" indent="0">
              <a:buNone/>
              <a:defRPr sz="1400">
                <a:solidFill>
                  <a:schemeClr val="accent6"/>
                </a:solidFill>
              </a:defRPr>
            </a:lvl1pPr>
            <a:lvl2pPr marL="457200" indent="0">
              <a:buNone/>
              <a:defRPr sz="1400">
                <a:solidFill>
                  <a:schemeClr val="accent6"/>
                </a:solidFill>
              </a:defRPr>
            </a:lvl2pPr>
            <a:lvl3pPr marL="914400" indent="0">
              <a:buNone/>
              <a:defRPr sz="1400">
                <a:solidFill>
                  <a:schemeClr val="accent6"/>
                </a:solidFill>
              </a:defRPr>
            </a:lvl3pPr>
            <a:lvl4pPr marL="1371600" indent="0">
              <a:buNone/>
              <a:defRPr sz="1400">
                <a:solidFill>
                  <a:schemeClr val="accent6"/>
                </a:solidFill>
              </a:defRPr>
            </a:lvl4pPr>
            <a:lvl5pPr marL="1828800" indent="0">
              <a:buNone/>
              <a:defRPr sz="1400">
                <a:solidFill>
                  <a:schemeClr val="accent6"/>
                </a:solidFill>
              </a:defRPr>
            </a:lvl5pPr>
          </a:lstStyle>
          <a:p>
            <a:pPr lvl="0"/>
            <a:r>
              <a:rPr lang="de-DE" dirty="0"/>
              <a:t>Bildunterschrift / Caption</a:t>
            </a:r>
          </a:p>
        </p:txBody>
      </p:sp>
    </p:spTree>
    <p:extLst>
      <p:ext uri="{BB962C8B-B14F-4D97-AF65-F5344CB8AC3E}">
        <p14:creationId xmlns:p14="http://schemas.microsoft.com/office/powerpoint/2010/main" val="35886304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Image Fullscreen">
    <p:spTree>
      <p:nvGrpSpPr>
        <p:cNvPr id="1" name=""/>
        <p:cNvGrpSpPr/>
        <p:nvPr/>
      </p:nvGrpSpPr>
      <p:grpSpPr>
        <a:xfrm>
          <a:off x="0" y="0"/>
          <a:ext cx="0" cy="0"/>
          <a:chOff x="0" y="0"/>
          <a:chExt cx="0" cy="0"/>
        </a:xfrm>
      </p:grpSpPr>
      <p:sp>
        <p:nvSpPr>
          <p:cNvPr id="4" name="Bildplatzhalter 3">
            <a:extLst>
              <a:ext uri="{FF2B5EF4-FFF2-40B4-BE49-F238E27FC236}">
                <a16:creationId xmlns:a16="http://schemas.microsoft.com/office/drawing/2014/main" id="{8FC2DAB9-ADD2-1E42-D0D7-6395646D2915}"/>
              </a:ext>
            </a:extLst>
          </p:cNvPr>
          <p:cNvSpPr>
            <a:spLocks noGrp="1"/>
          </p:cNvSpPr>
          <p:nvPr>
            <p:ph type="pic" sz="quarter" idx="10" hasCustomPrompt="1"/>
          </p:nvPr>
        </p:nvSpPr>
        <p:spPr>
          <a:xfrm>
            <a:off x="0" y="0"/>
            <a:ext cx="12192000" cy="6858000"/>
          </a:xfrm>
        </p:spPr>
        <p:txBody>
          <a:bodyPr/>
          <a:lstStyle>
            <a:lvl1pPr>
              <a:defRPr/>
            </a:lvl1pPr>
          </a:lstStyle>
          <a:p>
            <a:r>
              <a:rPr lang="de-DE" dirty="0"/>
              <a:t>Image</a:t>
            </a:r>
          </a:p>
        </p:txBody>
      </p:sp>
    </p:spTree>
    <p:extLst>
      <p:ext uri="{BB962C8B-B14F-4D97-AF65-F5344CB8AC3E}">
        <p14:creationId xmlns:p14="http://schemas.microsoft.com/office/powerpoint/2010/main" val="37534682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2859BFDA-5919-80E3-6FB9-03C9FBF610B9}"/>
              </a:ext>
            </a:extLst>
          </p:cNvPr>
          <p:cNvSpPr>
            <a:spLocks noGrp="1"/>
          </p:cNvSpPr>
          <p:nvPr>
            <p:ph type="title"/>
          </p:nvPr>
        </p:nvSpPr>
        <p:spPr>
          <a:xfrm>
            <a:off x="360000" y="736682"/>
            <a:ext cx="8976000" cy="1080000"/>
          </a:xfrm>
          <a:prstGeom prst="rect">
            <a:avLst/>
          </a:prstGeom>
        </p:spPr>
        <p:txBody>
          <a:bodyPr vert="horz" lIns="0" tIns="0" rIns="0" bIns="0" rtlCol="0" anchor="b" anchorCtr="0">
            <a:normAutofit/>
          </a:bodyPr>
          <a:lstStyle/>
          <a:p>
            <a:r>
              <a:rPr lang="de-DE" dirty="0"/>
              <a:t>Task 1</a:t>
            </a:r>
          </a:p>
        </p:txBody>
      </p:sp>
      <p:sp>
        <p:nvSpPr>
          <p:cNvPr id="3" name="Textplatzhalter 2">
            <a:extLst>
              <a:ext uri="{FF2B5EF4-FFF2-40B4-BE49-F238E27FC236}">
                <a16:creationId xmlns:a16="http://schemas.microsoft.com/office/drawing/2014/main" id="{EB5DB4C4-7360-79EC-43CC-2887232E8706}"/>
              </a:ext>
            </a:extLst>
          </p:cNvPr>
          <p:cNvSpPr>
            <a:spLocks noGrp="1"/>
          </p:cNvSpPr>
          <p:nvPr>
            <p:ph type="body" idx="1"/>
          </p:nvPr>
        </p:nvSpPr>
        <p:spPr>
          <a:xfrm>
            <a:off x="360000" y="1980000"/>
            <a:ext cx="11519987" cy="4500000"/>
          </a:xfrm>
          <a:prstGeom prst="rect">
            <a:avLst/>
          </a:prstGeom>
        </p:spPr>
        <p:txBody>
          <a:bodyPr vert="horz" lIns="0" tIns="0" rIns="0" bIns="0" rtlCol="0">
            <a:normAutofit/>
          </a:body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grpSp>
        <p:nvGrpSpPr>
          <p:cNvPr id="7" name="TU Da Logo">
            <a:extLst>
              <a:ext uri="{FF2B5EF4-FFF2-40B4-BE49-F238E27FC236}">
                <a16:creationId xmlns:a16="http://schemas.microsoft.com/office/drawing/2014/main" id="{51119E7C-0EFF-440C-7D9B-DC934FA66296}"/>
              </a:ext>
            </a:extLst>
          </p:cNvPr>
          <p:cNvGrpSpPr/>
          <p:nvPr userDrawn="1"/>
        </p:nvGrpSpPr>
        <p:grpSpPr>
          <a:xfrm>
            <a:off x="9917994" y="179999"/>
            <a:ext cx="2272819" cy="910166"/>
            <a:chOff x="7454900" y="306388"/>
            <a:chExt cx="1704614" cy="682624"/>
          </a:xfrm>
        </p:grpSpPr>
        <p:sp>
          <p:nvSpPr>
            <p:cNvPr id="8" name="AutoShape 3">
              <a:extLst>
                <a:ext uri="{FF2B5EF4-FFF2-40B4-BE49-F238E27FC236}">
                  <a16:creationId xmlns:a16="http://schemas.microsoft.com/office/drawing/2014/main" id="{65BC44CB-CBBB-FAC0-EB9F-E8F9DC95037D}"/>
                </a:ext>
              </a:extLst>
            </p:cNvPr>
            <p:cNvSpPr>
              <a:spLocks noChangeAspect="1" noChangeArrowheads="1" noTextEdit="1"/>
            </p:cNvSpPr>
            <p:nvPr userDrawn="1"/>
          </p:nvSpPr>
          <p:spPr bwMode="auto">
            <a:xfrm>
              <a:off x="7454900" y="309563"/>
              <a:ext cx="1689100" cy="677862"/>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9" name="Freeform 5">
              <a:extLst>
                <a:ext uri="{FF2B5EF4-FFF2-40B4-BE49-F238E27FC236}">
                  <a16:creationId xmlns:a16="http://schemas.microsoft.com/office/drawing/2014/main" id="{9C445B24-F9B1-8960-5444-7772C7A47F95}"/>
                </a:ext>
              </a:extLst>
            </p:cNvPr>
            <p:cNvSpPr>
              <a:spLocks/>
            </p:cNvSpPr>
            <p:nvPr userDrawn="1"/>
          </p:nvSpPr>
          <p:spPr bwMode="auto">
            <a:xfrm>
              <a:off x="7454900" y="306388"/>
              <a:ext cx="1704614" cy="682624"/>
            </a:xfrm>
            <a:custGeom>
              <a:avLst/>
              <a:gdLst>
                <a:gd name="T0" fmla="*/ 0 w 2079"/>
                <a:gd name="T1" fmla="*/ 0 h 831"/>
                <a:gd name="T2" fmla="*/ 0 w 2079"/>
                <a:gd name="T3" fmla="*/ 0 h 831"/>
                <a:gd name="T4" fmla="*/ 2079 w 2079"/>
                <a:gd name="T5" fmla="*/ 0 h 831"/>
                <a:gd name="T6" fmla="*/ 2079 w 2079"/>
                <a:gd name="T7" fmla="*/ 831 h 831"/>
                <a:gd name="T8" fmla="*/ 0 w 2079"/>
                <a:gd name="T9" fmla="*/ 831 h 831"/>
                <a:gd name="T10" fmla="*/ 0 w 2079"/>
                <a:gd name="T11" fmla="*/ 0 h 831"/>
              </a:gdLst>
              <a:ahLst/>
              <a:cxnLst>
                <a:cxn ang="0">
                  <a:pos x="T0" y="T1"/>
                </a:cxn>
                <a:cxn ang="0">
                  <a:pos x="T2" y="T3"/>
                </a:cxn>
                <a:cxn ang="0">
                  <a:pos x="T4" y="T5"/>
                </a:cxn>
                <a:cxn ang="0">
                  <a:pos x="T6" y="T7"/>
                </a:cxn>
                <a:cxn ang="0">
                  <a:pos x="T8" y="T9"/>
                </a:cxn>
                <a:cxn ang="0">
                  <a:pos x="T10" y="T11"/>
                </a:cxn>
              </a:cxnLst>
              <a:rect l="0" t="0" r="r" b="b"/>
              <a:pathLst>
                <a:path w="2079" h="831">
                  <a:moveTo>
                    <a:pt x="0" y="0"/>
                  </a:moveTo>
                  <a:lnTo>
                    <a:pt x="0" y="0"/>
                  </a:lnTo>
                  <a:lnTo>
                    <a:pt x="2079" y="0"/>
                  </a:lnTo>
                  <a:lnTo>
                    <a:pt x="2079" y="831"/>
                  </a:lnTo>
                  <a:lnTo>
                    <a:pt x="0" y="831"/>
                  </a:lnTo>
                  <a:lnTo>
                    <a:pt x="0" y="0"/>
                  </a:lnTo>
                  <a:close/>
                </a:path>
              </a:pathLst>
            </a:custGeom>
            <a:solidFill>
              <a:srgbClr val="FFFFFF"/>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sz="4267"/>
            </a:p>
          </p:txBody>
        </p:sp>
        <p:sp>
          <p:nvSpPr>
            <p:cNvPr id="10" name="Freeform 6">
              <a:extLst>
                <a:ext uri="{FF2B5EF4-FFF2-40B4-BE49-F238E27FC236}">
                  <a16:creationId xmlns:a16="http://schemas.microsoft.com/office/drawing/2014/main" id="{378BFC59-1C78-1D5B-F297-FDAE60A3B3FC}"/>
                </a:ext>
              </a:extLst>
            </p:cNvPr>
            <p:cNvSpPr>
              <a:spLocks noEditPoints="1"/>
            </p:cNvSpPr>
            <p:nvPr userDrawn="1"/>
          </p:nvSpPr>
          <p:spPr bwMode="auto">
            <a:xfrm>
              <a:off x="7499350" y="325438"/>
              <a:ext cx="525463" cy="576262"/>
            </a:xfrm>
            <a:custGeom>
              <a:avLst/>
              <a:gdLst>
                <a:gd name="T0" fmla="*/ 563 w 647"/>
                <a:gd name="T1" fmla="*/ 676 h 701"/>
                <a:gd name="T2" fmla="*/ 548 w 647"/>
                <a:gd name="T3" fmla="*/ 108 h 701"/>
                <a:gd name="T4" fmla="*/ 625 w 647"/>
                <a:gd name="T5" fmla="*/ 468 h 701"/>
                <a:gd name="T6" fmla="*/ 306 w 647"/>
                <a:gd name="T7" fmla="*/ 570 h 701"/>
                <a:gd name="T8" fmla="*/ 286 w 647"/>
                <a:gd name="T9" fmla="*/ 617 h 701"/>
                <a:gd name="T10" fmla="*/ 352 w 647"/>
                <a:gd name="T11" fmla="*/ 524 h 701"/>
                <a:gd name="T12" fmla="*/ 528 w 647"/>
                <a:gd name="T13" fmla="*/ 313 h 701"/>
                <a:gd name="T14" fmla="*/ 399 w 647"/>
                <a:gd name="T15" fmla="*/ 500 h 701"/>
                <a:gd name="T16" fmla="*/ 231 w 647"/>
                <a:gd name="T17" fmla="*/ 349 h 701"/>
                <a:gd name="T18" fmla="*/ 269 w 647"/>
                <a:gd name="T19" fmla="*/ 246 h 701"/>
                <a:gd name="T20" fmla="*/ 262 w 647"/>
                <a:gd name="T21" fmla="*/ 490 h 701"/>
                <a:gd name="T22" fmla="*/ 283 w 647"/>
                <a:gd name="T23" fmla="*/ 530 h 701"/>
                <a:gd name="T24" fmla="*/ 274 w 647"/>
                <a:gd name="T25" fmla="*/ 517 h 701"/>
                <a:gd name="T26" fmla="*/ 346 w 647"/>
                <a:gd name="T27" fmla="*/ 445 h 701"/>
                <a:gd name="T28" fmla="*/ 323 w 647"/>
                <a:gd name="T29" fmla="*/ 464 h 701"/>
                <a:gd name="T30" fmla="*/ 335 w 647"/>
                <a:gd name="T31" fmla="*/ 381 h 701"/>
                <a:gd name="T32" fmla="*/ 377 w 647"/>
                <a:gd name="T33" fmla="*/ 394 h 701"/>
                <a:gd name="T34" fmla="*/ 407 w 647"/>
                <a:gd name="T35" fmla="*/ 348 h 701"/>
                <a:gd name="T36" fmla="*/ 419 w 647"/>
                <a:gd name="T37" fmla="*/ 329 h 701"/>
                <a:gd name="T38" fmla="*/ 498 w 647"/>
                <a:gd name="T39" fmla="*/ 216 h 701"/>
                <a:gd name="T40" fmla="*/ 229 w 647"/>
                <a:gd name="T41" fmla="*/ 494 h 701"/>
                <a:gd name="T42" fmla="*/ 163 w 647"/>
                <a:gd name="T43" fmla="*/ 505 h 701"/>
                <a:gd name="T44" fmla="*/ 156 w 647"/>
                <a:gd name="T45" fmla="*/ 425 h 701"/>
                <a:gd name="T46" fmla="*/ 140 w 647"/>
                <a:gd name="T47" fmla="*/ 399 h 701"/>
                <a:gd name="T48" fmla="*/ 177 w 647"/>
                <a:gd name="T49" fmla="*/ 283 h 701"/>
                <a:gd name="T50" fmla="*/ 180 w 647"/>
                <a:gd name="T51" fmla="*/ 246 h 701"/>
                <a:gd name="T52" fmla="*/ 290 w 647"/>
                <a:gd name="T53" fmla="*/ 218 h 701"/>
                <a:gd name="T54" fmla="*/ 331 w 647"/>
                <a:gd name="T55" fmla="*/ 113 h 701"/>
                <a:gd name="T56" fmla="*/ 383 w 647"/>
                <a:gd name="T57" fmla="*/ 173 h 701"/>
                <a:gd name="T58" fmla="*/ 457 w 647"/>
                <a:gd name="T59" fmla="*/ 171 h 701"/>
                <a:gd name="T60" fmla="*/ 393 w 647"/>
                <a:gd name="T61" fmla="*/ 265 h 701"/>
                <a:gd name="T62" fmla="*/ 384 w 647"/>
                <a:gd name="T63" fmla="*/ 229 h 701"/>
                <a:gd name="T64" fmla="*/ 384 w 647"/>
                <a:gd name="T65" fmla="*/ 222 h 701"/>
                <a:gd name="T66" fmla="*/ 291 w 647"/>
                <a:gd name="T67" fmla="*/ 250 h 701"/>
                <a:gd name="T68" fmla="*/ 305 w 647"/>
                <a:gd name="T69" fmla="*/ 259 h 701"/>
                <a:gd name="T70" fmla="*/ 257 w 647"/>
                <a:gd name="T71" fmla="*/ 403 h 701"/>
                <a:gd name="T72" fmla="*/ 272 w 647"/>
                <a:gd name="T73" fmla="*/ 361 h 701"/>
                <a:gd name="T74" fmla="*/ 263 w 647"/>
                <a:gd name="T75" fmla="*/ 356 h 701"/>
                <a:gd name="T76" fmla="*/ 236 w 647"/>
                <a:gd name="T77" fmla="*/ 352 h 701"/>
                <a:gd name="T78" fmla="*/ 299 w 647"/>
                <a:gd name="T79" fmla="*/ 337 h 701"/>
                <a:gd name="T80" fmla="*/ 445 w 647"/>
                <a:gd name="T81" fmla="*/ 236 h 701"/>
                <a:gd name="T82" fmla="*/ 412 w 647"/>
                <a:gd name="T83" fmla="*/ 231 h 701"/>
                <a:gd name="T84" fmla="*/ 494 w 647"/>
                <a:gd name="T85" fmla="*/ 221 h 701"/>
                <a:gd name="T86" fmla="*/ 431 w 647"/>
                <a:gd name="T87" fmla="*/ 430 h 701"/>
                <a:gd name="T88" fmla="*/ 572 w 647"/>
                <a:gd name="T89" fmla="*/ 254 h 701"/>
                <a:gd name="T90" fmla="*/ 420 w 647"/>
                <a:gd name="T91" fmla="*/ 452 h 701"/>
                <a:gd name="T92" fmla="*/ 407 w 647"/>
                <a:gd name="T93" fmla="*/ 454 h 701"/>
                <a:gd name="T94" fmla="*/ 573 w 647"/>
                <a:gd name="T95" fmla="*/ 247 h 701"/>
                <a:gd name="T96" fmla="*/ 437 w 647"/>
                <a:gd name="T97" fmla="*/ 534 h 701"/>
                <a:gd name="T98" fmla="*/ 365 w 647"/>
                <a:gd name="T99" fmla="*/ 643 h 701"/>
                <a:gd name="T100" fmla="*/ 331 w 647"/>
                <a:gd name="T101" fmla="*/ 672 h 701"/>
                <a:gd name="T102" fmla="*/ 528 w 647"/>
                <a:gd name="T103" fmla="*/ 594 h 701"/>
                <a:gd name="T104" fmla="*/ 432 w 647"/>
                <a:gd name="T105" fmla="*/ 558 h 701"/>
                <a:gd name="T106" fmla="*/ 586 w 647"/>
                <a:gd name="T107" fmla="*/ 443 h 701"/>
                <a:gd name="T108" fmla="*/ 416 w 647"/>
                <a:gd name="T109" fmla="*/ 463 h 701"/>
                <a:gd name="T110" fmla="*/ 514 w 647"/>
                <a:gd name="T111" fmla="*/ 262 h 701"/>
                <a:gd name="T112" fmla="*/ 339 w 647"/>
                <a:gd name="T113" fmla="*/ 230 h 701"/>
                <a:gd name="T114" fmla="*/ 392 w 647"/>
                <a:gd name="T115" fmla="*/ 534 h 701"/>
                <a:gd name="T116" fmla="*/ 541 w 647"/>
                <a:gd name="T117" fmla="*/ 399 h 701"/>
                <a:gd name="T118" fmla="*/ 567 w 647"/>
                <a:gd name="T119" fmla="*/ 404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47" h="701">
                  <a:moveTo>
                    <a:pt x="555" y="673"/>
                  </a:moveTo>
                  <a:lnTo>
                    <a:pt x="555" y="673"/>
                  </a:lnTo>
                  <a:cubicBezTo>
                    <a:pt x="549" y="670"/>
                    <a:pt x="537" y="667"/>
                    <a:pt x="524" y="663"/>
                  </a:cubicBezTo>
                  <a:cubicBezTo>
                    <a:pt x="525" y="670"/>
                    <a:pt x="526" y="677"/>
                    <a:pt x="527" y="682"/>
                  </a:cubicBezTo>
                  <a:cubicBezTo>
                    <a:pt x="536" y="680"/>
                    <a:pt x="546" y="677"/>
                    <a:pt x="555" y="673"/>
                  </a:cubicBezTo>
                  <a:lnTo>
                    <a:pt x="555" y="673"/>
                  </a:lnTo>
                  <a:close/>
                  <a:moveTo>
                    <a:pt x="524" y="657"/>
                  </a:moveTo>
                  <a:lnTo>
                    <a:pt x="524" y="657"/>
                  </a:lnTo>
                  <a:cubicBezTo>
                    <a:pt x="539" y="662"/>
                    <a:pt x="556" y="666"/>
                    <a:pt x="563" y="670"/>
                  </a:cubicBezTo>
                  <a:cubicBezTo>
                    <a:pt x="568" y="668"/>
                    <a:pt x="574" y="666"/>
                    <a:pt x="579" y="663"/>
                  </a:cubicBezTo>
                  <a:cubicBezTo>
                    <a:pt x="569" y="658"/>
                    <a:pt x="546" y="651"/>
                    <a:pt x="524" y="645"/>
                  </a:cubicBezTo>
                  <a:cubicBezTo>
                    <a:pt x="524" y="649"/>
                    <a:pt x="524" y="653"/>
                    <a:pt x="524" y="657"/>
                  </a:cubicBezTo>
                  <a:lnTo>
                    <a:pt x="524" y="657"/>
                  </a:lnTo>
                  <a:close/>
                  <a:moveTo>
                    <a:pt x="564" y="676"/>
                  </a:moveTo>
                  <a:lnTo>
                    <a:pt x="564" y="676"/>
                  </a:lnTo>
                  <a:cubicBezTo>
                    <a:pt x="563" y="676"/>
                    <a:pt x="563" y="676"/>
                    <a:pt x="563" y="676"/>
                  </a:cubicBezTo>
                  <a:cubicBezTo>
                    <a:pt x="546" y="683"/>
                    <a:pt x="528" y="688"/>
                    <a:pt x="511" y="692"/>
                  </a:cubicBezTo>
                  <a:cubicBezTo>
                    <a:pt x="511" y="692"/>
                    <a:pt x="510" y="692"/>
                    <a:pt x="510" y="692"/>
                  </a:cubicBezTo>
                  <a:cubicBezTo>
                    <a:pt x="494" y="695"/>
                    <a:pt x="478" y="697"/>
                    <a:pt x="463" y="698"/>
                  </a:cubicBezTo>
                  <a:cubicBezTo>
                    <a:pt x="462" y="698"/>
                    <a:pt x="462" y="698"/>
                    <a:pt x="462" y="698"/>
                  </a:cubicBezTo>
                  <a:cubicBezTo>
                    <a:pt x="410" y="701"/>
                    <a:pt x="361" y="691"/>
                    <a:pt x="324" y="675"/>
                  </a:cubicBezTo>
                  <a:lnTo>
                    <a:pt x="323" y="674"/>
                  </a:lnTo>
                  <a:cubicBezTo>
                    <a:pt x="323" y="674"/>
                    <a:pt x="322" y="674"/>
                    <a:pt x="322" y="674"/>
                  </a:cubicBezTo>
                  <a:cubicBezTo>
                    <a:pt x="260" y="645"/>
                    <a:pt x="232" y="594"/>
                    <a:pt x="293" y="552"/>
                  </a:cubicBezTo>
                  <a:cubicBezTo>
                    <a:pt x="286" y="542"/>
                    <a:pt x="278" y="532"/>
                    <a:pt x="270" y="522"/>
                  </a:cubicBezTo>
                  <a:cubicBezTo>
                    <a:pt x="267" y="518"/>
                    <a:pt x="265" y="515"/>
                    <a:pt x="262" y="511"/>
                  </a:cubicBezTo>
                  <a:cubicBezTo>
                    <a:pt x="257" y="524"/>
                    <a:pt x="257" y="532"/>
                    <a:pt x="265" y="544"/>
                  </a:cubicBezTo>
                  <a:cubicBezTo>
                    <a:pt x="266" y="545"/>
                    <a:pt x="265" y="546"/>
                    <a:pt x="265" y="547"/>
                  </a:cubicBezTo>
                  <a:lnTo>
                    <a:pt x="221" y="599"/>
                  </a:lnTo>
                  <a:cubicBezTo>
                    <a:pt x="220" y="601"/>
                    <a:pt x="218" y="601"/>
                    <a:pt x="217" y="599"/>
                  </a:cubicBezTo>
                  <a:cubicBezTo>
                    <a:pt x="0" y="361"/>
                    <a:pt x="247" y="0"/>
                    <a:pt x="546" y="104"/>
                  </a:cubicBezTo>
                  <a:cubicBezTo>
                    <a:pt x="548" y="105"/>
                    <a:pt x="549" y="106"/>
                    <a:pt x="548" y="108"/>
                  </a:cubicBezTo>
                  <a:lnTo>
                    <a:pt x="501" y="186"/>
                  </a:lnTo>
                  <a:cubicBezTo>
                    <a:pt x="500" y="187"/>
                    <a:pt x="499" y="188"/>
                    <a:pt x="498" y="187"/>
                  </a:cubicBezTo>
                  <a:cubicBezTo>
                    <a:pt x="483" y="185"/>
                    <a:pt x="474" y="186"/>
                    <a:pt x="468" y="192"/>
                  </a:cubicBezTo>
                  <a:cubicBezTo>
                    <a:pt x="482" y="194"/>
                    <a:pt x="496" y="197"/>
                    <a:pt x="510" y="202"/>
                  </a:cubicBezTo>
                  <a:cubicBezTo>
                    <a:pt x="523" y="188"/>
                    <a:pt x="536" y="175"/>
                    <a:pt x="551" y="163"/>
                  </a:cubicBezTo>
                  <a:cubicBezTo>
                    <a:pt x="551" y="163"/>
                    <a:pt x="551" y="163"/>
                    <a:pt x="552" y="163"/>
                  </a:cubicBezTo>
                  <a:cubicBezTo>
                    <a:pt x="552" y="162"/>
                    <a:pt x="553" y="162"/>
                    <a:pt x="554" y="163"/>
                  </a:cubicBezTo>
                  <a:cubicBezTo>
                    <a:pt x="555" y="163"/>
                    <a:pt x="555" y="163"/>
                    <a:pt x="556" y="164"/>
                  </a:cubicBezTo>
                  <a:cubicBezTo>
                    <a:pt x="556" y="164"/>
                    <a:pt x="556" y="165"/>
                    <a:pt x="556" y="165"/>
                  </a:cubicBezTo>
                  <a:lnTo>
                    <a:pt x="583" y="244"/>
                  </a:lnTo>
                  <a:cubicBezTo>
                    <a:pt x="583" y="245"/>
                    <a:pt x="583" y="245"/>
                    <a:pt x="583" y="246"/>
                  </a:cubicBezTo>
                  <a:cubicBezTo>
                    <a:pt x="583" y="247"/>
                    <a:pt x="582" y="247"/>
                    <a:pt x="582" y="247"/>
                  </a:cubicBezTo>
                  <a:cubicBezTo>
                    <a:pt x="581" y="248"/>
                    <a:pt x="580" y="249"/>
                    <a:pt x="579" y="249"/>
                  </a:cubicBezTo>
                  <a:cubicBezTo>
                    <a:pt x="585" y="266"/>
                    <a:pt x="623" y="382"/>
                    <a:pt x="635" y="413"/>
                  </a:cubicBezTo>
                  <a:cubicBezTo>
                    <a:pt x="639" y="423"/>
                    <a:pt x="647" y="441"/>
                    <a:pt x="647" y="452"/>
                  </a:cubicBezTo>
                  <a:cubicBezTo>
                    <a:pt x="647" y="462"/>
                    <a:pt x="640" y="467"/>
                    <a:pt x="625" y="468"/>
                  </a:cubicBezTo>
                  <a:cubicBezTo>
                    <a:pt x="617" y="475"/>
                    <a:pt x="616" y="478"/>
                    <a:pt x="620" y="483"/>
                  </a:cubicBezTo>
                  <a:cubicBezTo>
                    <a:pt x="628" y="494"/>
                    <a:pt x="624" y="499"/>
                    <a:pt x="615" y="506"/>
                  </a:cubicBezTo>
                  <a:cubicBezTo>
                    <a:pt x="624" y="513"/>
                    <a:pt x="622" y="526"/>
                    <a:pt x="617" y="526"/>
                  </a:cubicBezTo>
                  <a:cubicBezTo>
                    <a:pt x="611" y="526"/>
                    <a:pt x="609" y="528"/>
                    <a:pt x="605" y="533"/>
                  </a:cubicBezTo>
                  <a:cubicBezTo>
                    <a:pt x="633" y="560"/>
                    <a:pt x="610" y="583"/>
                    <a:pt x="573" y="591"/>
                  </a:cubicBezTo>
                  <a:cubicBezTo>
                    <a:pt x="562" y="594"/>
                    <a:pt x="548" y="595"/>
                    <a:pt x="534" y="594"/>
                  </a:cubicBezTo>
                  <a:cubicBezTo>
                    <a:pt x="534" y="594"/>
                    <a:pt x="534" y="594"/>
                    <a:pt x="534" y="595"/>
                  </a:cubicBezTo>
                  <a:cubicBezTo>
                    <a:pt x="529" y="610"/>
                    <a:pt x="526" y="625"/>
                    <a:pt x="525" y="639"/>
                  </a:cubicBezTo>
                  <a:cubicBezTo>
                    <a:pt x="549" y="646"/>
                    <a:pt x="578" y="655"/>
                    <a:pt x="586" y="661"/>
                  </a:cubicBezTo>
                  <a:cubicBezTo>
                    <a:pt x="586" y="661"/>
                    <a:pt x="587" y="662"/>
                    <a:pt x="587" y="662"/>
                  </a:cubicBezTo>
                  <a:cubicBezTo>
                    <a:pt x="587" y="663"/>
                    <a:pt x="588" y="663"/>
                    <a:pt x="587" y="664"/>
                  </a:cubicBezTo>
                  <a:cubicBezTo>
                    <a:pt x="587" y="665"/>
                    <a:pt x="587" y="665"/>
                    <a:pt x="586" y="666"/>
                  </a:cubicBezTo>
                  <a:cubicBezTo>
                    <a:pt x="586" y="666"/>
                    <a:pt x="586" y="666"/>
                    <a:pt x="585" y="666"/>
                  </a:cubicBezTo>
                  <a:cubicBezTo>
                    <a:pt x="578" y="670"/>
                    <a:pt x="571" y="673"/>
                    <a:pt x="564" y="676"/>
                  </a:cubicBezTo>
                  <a:lnTo>
                    <a:pt x="564" y="676"/>
                  </a:lnTo>
                  <a:close/>
                  <a:moveTo>
                    <a:pt x="306" y="570"/>
                  </a:moveTo>
                  <a:lnTo>
                    <a:pt x="306" y="570"/>
                  </a:lnTo>
                  <a:cubicBezTo>
                    <a:pt x="306" y="570"/>
                    <a:pt x="306" y="570"/>
                    <a:pt x="306" y="571"/>
                  </a:cubicBezTo>
                  <a:cubicBezTo>
                    <a:pt x="308" y="577"/>
                    <a:pt x="309" y="584"/>
                    <a:pt x="309" y="592"/>
                  </a:cubicBezTo>
                  <a:cubicBezTo>
                    <a:pt x="326" y="581"/>
                    <a:pt x="321" y="561"/>
                    <a:pt x="316" y="552"/>
                  </a:cubicBezTo>
                  <a:cubicBezTo>
                    <a:pt x="312" y="555"/>
                    <a:pt x="307" y="558"/>
                    <a:pt x="303" y="560"/>
                  </a:cubicBezTo>
                  <a:cubicBezTo>
                    <a:pt x="304" y="563"/>
                    <a:pt x="305" y="566"/>
                    <a:pt x="306" y="570"/>
                  </a:cubicBezTo>
                  <a:lnTo>
                    <a:pt x="306" y="570"/>
                  </a:lnTo>
                  <a:close/>
                  <a:moveTo>
                    <a:pt x="302" y="575"/>
                  </a:moveTo>
                  <a:lnTo>
                    <a:pt x="302" y="575"/>
                  </a:lnTo>
                  <a:cubicBezTo>
                    <a:pt x="289" y="583"/>
                    <a:pt x="284" y="592"/>
                    <a:pt x="283" y="601"/>
                  </a:cubicBezTo>
                  <a:cubicBezTo>
                    <a:pt x="291" y="600"/>
                    <a:pt x="297" y="598"/>
                    <a:pt x="303" y="596"/>
                  </a:cubicBezTo>
                  <a:cubicBezTo>
                    <a:pt x="303" y="588"/>
                    <a:pt x="303" y="581"/>
                    <a:pt x="302" y="575"/>
                  </a:cubicBezTo>
                  <a:lnTo>
                    <a:pt x="302" y="575"/>
                  </a:lnTo>
                  <a:close/>
                  <a:moveTo>
                    <a:pt x="283" y="607"/>
                  </a:moveTo>
                  <a:lnTo>
                    <a:pt x="283" y="607"/>
                  </a:lnTo>
                  <a:cubicBezTo>
                    <a:pt x="283" y="610"/>
                    <a:pt x="284" y="614"/>
                    <a:pt x="286" y="617"/>
                  </a:cubicBezTo>
                  <a:cubicBezTo>
                    <a:pt x="325" y="617"/>
                    <a:pt x="354" y="578"/>
                    <a:pt x="333" y="540"/>
                  </a:cubicBezTo>
                  <a:cubicBezTo>
                    <a:pt x="329" y="543"/>
                    <a:pt x="325" y="546"/>
                    <a:pt x="321" y="549"/>
                  </a:cubicBezTo>
                  <a:cubicBezTo>
                    <a:pt x="329" y="563"/>
                    <a:pt x="335" y="601"/>
                    <a:pt x="283" y="607"/>
                  </a:cubicBezTo>
                  <a:lnTo>
                    <a:pt x="283" y="607"/>
                  </a:lnTo>
                  <a:close/>
                  <a:moveTo>
                    <a:pt x="289" y="623"/>
                  </a:moveTo>
                  <a:lnTo>
                    <a:pt x="289" y="623"/>
                  </a:lnTo>
                  <a:cubicBezTo>
                    <a:pt x="292" y="627"/>
                    <a:pt x="296" y="631"/>
                    <a:pt x="301" y="635"/>
                  </a:cubicBezTo>
                  <a:cubicBezTo>
                    <a:pt x="358" y="619"/>
                    <a:pt x="370" y="571"/>
                    <a:pt x="348" y="528"/>
                  </a:cubicBezTo>
                  <a:cubicBezTo>
                    <a:pt x="344" y="531"/>
                    <a:pt x="341" y="533"/>
                    <a:pt x="338" y="536"/>
                  </a:cubicBezTo>
                  <a:cubicBezTo>
                    <a:pt x="362" y="578"/>
                    <a:pt x="330" y="620"/>
                    <a:pt x="289" y="623"/>
                  </a:cubicBezTo>
                  <a:lnTo>
                    <a:pt x="289" y="623"/>
                  </a:lnTo>
                  <a:close/>
                  <a:moveTo>
                    <a:pt x="307" y="639"/>
                  </a:moveTo>
                  <a:lnTo>
                    <a:pt x="307" y="639"/>
                  </a:lnTo>
                  <a:cubicBezTo>
                    <a:pt x="312" y="643"/>
                    <a:pt x="318" y="645"/>
                    <a:pt x="325" y="647"/>
                  </a:cubicBezTo>
                  <a:cubicBezTo>
                    <a:pt x="395" y="612"/>
                    <a:pt x="378" y="539"/>
                    <a:pt x="362" y="514"/>
                  </a:cubicBezTo>
                  <a:cubicBezTo>
                    <a:pt x="359" y="517"/>
                    <a:pt x="355" y="521"/>
                    <a:pt x="352" y="524"/>
                  </a:cubicBezTo>
                  <a:cubicBezTo>
                    <a:pt x="376" y="569"/>
                    <a:pt x="365" y="620"/>
                    <a:pt x="307" y="639"/>
                  </a:cubicBezTo>
                  <a:lnTo>
                    <a:pt x="307" y="639"/>
                  </a:lnTo>
                  <a:close/>
                  <a:moveTo>
                    <a:pt x="527" y="353"/>
                  </a:moveTo>
                  <a:lnTo>
                    <a:pt x="527" y="353"/>
                  </a:lnTo>
                  <a:cubicBezTo>
                    <a:pt x="552" y="343"/>
                    <a:pt x="582" y="339"/>
                    <a:pt x="606" y="346"/>
                  </a:cubicBezTo>
                  <a:cubicBezTo>
                    <a:pt x="595" y="315"/>
                    <a:pt x="584" y="282"/>
                    <a:pt x="578" y="264"/>
                  </a:cubicBezTo>
                  <a:cubicBezTo>
                    <a:pt x="578" y="295"/>
                    <a:pt x="563" y="325"/>
                    <a:pt x="532" y="338"/>
                  </a:cubicBezTo>
                  <a:cubicBezTo>
                    <a:pt x="531" y="343"/>
                    <a:pt x="529" y="348"/>
                    <a:pt x="527" y="353"/>
                  </a:cubicBezTo>
                  <a:lnTo>
                    <a:pt x="527" y="353"/>
                  </a:lnTo>
                  <a:close/>
                  <a:moveTo>
                    <a:pt x="518" y="357"/>
                  </a:moveTo>
                  <a:lnTo>
                    <a:pt x="518" y="357"/>
                  </a:lnTo>
                  <a:cubicBezTo>
                    <a:pt x="518" y="357"/>
                    <a:pt x="518" y="357"/>
                    <a:pt x="519" y="356"/>
                  </a:cubicBezTo>
                  <a:cubicBezTo>
                    <a:pt x="523" y="350"/>
                    <a:pt x="525" y="343"/>
                    <a:pt x="527" y="336"/>
                  </a:cubicBezTo>
                  <a:cubicBezTo>
                    <a:pt x="527" y="335"/>
                    <a:pt x="527" y="335"/>
                    <a:pt x="527" y="335"/>
                  </a:cubicBezTo>
                  <a:cubicBezTo>
                    <a:pt x="528" y="328"/>
                    <a:pt x="529" y="321"/>
                    <a:pt x="528" y="314"/>
                  </a:cubicBezTo>
                  <a:cubicBezTo>
                    <a:pt x="528" y="314"/>
                    <a:pt x="528" y="314"/>
                    <a:pt x="528" y="313"/>
                  </a:cubicBezTo>
                  <a:cubicBezTo>
                    <a:pt x="528" y="308"/>
                    <a:pt x="527" y="303"/>
                    <a:pt x="526" y="298"/>
                  </a:cubicBezTo>
                  <a:cubicBezTo>
                    <a:pt x="523" y="302"/>
                    <a:pt x="519" y="306"/>
                    <a:pt x="516" y="310"/>
                  </a:cubicBezTo>
                  <a:cubicBezTo>
                    <a:pt x="517" y="328"/>
                    <a:pt x="513" y="348"/>
                    <a:pt x="494" y="365"/>
                  </a:cubicBezTo>
                  <a:cubicBezTo>
                    <a:pt x="495" y="371"/>
                    <a:pt x="495" y="377"/>
                    <a:pt x="494" y="382"/>
                  </a:cubicBezTo>
                  <a:cubicBezTo>
                    <a:pt x="505" y="374"/>
                    <a:pt x="513" y="366"/>
                    <a:pt x="518" y="357"/>
                  </a:cubicBezTo>
                  <a:lnTo>
                    <a:pt x="518" y="357"/>
                  </a:lnTo>
                  <a:close/>
                  <a:moveTo>
                    <a:pt x="374" y="525"/>
                  </a:moveTo>
                  <a:lnTo>
                    <a:pt x="374" y="525"/>
                  </a:lnTo>
                  <a:cubicBezTo>
                    <a:pt x="375" y="519"/>
                    <a:pt x="378" y="513"/>
                    <a:pt x="383" y="509"/>
                  </a:cubicBezTo>
                  <a:cubicBezTo>
                    <a:pt x="381" y="505"/>
                    <a:pt x="379" y="501"/>
                    <a:pt x="379" y="497"/>
                  </a:cubicBezTo>
                  <a:cubicBezTo>
                    <a:pt x="375" y="501"/>
                    <a:pt x="370" y="506"/>
                    <a:pt x="366" y="510"/>
                  </a:cubicBezTo>
                  <a:cubicBezTo>
                    <a:pt x="369" y="514"/>
                    <a:pt x="371" y="519"/>
                    <a:pt x="374" y="525"/>
                  </a:cubicBezTo>
                  <a:lnTo>
                    <a:pt x="374" y="525"/>
                  </a:lnTo>
                  <a:close/>
                  <a:moveTo>
                    <a:pt x="387" y="505"/>
                  </a:moveTo>
                  <a:lnTo>
                    <a:pt x="387" y="505"/>
                  </a:lnTo>
                  <a:cubicBezTo>
                    <a:pt x="391" y="503"/>
                    <a:pt x="394" y="501"/>
                    <a:pt x="399" y="500"/>
                  </a:cubicBezTo>
                  <a:cubicBezTo>
                    <a:pt x="396" y="494"/>
                    <a:pt x="394" y="487"/>
                    <a:pt x="394" y="479"/>
                  </a:cubicBezTo>
                  <a:cubicBezTo>
                    <a:pt x="390" y="483"/>
                    <a:pt x="387" y="487"/>
                    <a:pt x="383" y="491"/>
                  </a:cubicBezTo>
                  <a:cubicBezTo>
                    <a:pt x="384" y="496"/>
                    <a:pt x="385" y="501"/>
                    <a:pt x="387" y="505"/>
                  </a:cubicBezTo>
                  <a:lnTo>
                    <a:pt x="387" y="505"/>
                  </a:lnTo>
                  <a:close/>
                  <a:moveTo>
                    <a:pt x="253" y="527"/>
                  </a:moveTo>
                  <a:lnTo>
                    <a:pt x="253" y="527"/>
                  </a:lnTo>
                  <a:cubicBezTo>
                    <a:pt x="253" y="520"/>
                    <a:pt x="255" y="513"/>
                    <a:pt x="258" y="506"/>
                  </a:cubicBezTo>
                  <a:cubicBezTo>
                    <a:pt x="244" y="485"/>
                    <a:pt x="232" y="458"/>
                    <a:pt x="227" y="419"/>
                  </a:cubicBezTo>
                  <a:cubicBezTo>
                    <a:pt x="227" y="418"/>
                    <a:pt x="227" y="418"/>
                    <a:pt x="227" y="418"/>
                  </a:cubicBezTo>
                  <a:cubicBezTo>
                    <a:pt x="227" y="414"/>
                    <a:pt x="227" y="410"/>
                    <a:pt x="226" y="406"/>
                  </a:cubicBezTo>
                  <a:cubicBezTo>
                    <a:pt x="226" y="406"/>
                    <a:pt x="226" y="406"/>
                    <a:pt x="226" y="405"/>
                  </a:cubicBezTo>
                  <a:cubicBezTo>
                    <a:pt x="226" y="404"/>
                    <a:pt x="226" y="403"/>
                    <a:pt x="226" y="401"/>
                  </a:cubicBezTo>
                  <a:cubicBezTo>
                    <a:pt x="226" y="388"/>
                    <a:pt x="226" y="375"/>
                    <a:pt x="228" y="363"/>
                  </a:cubicBezTo>
                  <a:cubicBezTo>
                    <a:pt x="228" y="362"/>
                    <a:pt x="229" y="362"/>
                    <a:pt x="229" y="362"/>
                  </a:cubicBezTo>
                  <a:cubicBezTo>
                    <a:pt x="229" y="358"/>
                    <a:pt x="230" y="354"/>
                    <a:pt x="231" y="350"/>
                  </a:cubicBezTo>
                  <a:cubicBezTo>
                    <a:pt x="231" y="350"/>
                    <a:pt x="231" y="349"/>
                    <a:pt x="231" y="349"/>
                  </a:cubicBezTo>
                  <a:cubicBezTo>
                    <a:pt x="239" y="313"/>
                    <a:pt x="258" y="278"/>
                    <a:pt x="284" y="250"/>
                  </a:cubicBezTo>
                  <a:cubicBezTo>
                    <a:pt x="284" y="250"/>
                    <a:pt x="284" y="249"/>
                    <a:pt x="284" y="249"/>
                  </a:cubicBezTo>
                  <a:cubicBezTo>
                    <a:pt x="292" y="241"/>
                    <a:pt x="301" y="234"/>
                    <a:pt x="310" y="227"/>
                  </a:cubicBezTo>
                  <a:lnTo>
                    <a:pt x="310" y="227"/>
                  </a:lnTo>
                  <a:cubicBezTo>
                    <a:pt x="324" y="216"/>
                    <a:pt x="340" y="207"/>
                    <a:pt x="358" y="201"/>
                  </a:cubicBezTo>
                  <a:cubicBezTo>
                    <a:pt x="358" y="200"/>
                    <a:pt x="358" y="200"/>
                    <a:pt x="358" y="200"/>
                  </a:cubicBezTo>
                  <a:cubicBezTo>
                    <a:pt x="379" y="192"/>
                    <a:pt x="403" y="188"/>
                    <a:pt x="428" y="188"/>
                  </a:cubicBezTo>
                  <a:cubicBezTo>
                    <a:pt x="430" y="188"/>
                    <a:pt x="431" y="188"/>
                    <a:pt x="433" y="188"/>
                  </a:cubicBezTo>
                  <a:cubicBezTo>
                    <a:pt x="442" y="188"/>
                    <a:pt x="452" y="189"/>
                    <a:pt x="462" y="190"/>
                  </a:cubicBezTo>
                  <a:cubicBezTo>
                    <a:pt x="466" y="185"/>
                    <a:pt x="471" y="182"/>
                    <a:pt x="478" y="181"/>
                  </a:cubicBezTo>
                  <a:cubicBezTo>
                    <a:pt x="477" y="181"/>
                    <a:pt x="477" y="180"/>
                    <a:pt x="476" y="180"/>
                  </a:cubicBezTo>
                  <a:cubicBezTo>
                    <a:pt x="476" y="180"/>
                    <a:pt x="476" y="180"/>
                    <a:pt x="476" y="180"/>
                  </a:cubicBezTo>
                  <a:cubicBezTo>
                    <a:pt x="464" y="177"/>
                    <a:pt x="451" y="175"/>
                    <a:pt x="439" y="174"/>
                  </a:cubicBezTo>
                  <a:lnTo>
                    <a:pt x="439" y="174"/>
                  </a:lnTo>
                  <a:cubicBezTo>
                    <a:pt x="374" y="170"/>
                    <a:pt x="312" y="198"/>
                    <a:pt x="269" y="246"/>
                  </a:cubicBezTo>
                  <a:lnTo>
                    <a:pt x="269" y="246"/>
                  </a:lnTo>
                  <a:cubicBezTo>
                    <a:pt x="260" y="256"/>
                    <a:pt x="252" y="266"/>
                    <a:pt x="245" y="277"/>
                  </a:cubicBezTo>
                  <a:cubicBezTo>
                    <a:pt x="245" y="277"/>
                    <a:pt x="245" y="277"/>
                    <a:pt x="245" y="277"/>
                  </a:cubicBezTo>
                  <a:cubicBezTo>
                    <a:pt x="238" y="288"/>
                    <a:pt x="233" y="298"/>
                    <a:pt x="228" y="310"/>
                  </a:cubicBezTo>
                  <a:cubicBezTo>
                    <a:pt x="228" y="310"/>
                    <a:pt x="228" y="310"/>
                    <a:pt x="228" y="310"/>
                  </a:cubicBezTo>
                  <a:cubicBezTo>
                    <a:pt x="223" y="321"/>
                    <a:pt x="219" y="333"/>
                    <a:pt x="217" y="345"/>
                  </a:cubicBezTo>
                  <a:cubicBezTo>
                    <a:pt x="206" y="391"/>
                    <a:pt x="210" y="442"/>
                    <a:pt x="235" y="494"/>
                  </a:cubicBezTo>
                  <a:lnTo>
                    <a:pt x="235" y="494"/>
                  </a:lnTo>
                  <a:cubicBezTo>
                    <a:pt x="240" y="505"/>
                    <a:pt x="246" y="516"/>
                    <a:pt x="253" y="527"/>
                  </a:cubicBezTo>
                  <a:lnTo>
                    <a:pt x="253" y="527"/>
                  </a:lnTo>
                  <a:close/>
                  <a:moveTo>
                    <a:pt x="264" y="503"/>
                  </a:moveTo>
                  <a:lnTo>
                    <a:pt x="264" y="503"/>
                  </a:lnTo>
                  <a:cubicBezTo>
                    <a:pt x="264" y="504"/>
                    <a:pt x="264" y="504"/>
                    <a:pt x="264" y="504"/>
                  </a:cubicBezTo>
                  <a:cubicBezTo>
                    <a:pt x="266" y="507"/>
                    <a:pt x="268" y="510"/>
                    <a:pt x="270" y="513"/>
                  </a:cubicBezTo>
                  <a:cubicBezTo>
                    <a:pt x="281" y="504"/>
                    <a:pt x="292" y="495"/>
                    <a:pt x="301" y="486"/>
                  </a:cubicBezTo>
                  <a:cubicBezTo>
                    <a:pt x="297" y="483"/>
                    <a:pt x="292" y="481"/>
                    <a:pt x="288" y="479"/>
                  </a:cubicBezTo>
                  <a:cubicBezTo>
                    <a:pt x="281" y="486"/>
                    <a:pt x="275" y="490"/>
                    <a:pt x="262" y="490"/>
                  </a:cubicBezTo>
                  <a:cubicBezTo>
                    <a:pt x="260" y="490"/>
                    <a:pt x="259" y="488"/>
                    <a:pt x="260" y="486"/>
                  </a:cubicBezTo>
                  <a:cubicBezTo>
                    <a:pt x="262" y="479"/>
                    <a:pt x="260" y="461"/>
                    <a:pt x="260" y="452"/>
                  </a:cubicBezTo>
                  <a:cubicBezTo>
                    <a:pt x="259" y="450"/>
                    <a:pt x="258" y="448"/>
                    <a:pt x="257" y="446"/>
                  </a:cubicBezTo>
                  <a:cubicBezTo>
                    <a:pt x="253" y="447"/>
                    <a:pt x="249" y="447"/>
                    <a:pt x="243" y="447"/>
                  </a:cubicBezTo>
                  <a:cubicBezTo>
                    <a:pt x="240" y="447"/>
                    <a:pt x="239" y="444"/>
                    <a:pt x="241" y="442"/>
                  </a:cubicBezTo>
                  <a:cubicBezTo>
                    <a:pt x="250" y="434"/>
                    <a:pt x="249" y="423"/>
                    <a:pt x="250" y="408"/>
                  </a:cubicBezTo>
                  <a:cubicBezTo>
                    <a:pt x="245" y="411"/>
                    <a:pt x="237" y="417"/>
                    <a:pt x="233" y="419"/>
                  </a:cubicBezTo>
                  <a:cubicBezTo>
                    <a:pt x="237" y="458"/>
                    <a:pt x="250" y="483"/>
                    <a:pt x="264" y="503"/>
                  </a:cubicBezTo>
                  <a:lnTo>
                    <a:pt x="264" y="503"/>
                  </a:lnTo>
                  <a:close/>
                  <a:moveTo>
                    <a:pt x="291" y="540"/>
                  </a:moveTo>
                  <a:lnTo>
                    <a:pt x="291" y="540"/>
                  </a:lnTo>
                  <a:cubicBezTo>
                    <a:pt x="406" y="463"/>
                    <a:pt x="451" y="323"/>
                    <a:pt x="554" y="235"/>
                  </a:cubicBezTo>
                  <a:lnTo>
                    <a:pt x="539" y="232"/>
                  </a:lnTo>
                  <a:cubicBezTo>
                    <a:pt x="536" y="231"/>
                    <a:pt x="536" y="231"/>
                    <a:pt x="536" y="228"/>
                  </a:cubicBezTo>
                  <a:lnTo>
                    <a:pt x="539" y="207"/>
                  </a:lnTo>
                  <a:cubicBezTo>
                    <a:pt x="444" y="303"/>
                    <a:pt x="391" y="462"/>
                    <a:pt x="283" y="530"/>
                  </a:cubicBezTo>
                  <a:cubicBezTo>
                    <a:pt x="286" y="533"/>
                    <a:pt x="288" y="536"/>
                    <a:pt x="291" y="540"/>
                  </a:cubicBezTo>
                  <a:lnTo>
                    <a:pt x="291" y="540"/>
                  </a:lnTo>
                  <a:close/>
                  <a:moveTo>
                    <a:pt x="558" y="188"/>
                  </a:moveTo>
                  <a:lnTo>
                    <a:pt x="558" y="188"/>
                  </a:lnTo>
                  <a:cubicBezTo>
                    <a:pt x="554" y="192"/>
                    <a:pt x="549" y="196"/>
                    <a:pt x="545" y="200"/>
                  </a:cubicBezTo>
                  <a:lnTo>
                    <a:pt x="542" y="227"/>
                  </a:lnTo>
                  <a:lnTo>
                    <a:pt x="560" y="230"/>
                  </a:lnTo>
                  <a:cubicBezTo>
                    <a:pt x="563" y="228"/>
                    <a:pt x="566" y="225"/>
                    <a:pt x="570" y="222"/>
                  </a:cubicBezTo>
                  <a:lnTo>
                    <a:pt x="567" y="216"/>
                  </a:lnTo>
                  <a:cubicBezTo>
                    <a:pt x="562" y="217"/>
                    <a:pt x="557" y="215"/>
                    <a:pt x="555" y="210"/>
                  </a:cubicBezTo>
                  <a:cubicBezTo>
                    <a:pt x="553" y="204"/>
                    <a:pt x="556" y="199"/>
                    <a:pt x="561" y="197"/>
                  </a:cubicBezTo>
                  <a:lnTo>
                    <a:pt x="558" y="188"/>
                  </a:lnTo>
                  <a:lnTo>
                    <a:pt x="558" y="188"/>
                  </a:lnTo>
                  <a:close/>
                  <a:moveTo>
                    <a:pt x="308" y="487"/>
                  </a:moveTo>
                  <a:lnTo>
                    <a:pt x="308" y="487"/>
                  </a:lnTo>
                  <a:cubicBezTo>
                    <a:pt x="297" y="498"/>
                    <a:pt x="286" y="508"/>
                    <a:pt x="274" y="517"/>
                  </a:cubicBezTo>
                  <a:lnTo>
                    <a:pt x="274" y="518"/>
                  </a:lnTo>
                  <a:cubicBezTo>
                    <a:pt x="276" y="521"/>
                    <a:pt x="278" y="523"/>
                    <a:pt x="280" y="525"/>
                  </a:cubicBezTo>
                  <a:cubicBezTo>
                    <a:pt x="336" y="490"/>
                    <a:pt x="378" y="429"/>
                    <a:pt x="419" y="364"/>
                  </a:cubicBezTo>
                  <a:cubicBezTo>
                    <a:pt x="454" y="308"/>
                    <a:pt x="492" y="245"/>
                    <a:pt x="540" y="197"/>
                  </a:cubicBezTo>
                  <a:cubicBezTo>
                    <a:pt x="540" y="197"/>
                    <a:pt x="541" y="197"/>
                    <a:pt x="541" y="196"/>
                  </a:cubicBezTo>
                  <a:cubicBezTo>
                    <a:pt x="546" y="192"/>
                    <a:pt x="551" y="187"/>
                    <a:pt x="556" y="183"/>
                  </a:cubicBezTo>
                  <a:lnTo>
                    <a:pt x="552" y="170"/>
                  </a:lnTo>
                  <a:cubicBezTo>
                    <a:pt x="533" y="185"/>
                    <a:pt x="516" y="203"/>
                    <a:pt x="500" y="222"/>
                  </a:cubicBezTo>
                  <a:cubicBezTo>
                    <a:pt x="500" y="222"/>
                    <a:pt x="500" y="223"/>
                    <a:pt x="500" y="223"/>
                  </a:cubicBezTo>
                  <a:cubicBezTo>
                    <a:pt x="469" y="260"/>
                    <a:pt x="443" y="302"/>
                    <a:pt x="418" y="341"/>
                  </a:cubicBezTo>
                  <a:cubicBezTo>
                    <a:pt x="405" y="361"/>
                    <a:pt x="392" y="382"/>
                    <a:pt x="378" y="402"/>
                  </a:cubicBezTo>
                  <a:cubicBezTo>
                    <a:pt x="378" y="402"/>
                    <a:pt x="378" y="402"/>
                    <a:pt x="378" y="402"/>
                  </a:cubicBezTo>
                  <a:cubicBezTo>
                    <a:pt x="372" y="411"/>
                    <a:pt x="366" y="419"/>
                    <a:pt x="360" y="426"/>
                  </a:cubicBezTo>
                  <a:cubicBezTo>
                    <a:pt x="360" y="427"/>
                    <a:pt x="360" y="427"/>
                    <a:pt x="360" y="427"/>
                  </a:cubicBezTo>
                  <a:cubicBezTo>
                    <a:pt x="355" y="433"/>
                    <a:pt x="351" y="439"/>
                    <a:pt x="347" y="444"/>
                  </a:cubicBezTo>
                  <a:cubicBezTo>
                    <a:pt x="346" y="444"/>
                    <a:pt x="346" y="445"/>
                    <a:pt x="346" y="445"/>
                  </a:cubicBezTo>
                  <a:cubicBezTo>
                    <a:pt x="340" y="453"/>
                    <a:pt x="333" y="461"/>
                    <a:pt x="326" y="468"/>
                  </a:cubicBezTo>
                  <a:cubicBezTo>
                    <a:pt x="326" y="469"/>
                    <a:pt x="326" y="469"/>
                    <a:pt x="325" y="469"/>
                  </a:cubicBezTo>
                  <a:cubicBezTo>
                    <a:pt x="320" y="475"/>
                    <a:pt x="314" y="481"/>
                    <a:pt x="308" y="487"/>
                  </a:cubicBezTo>
                  <a:lnTo>
                    <a:pt x="308" y="487"/>
                  </a:lnTo>
                  <a:lnTo>
                    <a:pt x="308" y="487"/>
                  </a:lnTo>
                  <a:close/>
                  <a:moveTo>
                    <a:pt x="306" y="482"/>
                  </a:moveTo>
                  <a:lnTo>
                    <a:pt x="306" y="482"/>
                  </a:lnTo>
                  <a:cubicBezTo>
                    <a:pt x="310" y="477"/>
                    <a:pt x="314" y="473"/>
                    <a:pt x="318" y="469"/>
                  </a:cubicBezTo>
                  <a:cubicBezTo>
                    <a:pt x="292" y="465"/>
                    <a:pt x="277" y="452"/>
                    <a:pt x="272" y="437"/>
                  </a:cubicBezTo>
                  <a:cubicBezTo>
                    <a:pt x="268" y="440"/>
                    <a:pt x="265" y="443"/>
                    <a:pt x="262" y="444"/>
                  </a:cubicBezTo>
                  <a:cubicBezTo>
                    <a:pt x="263" y="446"/>
                    <a:pt x="264" y="447"/>
                    <a:pt x="264" y="449"/>
                  </a:cubicBezTo>
                  <a:cubicBezTo>
                    <a:pt x="265" y="449"/>
                    <a:pt x="265" y="449"/>
                    <a:pt x="265" y="450"/>
                  </a:cubicBezTo>
                  <a:cubicBezTo>
                    <a:pt x="276" y="467"/>
                    <a:pt x="288" y="472"/>
                    <a:pt x="306" y="482"/>
                  </a:cubicBezTo>
                  <a:lnTo>
                    <a:pt x="306" y="482"/>
                  </a:lnTo>
                  <a:close/>
                  <a:moveTo>
                    <a:pt x="323" y="464"/>
                  </a:moveTo>
                  <a:lnTo>
                    <a:pt x="323" y="464"/>
                  </a:lnTo>
                  <a:cubicBezTo>
                    <a:pt x="327" y="459"/>
                    <a:pt x="331" y="454"/>
                    <a:pt x="335" y="449"/>
                  </a:cubicBezTo>
                  <a:cubicBezTo>
                    <a:pt x="287" y="463"/>
                    <a:pt x="257" y="387"/>
                    <a:pt x="339" y="356"/>
                  </a:cubicBezTo>
                  <a:cubicBezTo>
                    <a:pt x="333" y="354"/>
                    <a:pt x="327" y="352"/>
                    <a:pt x="321" y="349"/>
                  </a:cubicBezTo>
                  <a:cubicBezTo>
                    <a:pt x="268" y="373"/>
                    <a:pt x="250" y="454"/>
                    <a:pt x="323" y="464"/>
                  </a:cubicBezTo>
                  <a:lnTo>
                    <a:pt x="323" y="464"/>
                  </a:lnTo>
                  <a:close/>
                  <a:moveTo>
                    <a:pt x="343" y="440"/>
                  </a:moveTo>
                  <a:lnTo>
                    <a:pt x="343" y="440"/>
                  </a:lnTo>
                  <a:cubicBezTo>
                    <a:pt x="347" y="435"/>
                    <a:pt x="351" y="430"/>
                    <a:pt x="355" y="424"/>
                  </a:cubicBezTo>
                  <a:cubicBezTo>
                    <a:pt x="357" y="410"/>
                    <a:pt x="353" y="394"/>
                    <a:pt x="336" y="386"/>
                  </a:cubicBezTo>
                  <a:cubicBezTo>
                    <a:pt x="331" y="389"/>
                    <a:pt x="326" y="392"/>
                    <a:pt x="322" y="396"/>
                  </a:cubicBezTo>
                  <a:cubicBezTo>
                    <a:pt x="348" y="400"/>
                    <a:pt x="348" y="433"/>
                    <a:pt x="324" y="433"/>
                  </a:cubicBezTo>
                  <a:cubicBezTo>
                    <a:pt x="305" y="433"/>
                    <a:pt x="306" y="409"/>
                    <a:pt x="314" y="397"/>
                  </a:cubicBezTo>
                  <a:cubicBezTo>
                    <a:pt x="314" y="397"/>
                    <a:pt x="315" y="396"/>
                    <a:pt x="315" y="396"/>
                  </a:cubicBezTo>
                  <a:lnTo>
                    <a:pt x="315" y="396"/>
                  </a:lnTo>
                  <a:cubicBezTo>
                    <a:pt x="319" y="391"/>
                    <a:pt x="325" y="386"/>
                    <a:pt x="334" y="381"/>
                  </a:cubicBezTo>
                  <a:cubicBezTo>
                    <a:pt x="334" y="381"/>
                    <a:pt x="334" y="381"/>
                    <a:pt x="335" y="381"/>
                  </a:cubicBezTo>
                  <a:cubicBezTo>
                    <a:pt x="341" y="378"/>
                    <a:pt x="349" y="375"/>
                    <a:pt x="358" y="373"/>
                  </a:cubicBezTo>
                  <a:cubicBezTo>
                    <a:pt x="358" y="372"/>
                    <a:pt x="359" y="372"/>
                    <a:pt x="359" y="372"/>
                  </a:cubicBezTo>
                  <a:cubicBezTo>
                    <a:pt x="364" y="371"/>
                    <a:pt x="370" y="370"/>
                    <a:pt x="377" y="369"/>
                  </a:cubicBezTo>
                  <a:cubicBezTo>
                    <a:pt x="372" y="367"/>
                    <a:pt x="366" y="365"/>
                    <a:pt x="360" y="363"/>
                  </a:cubicBezTo>
                  <a:cubicBezTo>
                    <a:pt x="356" y="362"/>
                    <a:pt x="352" y="360"/>
                    <a:pt x="348" y="359"/>
                  </a:cubicBezTo>
                  <a:cubicBezTo>
                    <a:pt x="259" y="388"/>
                    <a:pt x="295" y="466"/>
                    <a:pt x="343" y="440"/>
                  </a:cubicBezTo>
                  <a:lnTo>
                    <a:pt x="343" y="440"/>
                  </a:lnTo>
                  <a:close/>
                  <a:moveTo>
                    <a:pt x="361" y="416"/>
                  </a:moveTo>
                  <a:lnTo>
                    <a:pt x="361" y="416"/>
                  </a:lnTo>
                  <a:cubicBezTo>
                    <a:pt x="365" y="411"/>
                    <a:pt x="369" y="405"/>
                    <a:pt x="373" y="400"/>
                  </a:cubicBezTo>
                  <a:cubicBezTo>
                    <a:pt x="372" y="395"/>
                    <a:pt x="366" y="385"/>
                    <a:pt x="358" y="378"/>
                  </a:cubicBezTo>
                  <a:cubicBezTo>
                    <a:pt x="353" y="380"/>
                    <a:pt x="347" y="381"/>
                    <a:pt x="342" y="384"/>
                  </a:cubicBezTo>
                  <a:cubicBezTo>
                    <a:pt x="356" y="391"/>
                    <a:pt x="361" y="404"/>
                    <a:pt x="361" y="416"/>
                  </a:cubicBezTo>
                  <a:lnTo>
                    <a:pt x="361" y="416"/>
                  </a:lnTo>
                  <a:close/>
                  <a:moveTo>
                    <a:pt x="377" y="394"/>
                  </a:moveTo>
                  <a:lnTo>
                    <a:pt x="377" y="394"/>
                  </a:lnTo>
                  <a:cubicBezTo>
                    <a:pt x="381" y="388"/>
                    <a:pt x="385" y="382"/>
                    <a:pt x="389" y="376"/>
                  </a:cubicBezTo>
                  <a:cubicBezTo>
                    <a:pt x="388" y="375"/>
                    <a:pt x="387" y="375"/>
                    <a:pt x="386" y="374"/>
                  </a:cubicBezTo>
                  <a:cubicBezTo>
                    <a:pt x="380" y="375"/>
                    <a:pt x="373" y="375"/>
                    <a:pt x="365" y="377"/>
                  </a:cubicBezTo>
                  <a:cubicBezTo>
                    <a:pt x="370" y="382"/>
                    <a:pt x="374" y="389"/>
                    <a:pt x="377" y="394"/>
                  </a:cubicBezTo>
                  <a:lnTo>
                    <a:pt x="377" y="394"/>
                  </a:lnTo>
                  <a:close/>
                  <a:moveTo>
                    <a:pt x="392" y="372"/>
                  </a:moveTo>
                  <a:lnTo>
                    <a:pt x="392" y="372"/>
                  </a:lnTo>
                  <a:cubicBezTo>
                    <a:pt x="396" y="365"/>
                    <a:pt x="400" y="359"/>
                    <a:pt x="404" y="353"/>
                  </a:cubicBezTo>
                  <a:cubicBezTo>
                    <a:pt x="389" y="349"/>
                    <a:pt x="360" y="351"/>
                    <a:pt x="343" y="351"/>
                  </a:cubicBezTo>
                  <a:cubicBezTo>
                    <a:pt x="349" y="354"/>
                    <a:pt x="355" y="356"/>
                    <a:pt x="362" y="358"/>
                  </a:cubicBezTo>
                  <a:cubicBezTo>
                    <a:pt x="371" y="361"/>
                    <a:pt x="380" y="364"/>
                    <a:pt x="387" y="369"/>
                  </a:cubicBezTo>
                  <a:cubicBezTo>
                    <a:pt x="388" y="369"/>
                    <a:pt x="388" y="369"/>
                    <a:pt x="388" y="369"/>
                  </a:cubicBezTo>
                  <a:cubicBezTo>
                    <a:pt x="389" y="370"/>
                    <a:pt x="391" y="371"/>
                    <a:pt x="392" y="372"/>
                  </a:cubicBezTo>
                  <a:lnTo>
                    <a:pt x="392" y="372"/>
                  </a:lnTo>
                  <a:close/>
                  <a:moveTo>
                    <a:pt x="407" y="348"/>
                  </a:moveTo>
                  <a:lnTo>
                    <a:pt x="407" y="348"/>
                  </a:lnTo>
                  <a:cubicBezTo>
                    <a:pt x="410" y="343"/>
                    <a:pt x="413" y="339"/>
                    <a:pt x="416" y="334"/>
                  </a:cubicBezTo>
                  <a:cubicBezTo>
                    <a:pt x="399" y="329"/>
                    <a:pt x="371" y="330"/>
                    <a:pt x="354" y="330"/>
                  </a:cubicBezTo>
                  <a:cubicBezTo>
                    <a:pt x="333" y="331"/>
                    <a:pt x="312" y="331"/>
                    <a:pt x="295" y="327"/>
                  </a:cubicBezTo>
                  <a:cubicBezTo>
                    <a:pt x="304" y="335"/>
                    <a:pt x="315" y="340"/>
                    <a:pt x="327" y="345"/>
                  </a:cubicBezTo>
                  <a:cubicBezTo>
                    <a:pt x="335" y="347"/>
                    <a:pt x="356" y="345"/>
                    <a:pt x="363" y="345"/>
                  </a:cubicBezTo>
                  <a:cubicBezTo>
                    <a:pt x="379" y="345"/>
                    <a:pt x="396" y="345"/>
                    <a:pt x="407" y="348"/>
                  </a:cubicBezTo>
                  <a:lnTo>
                    <a:pt x="407" y="348"/>
                  </a:lnTo>
                  <a:close/>
                  <a:moveTo>
                    <a:pt x="419" y="329"/>
                  </a:moveTo>
                  <a:lnTo>
                    <a:pt x="419" y="329"/>
                  </a:lnTo>
                  <a:cubicBezTo>
                    <a:pt x="421" y="325"/>
                    <a:pt x="424" y="322"/>
                    <a:pt x="426" y="318"/>
                  </a:cubicBezTo>
                  <a:cubicBezTo>
                    <a:pt x="404" y="309"/>
                    <a:pt x="369" y="312"/>
                    <a:pt x="346" y="312"/>
                  </a:cubicBezTo>
                  <a:cubicBezTo>
                    <a:pt x="320" y="312"/>
                    <a:pt x="293" y="311"/>
                    <a:pt x="276" y="296"/>
                  </a:cubicBezTo>
                  <a:cubicBezTo>
                    <a:pt x="279" y="305"/>
                    <a:pt x="283" y="312"/>
                    <a:pt x="287" y="318"/>
                  </a:cubicBezTo>
                  <a:cubicBezTo>
                    <a:pt x="313" y="329"/>
                    <a:pt x="361" y="323"/>
                    <a:pt x="391" y="325"/>
                  </a:cubicBezTo>
                  <a:cubicBezTo>
                    <a:pt x="401" y="325"/>
                    <a:pt x="411" y="326"/>
                    <a:pt x="419" y="329"/>
                  </a:cubicBezTo>
                  <a:lnTo>
                    <a:pt x="419" y="329"/>
                  </a:lnTo>
                  <a:close/>
                  <a:moveTo>
                    <a:pt x="429" y="313"/>
                  </a:moveTo>
                  <a:lnTo>
                    <a:pt x="429" y="313"/>
                  </a:lnTo>
                  <a:cubicBezTo>
                    <a:pt x="432" y="309"/>
                    <a:pt x="434" y="305"/>
                    <a:pt x="437" y="301"/>
                  </a:cubicBezTo>
                  <a:cubicBezTo>
                    <a:pt x="428" y="298"/>
                    <a:pt x="420" y="296"/>
                    <a:pt x="411" y="295"/>
                  </a:cubicBezTo>
                  <a:cubicBezTo>
                    <a:pt x="411" y="295"/>
                    <a:pt x="411" y="295"/>
                    <a:pt x="410" y="295"/>
                  </a:cubicBezTo>
                  <a:cubicBezTo>
                    <a:pt x="388" y="291"/>
                    <a:pt x="366" y="292"/>
                    <a:pt x="343" y="293"/>
                  </a:cubicBezTo>
                  <a:cubicBezTo>
                    <a:pt x="328" y="293"/>
                    <a:pt x="314" y="292"/>
                    <a:pt x="302" y="288"/>
                  </a:cubicBezTo>
                  <a:cubicBezTo>
                    <a:pt x="301" y="288"/>
                    <a:pt x="301" y="288"/>
                    <a:pt x="301" y="288"/>
                  </a:cubicBezTo>
                  <a:cubicBezTo>
                    <a:pt x="291" y="285"/>
                    <a:pt x="282" y="279"/>
                    <a:pt x="275" y="269"/>
                  </a:cubicBezTo>
                  <a:cubicBezTo>
                    <a:pt x="274" y="270"/>
                    <a:pt x="273" y="271"/>
                    <a:pt x="272" y="272"/>
                  </a:cubicBezTo>
                  <a:cubicBezTo>
                    <a:pt x="273" y="277"/>
                    <a:pt x="273" y="281"/>
                    <a:pt x="274" y="285"/>
                  </a:cubicBezTo>
                  <a:cubicBezTo>
                    <a:pt x="288" y="304"/>
                    <a:pt x="316" y="307"/>
                    <a:pt x="346" y="307"/>
                  </a:cubicBezTo>
                  <a:cubicBezTo>
                    <a:pt x="371" y="307"/>
                    <a:pt x="406" y="303"/>
                    <a:pt x="429" y="313"/>
                  </a:cubicBezTo>
                  <a:lnTo>
                    <a:pt x="429" y="313"/>
                  </a:lnTo>
                  <a:close/>
                  <a:moveTo>
                    <a:pt x="498" y="216"/>
                  </a:moveTo>
                  <a:lnTo>
                    <a:pt x="498" y="216"/>
                  </a:lnTo>
                  <a:cubicBezTo>
                    <a:pt x="500" y="213"/>
                    <a:pt x="503" y="210"/>
                    <a:pt x="506" y="207"/>
                  </a:cubicBezTo>
                  <a:cubicBezTo>
                    <a:pt x="491" y="202"/>
                    <a:pt x="477" y="199"/>
                    <a:pt x="463" y="196"/>
                  </a:cubicBezTo>
                  <a:cubicBezTo>
                    <a:pt x="463" y="196"/>
                    <a:pt x="462" y="196"/>
                    <a:pt x="462" y="196"/>
                  </a:cubicBezTo>
                  <a:cubicBezTo>
                    <a:pt x="456" y="195"/>
                    <a:pt x="449" y="195"/>
                    <a:pt x="443" y="194"/>
                  </a:cubicBezTo>
                  <a:cubicBezTo>
                    <a:pt x="445" y="198"/>
                    <a:pt x="447" y="203"/>
                    <a:pt x="447" y="209"/>
                  </a:cubicBezTo>
                  <a:cubicBezTo>
                    <a:pt x="450" y="212"/>
                    <a:pt x="452" y="216"/>
                    <a:pt x="452" y="220"/>
                  </a:cubicBezTo>
                  <a:cubicBezTo>
                    <a:pt x="456" y="218"/>
                    <a:pt x="462" y="217"/>
                    <a:pt x="468" y="219"/>
                  </a:cubicBezTo>
                  <a:cubicBezTo>
                    <a:pt x="473" y="208"/>
                    <a:pt x="488" y="206"/>
                    <a:pt x="498" y="216"/>
                  </a:cubicBezTo>
                  <a:lnTo>
                    <a:pt x="498" y="216"/>
                  </a:lnTo>
                  <a:close/>
                  <a:moveTo>
                    <a:pt x="187" y="551"/>
                  </a:moveTo>
                  <a:lnTo>
                    <a:pt x="187" y="551"/>
                  </a:lnTo>
                  <a:lnTo>
                    <a:pt x="238" y="513"/>
                  </a:lnTo>
                  <a:cubicBezTo>
                    <a:pt x="236" y="508"/>
                    <a:pt x="233" y="504"/>
                    <a:pt x="231" y="499"/>
                  </a:cubicBezTo>
                  <a:lnTo>
                    <a:pt x="188" y="526"/>
                  </a:lnTo>
                  <a:cubicBezTo>
                    <a:pt x="185" y="528"/>
                    <a:pt x="182" y="523"/>
                    <a:pt x="185" y="521"/>
                  </a:cubicBezTo>
                  <a:lnTo>
                    <a:pt x="229" y="494"/>
                  </a:lnTo>
                  <a:cubicBezTo>
                    <a:pt x="227" y="491"/>
                    <a:pt x="225" y="487"/>
                    <a:pt x="224" y="483"/>
                  </a:cubicBezTo>
                  <a:lnTo>
                    <a:pt x="165" y="511"/>
                  </a:lnTo>
                  <a:cubicBezTo>
                    <a:pt x="171" y="524"/>
                    <a:pt x="178" y="538"/>
                    <a:pt x="187" y="551"/>
                  </a:cubicBezTo>
                  <a:lnTo>
                    <a:pt x="187" y="551"/>
                  </a:lnTo>
                  <a:close/>
                  <a:moveTo>
                    <a:pt x="241" y="518"/>
                  </a:moveTo>
                  <a:lnTo>
                    <a:pt x="241" y="518"/>
                  </a:lnTo>
                  <a:lnTo>
                    <a:pt x="190" y="556"/>
                  </a:lnTo>
                  <a:cubicBezTo>
                    <a:pt x="198" y="569"/>
                    <a:pt x="208" y="581"/>
                    <a:pt x="219" y="593"/>
                  </a:cubicBezTo>
                  <a:lnTo>
                    <a:pt x="259" y="545"/>
                  </a:lnTo>
                  <a:cubicBezTo>
                    <a:pt x="256" y="542"/>
                    <a:pt x="254" y="538"/>
                    <a:pt x="251" y="534"/>
                  </a:cubicBezTo>
                  <a:lnTo>
                    <a:pt x="213" y="572"/>
                  </a:lnTo>
                  <a:cubicBezTo>
                    <a:pt x="210" y="575"/>
                    <a:pt x="207" y="571"/>
                    <a:pt x="209" y="568"/>
                  </a:cubicBezTo>
                  <a:lnTo>
                    <a:pt x="248" y="530"/>
                  </a:lnTo>
                  <a:cubicBezTo>
                    <a:pt x="246" y="526"/>
                    <a:pt x="243" y="522"/>
                    <a:pt x="241" y="518"/>
                  </a:cubicBezTo>
                  <a:lnTo>
                    <a:pt x="241" y="518"/>
                  </a:lnTo>
                  <a:close/>
                  <a:moveTo>
                    <a:pt x="163" y="505"/>
                  </a:moveTo>
                  <a:lnTo>
                    <a:pt x="163" y="505"/>
                  </a:lnTo>
                  <a:lnTo>
                    <a:pt x="222" y="478"/>
                  </a:lnTo>
                  <a:cubicBezTo>
                    <a:pt x="220" y="474"/>
                    <a:pt x="219" y="470"/>
                    <a:pt x="218" y="466"/>
                  </a:cubicBezTo>
                  <a:lnTo>
                    <a:pt x="169" y="481"/>
                  </a:lnTo>
                  <a:cubicBezTo>
                    <a:pt x="166" y="482"/>
                    <a:pt x="164" y="476"/>
                    <a:pt x="168" y="475"/>
                  </a:cubicBezTo>
                  <a:lnTo>
                    <a:pt x="216" y="461"/>
                  </a:lnTo>
                  <a:cubicBezTo>
                    <a:pt x="214" y="456"/>
                    <a:pt x="213" y="451"/>
                    <a:pt x="212" y="445"/>
                  </a:cubicBezTo>
                  <a:lnTo>
                    <a:pt x="147" y="459"/>
                  </a:lnTo>
                  <a:cubicBezTo>
                    <a:pt x="151" y="475"/>
                    <a:pt x="156" y="490"/>
                    <a:pt x="163" y="505"/>
                  </a:cubicBezTo>
                  <a:lnTo>
                    <a:pt x="163" y="505"/>
                  </a:lnTo>
                  <a:close/>
                  <a:moveTo>
                    <a:pt x="146" y="454"/>
                  </a:moveTo>
                  <a:lnTo>
                    <a:pt x="146" y="454"/>
                  </a:lnTo>
                  <a:lnTo>
                    <a:pt x="210" y="440"/>
                  </a:lnTo>
                  <a:cubicBezTo>
                    <a:pt x="209" y="435"/>
                    <a:pt x="209" y="431"/>
                    <a:pt x="208" y="426"/>
                  </a:cubicBezTo>
                  <a:lnTo>
                    <a:pt x="157" y="431"/>
                  </a:lnTo>
                  <a:cubicBezTo>
                    <a:pt x="153" y="431"/>
                    <a:pt x="153" y="426"/>
                    <a:pt x="156" y="425"/>
                  </a:cubicBezTo>
                  <a:lnTo>
                    <a:pt x="207" y="421"/>
                  </a:lnTo>
                  <a:cubicBezTo>
                    <a:pt x="206" y="416"/>
                    <a:pt x="206" y="411"/>
                    <a:pt x="206" y="405"/>
                  </a:cubicBezTo>
                  <a:lnTo>
                    <a:pt x="140" y="404"/>
                  </a:lnTo>
                  <a:cubicBezTo>
                    <a:pt x="141" y="421"/>
                    <a:pt x="143" y="437"/>
                    <a:pt x="146" y="454"/>
                  </a:cubicBezTo>
                  <a:lnTo>
                    <a:pt x="146" y="454"/>
                  </a:lnTo>
                  <a:close/>
                  <a:moveTo>
                    <a:pt x="140" y="399"/>
                  </a:moveTo>
                  <a:lnTo>
                    <a:pt x="140" y="399"/>
                  </a:lnTo>
                  <a:lnTo>
                    <a:pt x="206" y="400"/>
                  </a:lnTo>
                  <a:cubicBezTo>
                    <a:pt x="205" y="395"/>
                    <a:pt x="205" y="391"/>
                    <a:pt x="206" y="387"/>
                  </a:cubicBezTo>
                  <a:lnTo>
                    <a:pt x="155" y="381"/>
                  </a:lnTo>
                  <a:cubicBezTo>
                    <a:pt x="151" y="381"/>
                    <a:pt x="152" y="375"/>
                    <a:pt x="156" y="375"/>
                  </a:cubicBezTo>
                  <a:lnTo>
                    <a:pt x="206" y="381"/>
                  </a:lnTo>
                  <a:cubicBezTo>
                    <a:pt x="206" y="375"/>
                    <a:pt x="207" y="370"/>
                    <a:pt x="207" y="364"/>
                  </a:cubicBezTo>
                  <a:lnTo>
                    <a:pt x="144" y="351"/>
                  </a:lnTo>
                  <a:cubicBezTo>
                    <a:pt x="141" y="367"/>
                    <a:pt x="140" y="383"/>
                    <a:pt x="140" y="399"/>
                  </a:cubicBezTo>
                  <a:lnTo>
                    <a:pt x="140" y="399"/>
                  </a:lnTo>
                  <a:close/>
                  <a:moveTo>
                    <a:pt x="144" y="346"/>
                  </a:moveTo>
                  <a:lnTo>
                    <a:pt x="144" y="346"/>
                  </a:lnTo>
                  <a:lnTo>
                    <a:pt x="208" y="359"/>
                  </a:lnTo>
                  <a:cubicBezTo>
                    <a:pt x="209" y="354"/>
                    <a:pt x="210" y="350"/>
                    <a:pt x="211" y="346"/>
                  </a:cubicBezTo>
                  <a:lnTo>
                    <a:pt x="162" y="330"/>
                  </a:lnTo>
                  <a:cubicBezTo>
                    <a:pt x="158" y="329"/>
                    <a:pt x="160" y="324"/>
                    <a:pt x="163" y="325"/>
                  </a:cubicBezTo>
                  <a:lnTo>
                    <a:pt x="212" y="340"/>
                  </a:lnTo>
                  <a:cubicBezTo>
                    <a:pt x="213" y="336"/>
                    <a:pt x="214" y="332"/>
                    <a:pt x="215" y="328"/>
                  </a:cubicBezTo>
                  <a:lnTo>
                    <a:pt x="157" y="299"/>
                  </a:lnTo>
                  <a:cubicBezTo>
                    <a:pt x="151" y="314"/>
                    <a:pt x="147" y="330"/>
                    <a:pt x="144" y="346"/>
                  </a:cubicBezTo>
                  <a:lnTo>
                    <a:pt x="144" y="346"/>
                  </a:lnTo>
                  <a:close/>
                  <a:moveTo>
                    <a:pt x="159" y="293"/>
                  </a:moveTo>
                  <a:lnTo>
                    <a:pt x="159" y="293"/>
                  </a:lnTo>
                  <a:lnTo>
                    <a:pt x="217" y="322"/>
                  </a:lnTo>
                  <a:cubicBezTo>
                    <a:pt x="219" y="318"/>
                    <a:pt x="220" y="314"/>
                    <a:pt x="222" y="310"/>
                  </a:cubicBezTo>
                  <a:lnTo>
                    <a:pt x="177" y="283"/>
                  </a:lnTo>
                  <a:cubicBezTo>
                    <a:pt x="174" y="281"/>
                    <a:pt x="177" y="276"/>
                    <a:pt x="180" y="278"/>
                  </a:cubicBezTo>
                  <a:lnTo>
                    <a:pt x="224" y="305"/>
                  </a:lnTo>
                  <a:cubicBezTo>
                    <a:pt x="226" y="300"/>
                    <a:pt x="228" y="296"/>
                    <a:pt x="230" y="292"/>
                  </a:cubicBezTo>
                  <a:lnTo>
                    <a:pt x="178" y="251"/>
                  </a:lnTo>
                  <a:cubicBezTo>
                    <a:pt x="170" y="265"/>
                    <a:pt x="164" y="279"/>
                    <a:pt x="159" y="293"/>
                  </a:cubicBezTo>
                  <a:lnTo>
                    <a:pt x="159" y="293"/>
                  </a:lnTo>
                  <a:close/>
                  <a:moveTo>
                    <a:pt x="180" y="246"/>
                  </a:moveTo>
                  <a:lnTo>
                    <a:pt x="180" y="246"/>
                  </a:lnTo>
                  <a:lnTo>
                    <a:pt x="233" y="287"/>
                  </a:lnTo>
                  <a:cubicBezTo>
                    <a:pt x="235" y="283"/>
                    <a:pt x="237" y="280"/>
                    <a:pt x="239" y="276"/>
                  </a:cubicBezTo>
                  <a:lnTo>
                    <a:pt x="200" y="239"/>
                  </a:lnTo>
                  <a:cubicBezTo>
                    <a:pt x="198" y="237"/>
                    <a:pt x="202" y="233"/>
                    <a:pt x="204" y="235"/>
                  </a:cubicBezTo>
                  <a:lnTo>
                    <a:pt x="242" y="271"/>
                  </a:lnTo>
                  <a:cubicBezTo>
                    <a:pt x="245" y="267"/>
                    <a:pt x="248" y="263"/>
                    <a:pt x="251" y="259"/>
                  </a:cubicBezTo>
                  <a:lnTo>
                    <a:pt x="207" y="208"/>
                  </a:lnTo>
                  <a:cubicBezTo>
                    <a:pt x="197" y="220"/>
                    <a:pt x="188" y="233"/>
                    <a:pt x="180" y="246"/>
                  </a:cubicBezTo>
                  <a:lnTo>
                    <a:pt x="180" y="246"/>
                  </a:lnTo>
                  <a:close/>
                  <a:moveTo>
                    <a:pt x="210" y="203"/>
                  </a:moveTo>
                  <a:lnTo>
                    <a:pt x="210" y="203"/>
                  </a:lnTo>
                  <a:lnTo>
                    <a:pt x="254" y="254"/>
                  </a:lnTo>
                  <a:cubicBezTo>
                    <a:pt x="257" y="251"/>
                    <a:pt x="260" y="247"/>
                    <a:pt x="263" y="244"/>
                  </a:cubicBezTo>
                  <a:lnTo>
                    <a:pt x="230" y="199"/>
                  </a:lnTo>
                  <a:cubicBezTo>
                    <a:pt x="228" y="196"/>
                    <a:pt x="233" y="193"/>
                    <a:pt x="235" y="196"/>
                  </a:cubicBezTo>
                  <a:lnTo>
                    <a:pt x="267" y="240"/>
                  </a:lnTo>
                  <a:cubicBezTo>
                    <a:pt x="270" y="236"/>
                    <a:pt x="273" y="233"/>
                    <a:pt x="277" y="230"/>
                  </a:cubicBezTo>
                  <a:lnTo>
                    <a:pt x="242" y="169"/>
                  </a:lnTo>
                  <a:cubicBezTo>
                    <a:pt x="231" y="180"/>
                    <a:pt x="220" y="191"/>
                    <a:pt x="210" y="203"/>
                  </a:cubicBezTo>
                  <a:lnTo>
                    <a:pt x="210" y="203"/>
                  </a:lnTo>
                  <a:close/>
                  <a:moveTo>
                    <a:pt x="246" y="166"/>
                  </a:moveTo>
                  <a:lnTo>
                    <a:pt x="246" y="166"/>
                  </a:lnTo>
                  <a:lnTo>
                    <a:pt x="281" y="226"/>
                  </a:lnTo>
                  <a:cubicBezTo>
                    <a:pt x="284" y="223"/>
                    <a:pt x="287" y="220"/>
                    <a:pt x="290" y="218"/>
                  </a:cubicBezTo>
                  <a:lnTo>
                    <a:pt x="267" y="165"/>
                  </a:lnTo>
                  <a:cubicBezTo>
                    <a:pt x="266" y="161"/>
                    <a:pt x="271" y="159"/>
                    <a:pt x="273" y="163"/>
                  </a:cubicBezTo>
                  <a:lnTo>
                    <a:pt x="295" y="214"/>
                  </a:lnTo>
                  <a:cubicBezTo>
                    <a:pt x="299" y="211"/>
                    <a:pt x="303" y="208"/>
                    <a:pt x="307" y="205"/>
                  </a:cubicBezTo>
                  <a:lnTo>
                    <a:pt x="284" y="137"/>
                  </a:lnTo>
                  <a:cubicBezTo>
                    <a:pt x="271" y="146"/>
                    <a:pt x="258" y="155"/>
                    <a:pt x="246" y="166"/>
                  </a:cubicBezTo>
                  <a:lnTo>
                    <a:pt x="246" y="166"/>
                  </a:lnTo>
                  <a:close/>
                  <a:moveTo>
                    <a:pt x="289" y="134"/>
                  </a:moveTo>
                  <a:lnTo>
                    <a:pt x="289" y="134"/>
                  </a:lnTo>
                  <a:lnTo>
                    <a:pt x="312" y="202"/>
                  </a:lnTo>
                  <a:cubicBezTo>
                    <a:pt x="316" y="200"/>
                    <a:pt x="319" y="198"/>
                    <a:pt x="323" y="196"/>
                  </a:cubicBezTo>
                  <a:lnTo>
                    <a:pt x="310" y="139"/>
                  </a:lnTo>
                  <a:cubicBezTo>
                    <a:pt x="309" y="135"/>
                    <a:pt x="314" y="134"/>
                    <a:pt x="315" y="137"/>
                  </a:cubicBezTo>
                  <a:lnTo>
                    <a:pt x="328" y="193"/>
                  </a:lnTo>
                  <a:cubicBezTo>
                    <a:pt x="332" y="191"/>
                    <a:pt x="336" y="189"/>
                    <a:pt x="340" y="187"/>
                  </a:cubicBezTo>
                  <a:lnTo>
                    <a:pt x="331" y="113"/>
                  </a:lnTo>
                  <a:cubicBezTo>
                    <a:pt x="316" y="119"/>
                    <a:pt x="302" y="126"/>
                    <a:pt x="289" y="134"/>
                  </a:cubicBezTo>
                  <a:lnTo>
                    <a:pt x="289" y="134"/>
                  </a:lnTo>
                  <a:close/>
                  <a:moveTo>
                    <a:pt x="336" y="111"/>
                  </a:moveTo>
                  <a:lnTo>
                    <a:pt x="336" y="111"/>
                  </a:lnTo>
                  <a:lnTo>
                    <a:pt x="346" y="185"/>
                  </a:lnTo>
                  <a:cubicBezTo>
                    <a:pt x="350" y="183"/>
                    <a:pt x="354" y="181"/>
                    <a:pt x="359" y="180"/>
                  </a:cubicBezTo>
                  <a:lnTo>
                    <a:pt x="357" y="118"/>
                  </a:lnTo>
                  <a:cubicBezTo>
                    <a:pt x="357" y="114"/>
                    <a:pt x="362" y="114"/>
                    <a:pt x="362" y="118"/>
                  </a:cubicBezTo>
                  <a:lnTo>
                    <a:pt x="364" y="178"/>
                  </a:lnTo>
                  <a:cubicBezTo>
                    <a:pt x="369" y="176"/>
                    <a:pt x="373" y="175"/>
                    <a:pt x="377" y="174"/>
                  </a:cubicBezTo>
                  <a:lnTo>
                    <a:pt x="383" y="97"/>
                  </a:lnTo>
                  <a:cubicBezTo>
                    <a:pt x="367" y="100"/>
                    <a:pt x="351" y="105"/>
                    <a:pt x="336" y="111"/>
                  </a:cubicBezTo>
                  <a:lnTo>
                    <a:pt x="336" y="111"/>
                  </a:lnTo>
                  <a:close/>
                  <a:moveTo>
                    <a:pt x="388" y="96"/>
                  </a:moveTo>
                  <a:lnTo>
                    <a:pt x="388" y="96"/>
                  </a:lnTo>
                  <a:lnTo>
                    <a:pt x="383" y="173"/>
                  </a:lnTo>
                  <a:cubicBezTo>
                    <a:pt x="388" y="172"/>
                    <a:pt x="393" y="171"/>
                    <a:pt x="398" y="170"/>
                  </a:cubicBezTo>
                  <a:lnTo>
                    <a:pt x="408" y="109"/>
                  </a:lnTo>
                  <a:cubicBezTo>
                    <a:pt x="408" y="106"/>
                    <a:pt x="414" y="107"/>
                    <a:pt x="413" y="110"/>
                  </a:cubicBezTo>
                  <a:lnTo>
                    <a:pt x="404" y="169"/>
                  </a:lnTo>
                  <a:cubicBezTo>
                    <a:pt x="408" y="169"/>
                    <a:pt x="412" y="169"/>
                    <a:pt x="416" y="168"/>
                  </a:cubicBezTo>
                  <a:lnTo>
                    <a:pt x="436" y="91"/>
                  </a:lnTo>
                  <a:cubicBezTo>
                    <a:pt x="420" y="92"/>
                    <a:pt x="404" y="93"/>
                    <a:pt x="388" y="96"/>
                  </a:cubicBezTo>
                  <a:lnTo>
                    <a:pt x="388" y="96"/>
                  </a:lnTo>
                  <a:close/>
                  <a:moveTo>
                    <a:pt x="442" y="91"/>
                  </a:moveTo>
                  <a:lnTo>
                    <a:pt x="442" y="91"/>
                  </a:lnTo>
                  <a:lnTo>
                    <a:pt x="422" y="168"/>
                  </a:lnTo>
                  <a:cubicBezTo>
                    <a:pt x="427" y="168"/>
                    <a:pt x="432" y="168"/>
                    <a:pt x="437" y="168"/>
                  </a:cubicBezTo>
                  <a:lnTo>
                    <a:pt x="456" y="108"/>
                  </a:lnTo>
                  <a:cubicBezTo>
                    <a:pt x="457" y="104"/>
                    <a:pt x="463" y="106"/>
                    <a:pt x="462" y="109"/>
                  </a:cubicBezTo>
                  <a:lnTo>
                    <a:pt x="443" y="169"/>
                  </a:lnTo>
                  <a:cubicBezTo>
                    <a:pt x="448" y="169"/>
                    <a:pt x="452" y="170"/>
                    <a:pt x="457" y="171"/>
                  </a:cubicBezTo>
                  <a:lnTo>
                    <a:pt x="489" y="95"/>
                  </a:lnTo>
                  <a:cubicBezTo>
                    <a:pt x="473" y="93"/>
                    <a:pt x="457" y="91"/>
                    <a:pt x="442" y="91"/>
                  </a:cubicBezTo>
                  <a:lnTo>
                    <a:pt x="442" y="91"/>
                  </a:lnTo>
                  <a:close/>
                  <a:moveTo>
                    <a:pt x="495" y="96"/>
                  </a:moveTo>
                  <a:lnTo>
                    <a:pt x="495" y="96"/>
                  </a:lnTo>
                  <a:lnTo>
                    <a:pt x="463" y="172"/>
                  </a:lnTo>
                  <a:cubicBezTo>
                    <a:pt x="467" y="172"/>
                    <a:pt x="471" y="173"/>
                    <a:pt x="475" y="174"/>
                  </a:cubicBezTo>
                  <a:lnTo>
                    <a:pt x="507" y="113"/>
                  </a:lnTo>
                  <a:cubicBezTo>
                    <a:pt x="509" y="110"/>
                    <a:pt x="514" y="112"/>
                    <a:pt x="512" y="116"/>
                  </a:cubicBezTo>
                  <a:lnTo>
                    <a:pt x="481" y="176"/>
                  </a:lnTo>
                  <a:cubicBezTo>
                    <a:pt x="486" y="177"/>
                    <a:pt x="492" y="179"/>
                    <a:pt x="497" y="181"/>
                  </a:cubicBezTo>
                  <a:lnTo>
                    <a:pt x="541" y="108"/>
                  </a:lnTo>
                  <a:cubicBezTo>
                    <a:pt x="526" y="103"/>
                    <a:pt x="510" y="99"/>
                    <a:pt x="495" y="96"/>
                  </a:cubicBezTo>
                  <a:lnTo>
                    <a:pt x="495" y="96"/>
                  </a:lnTo>
                  <a:close/>
                  <a:moveTo>
                    <a:pt x="393" y="265"/>
                  </a:moveTo>
                  <a:lnTo>
                    <a:pt x="393" y="265"/>
                  </a:lnTo>
                  <a:cubicBezTo>
                    <a:pt x="393" y="266"/>
                    <a:pt x="393" y="266"/>
                    <a:pt x="393" y="267"/>
                  </a:cubicBezTo>
                  <a:cubicBezTo>
                    <a:pt x="392" y="267"/>
                    <a:pt x="392" y="267"/>
                    <a:pt x="391" y="268"/>
                  </a:cubicBezTo>
                  <a:cubicBezTo>
                    <a:pt x="391" y="268"/>
                    <a:pt x="391" y="268"/>
                    <a:pt x="391" y="268"/>
                  </a:cubicBezTo>
                  <a:cubicBezTo>
                    <a:pt x="386" y="269"/>
                    <a:pt x="381" y="268"/>
                    <a:pt x="377" y="268"/>
                  </a:cubicBezTo>
                  <a:cubicBezTo>
                    <a:pt x="376" y="268"/>
                    <a:pt x="376" y="268"/>
                    <a:pt x="375" y="269"/>
                  </a:cubicBezTo>
                  <a:cubicBezTo>
                    <a:pt x="376" y="274"/>
                    <a:pt x="379" y="281"/>
                    <a:pt x="385" y="287"/>
                  </a:cubicBezTo>
                  <a:cubicBezTo>
                    <a:pt x="389" y="287"/>
                    <a:pt x="393" y="287"/>
                    <a:pt x="398" y="288"/>
                  </a:cubicBezTo>
                  <a:lnTo>
                    <a:pt x="410" y="236"/>
                  </a:lnTo>
                  <a:cubicBezTo>
                    <a:pt x="396" y="232"/>
                    <a:pt x="393" y="208"/>
                    <a:pt x="411" y="204"/>
                  </a:cubicBezTo>
                  <a:cubicBezTo>
                    <a:pt x="411" y="200"/>
                    <a:pt x="413" y="197"/>
                    <a:pt x="416" y="194"/>
                  </a:cubicBezTo>
                  <a:cubicBezTo>
                    <a:pt x="406" y="195"/>
                    <a:pt x="396" y="196"/>
                    <a:pt x="387" y="198"/>
                  </a:cubicBezTo>
                  <a:lnTo>
                    <a:pt x="390" y="227"/>
                  </a:lnTo>
                  <a:cubicBezTo>
                    <a:pt x="390" y="227"/>
                    <a:pt x="390" y="227"/>
                    <a:pt x="390" y="228"/>
                  </a:cubicBezTo>
                  <a:lnTo>
                    <a:pt x="390" y="231"/>
                  </a:lnTo>
                  <a:cubicBezTo>
                    <a:pt x="390" y="234"/>
                    <a:pt x="385" y="235"/>
                    <a:pt x="384" y="231"/>
                  </a:cubicBezTo>
                  <a:lnTo>
                    <a:pt x="384" y="229"/>
                  </a:lnTo>
                  <a:lnTo>
                    <a:pt x="373" y="221"/>
                  </a:lnTo>
                  <a:cubicBezTo>
                    <a:pt x="370" y="223"/>
                    <a:pt x="368" y="227"/>
                    <a:pt x="368" y="231"/>
                  </a:cubicBezTo>
                  <a:cubicBezTo>
                    <a:pt x="368" y="239"/>
                    <a:pt x="374" y="245"/>
                    <a:pt x="382" y="245"/>
                  </a:cubicBezTo>
                  <a:cubicBezTo>
                    <a:pt x="383" y="245"/>
                    <a:pt x="384" y="245"/>
                    <a:pt x="386" y="245"/>
                  </a:cubicBezTo>
                  <a:lnTo>
                    <a:pt x="386" y="244"/>
                  </a:lnTo>
                  <a:cubicBezTo>
                    <a:pt x="385" y="240"/>
                    <a:pt x="391" y="239"/>
                    <a:pt x="391" y="243"/>
                  </a:cubicBezTo>
                  <a:lnTo>
                    <a:pt x="391" y="246"/>
                  </a:lnTo>
                  <a:cubicBezTo>
                    <a:pt x="392" y="246"/>
                    <a:pt x="392" y="246"/>
                    <a:pt x="392" y="247"/>
                  </a:cubicBezTo>
                  <a:lnTo>
                    <a:pt x="393" y="265"/>
                  </a:lnTo>
                  <a:cubicBezTo>
                    <a:pt x="393" y="265"/>
                    <a:pt x="393" y="265"/>
                    <a:pt x="393" y="265"/>
                  </a:cubicBezTo>
                  <a:lnTo>
                    <a:pt x="393" y="265"/>
                  </a:lnTo>
                  <a:close/>
                  <a:moveTo>
                    <a:pt x="372" y="214"/>
                  </a:moveTo>
                  <a:lnTo>
                    <a:pt x="372" y="214"/>
                  </a:lnTo>
                  <a:lnTo>
                    <a:pt x="374" y="215"/>
                  </a:lnTo>
                  <a:cubicBezTo>
                    <a:pt x="374" y="215"/>
                    <a:pt x="374" y="215"/>
                    <a:pt x="375" y="215"/>
                  </a:cubicBezTo>
                  <a:lnTo>
                    <a:pt x="384" y="222"/>
                  </a:lnTo>
                  <a:lnTo>
                    <a:pt x="382" y="199"/>
                  </a:lnTo>
                  <a:cubicBezTo>
                    <a:pt x="374" y="201"/>
                    <a:pt x="367" y="203"/>
                    <a:pt x="360" y="206"/>
                  </a:cubicBezTo>
                  <a:cubicBezTo>
                    <a:pt x="346" y="221"/>
                    <a:pt x="347" y="238"/>
                    <a:pt x="356" y="250"/>
                  </a:cubicBezTo>
                  <a:cubicBezTo>
                    <a:pt x="357" y="250"/>
                    <a:pt x="357" y="250"/>
                    <a:pt x="357" y="250"/>
                  </a:cubicBezTo>
                  <a:cubicBezTo>
                    <a:pt x="364" y="259"/>
                    <a:pt x="376" y="264"/>
                    <a:pt x="387" y="263"/>
                  </a:cubicBezTo>
                  <a:lnTo>
                    <a:pt x="386" y="250"/>
                  </a:lnTo>
                  <a:cubicBezTo>
                    <a:pt x="385" y="251"/>
                    <a:pt x="383" y="251"/>
                    <a:pt x="382" y="251"/>
                  </a:cubicBezTo>
                  <a:cubicBezTo>
                    <a:pt x="371" y="251"/>
                    <a:pt x="362" y="242"/>
                    <a:pt x="362" y="231"/>
                  </a:cubicBezTo>
                  <a:cubicBezTo>
                    <a:pt x="362" y="226"/>
                    <a:pt x="365" y="221"/>
                    <a:pt x="368" y="217"/>
                  </a:cubicBezTo>
                  <a:cubicBezTo>
                    <a:pt x="367" y="215"/>
                    <a:pt x="370" y="212"/>
                    <a:pt x="372" y="214"/>
                  </a:cubicBezTo>
                  <a:lnTo>
                    <a:pt x="372" y="214"/>
                  </a:lnTo>
                  <a:close/>
                  <a:moveTo>
                    <a:pt x="370" y="266"/>
                  </a:moveTo>
                  <a:lnTo>
                    <a:pt x="370" y="266"/>
                  </a:lnTo>
                  <a:cubicBezTo>
                    <a:pt x="364" y="263"/>
                    <a:pt x="358" y="260"/>
                    <a:pt x="354" y="255"/>
                  </a:cubicBezTo>
                  <a:cubicBezTo>
                    <a:pt x="334" y="260"/>
                    <a:pt x="317" y="245"/>
                    <a:pt x="311" y="233"/>
                  </a:cubicBezTo>
                  <a:cubicBezTo>
                    <a:pt x="304" y="238"/>
                    <a:pt x="297" y="244"/>
                    <a:pt x="291" y="250"/>
                  </a:cubicBezTo>
                  <a:lnTo>
                    <a:pt x="303" y="253"/>
                  </a:lnTo>
                  <a:cubicBezTo>
                    <a:pt x="304" y="253"/>
                    <a:pt x="304" y="253"/>
                    <a:pt x="304" y="253"/>
                  </a:cubicBezTo>
                  <a:lnTo>
                    <a:pt x="307" y="254"/>
                  </a:lnTo>
                  <a:cubicBezTo>
                    <a:pt x="307" y="254"/>
                    <a:pt x="308" y="254"/>
                    <a:pt x="308" y="255"/>
                  </a:cubicBezTo>
                  <a:cubicBezTo>
                    <a:pt x="309" y="255"/>
                    <a:pt x="309" y="255"/>
                    <a:pt x="309" y="256"/>
                  </a:cubicBezTo>
                  <a:cubicBezTo>
                    <a:pt x="323" y="272"/>
                    <a:pt x="357" y="272"/>
                    <a:pt x="370" y="266"/>
                  </a:cubicBezTo>
                  <a:lnTo>
                    <a:pt x="370" y="266"/>
                  </a:lnTo>
                  <a:close/>
                  <a:moveTo>
                    <a:pt x="350" y="250"/>
                  </a:moveTo>
                  <a:lnTo>
                    <a:pt x="350" y="250"/>
                  </a:lnTo>
                  <a:cubicBezTo>
                    <a:pt x="342" y="239"/>
                    <a:pt x="341" y="225"/>
                    <a:pt x="350" y="210"/>
                  </a:cubicBezTo>
                  <a:cubicBezTo>
                    <a:pt x="338" y="215"/>
                    <a:pt x="326" y="222"/>
                    <a:pt x="315" y="230"/>
                  </a:cubicBezTo>
                  <a:cubicBezTo>
                    <a:pt x="320" y="240"/>
                    <a:pt x="334" y="252"/>
                    <a:pt x="350" y="250"/>
                  </a:cubicBezTo>
                  <a:lnTo>
                    <a:pt x="350" y="250"/>
                  </a:lnTo>
                  <a:close/>
                  <a:moveTo>
                    <a:pt x="305" y="260"/>
                  </a:moveTo>
                  <a:lnTo>
                    <a:pt x="305" y="260"/>
                  </a:lnTo>
                  <a:lnTo>
                    <a:pt x="305" y="259"/>
                  </a:lnTo>
                  <a:cubicBezTo>
                    <a:pt x="303" y="265"/>
                    <a:pt x="303" y="277"/>
                    <a:pt x="304" y="283"/>
                  </a:cubicBezTo>
                  <a:cubicBezTo>
                    <a:pt x="315" y="287"/>
                    <a:pt x="328" y="287"/>
                    <a:pt x="343" y="287"/>
                  </a:cubicBezTo>
                  <a:cubicBezTo>
                    <a:pt x="355" y="287"/>
                    <a:pt x="366" y="287"/>
                    <a:pt x="377" y="287"/>
                  </a:cubicBezTo>
                  <a:cubicBezTo>
                    <a:pt x="373" y="282"/>
                    <a:pt x="371" y="276"/>
                    <a:pt x="370" y="272"/>
                  </a:cubicBezTo>
                  <a:cubicBezTo>
                    <a:pt x="353" y="278"/>
                    <a:pt x="320" y="276"/>
                    <a:pt x="305" y="260"/>
                  </a:cubicBezTo>
                  <a:lnTo>
                    <a:pt x="305" y="260"/>
                  </a:lnTo>
                  <a:close/>
                  <a:moveTo>
                    <a:pt x="315" y="346"/>
                  </a:moveTo>
                  <a:lnTo>
                    <a:pt x="315" y="346"/>
                  </a:lnTo>
                  <a:cubicBezTo>
                    <a:pt x="311" y="345"/>
                    <a:pt x="308" y="343"/>
                    <a:pt x="304" y="341"/>
                  </a:cubicBezTo>
                  <a:cubicBezTo>
                    <a:pt x="300" y="344"/>
                    <a:pt x="296" y="346"/>
                    <a:pt x="293" y="349"/>
                  </a:cubicBezTo>
                  <a:cubicBezTo>
                    <a:pt x="293" y="349"/>
                    <a:pt x="292" y="350"/>
                    <a:pt x="292" y="350"/>
                  </a:cubicBezTo>
                  <a:cubicBezTo>
                    <a:pt x="285" y="356"/>
                    <a:pt x="279" y="362"/>
                    <a:pt x="274" y="367"/>
                  </a:cubicBezTo>
                  <a:cubicBezTo>
                    <a:pt x="274" y="367"/>
                    <a:pt x="274" y="368"/>
                    <a:pt x="274" y="368"/>
                  </a:cubicBezTo>
                  <a:cubicBezTo>
                    <a:pt x="272" y="370"/>
                    <a:pt x="270" y="373"/>
                    <a:pt x="268" y="375"/>
                  </a:cubicBezTo>
                  <a:cubicBezTo>
                    <a:pt x="268" y="376"/>
                    <a:pt x="268" y="376"/>
                    <a:pt x="268" y="376"/>
                  </a:cubicBezTo>
                  <a:cubicBezTo>
                    <a:pt x="261" y="386"/>
                    <a:pt x="258" y="395"/>
                    <a:pt x="257" y="403"/>
                  </a:cubicBezTo>
                  <a:cubicBezTo>
                    <a:pt x="255" y="415"/>
                    <a:pt x="256" y="431"/>
                    <a:pt x="249" y="441"/>
                  </a:cubicBezTo>
                  <a:cubicBezTo>
                    <a:pt x="260" y="440"/>
                    <a:pt x="263" y="437"/>
                    <a:pt x="270" y="431"/>
                  </a:cubicBezTo>
                  <a:cubicBezTo>
                    <a:pt x="263" y="401"/>
                    <a:pt x="285" y="362"/>
                    <a:pt x="315" y="346"/>
                  </a:cubicBezTo>
                  <a:lnTo>
                    <a:pt x="315" y="346"/>
                  </a:lnTo>
                  <a:close/>
                  <a:moveTo>
                    <a:pt x="318" y="401"/>
                  </a:moveTo>
                  <a:lnTo>
                    <a:pt x="318" y="401"/>
                  </a:lnTo>
                  <a:cubicBezTo>
                    <a:pt x="317" y="402"/>
                    <a:pt x="317" y="403"/>
                    <a:pt x="316" y="405"/>
                  </a:cubicBezTo>
                  <a:cubicBezTo>
                    <a:pt x="310" y="417"/>
                    <a:pt x="317" y="427"/>
                    <a:pt x="324" y="427"/>
                  </a:cubicBezTo>
                  <a:cubicBezTo>
                    <a:pt x="342" y="427"/>
                    <a:pt x="341" y="402"/>
                    <a:pt x="318" y="401"/>
                  </a:cubicBezTo>
                  <a:lnTo>
                    <a:pt x="318" y="401"/>
                  </a:lnTo>
                  <a:close/>
                  <a:moveTo>
                    <a:pt x="286" y="347"/>
                  </a:moveTo>
                  <a:lnTo>
                    <a:pt x="286" y="347"/>
                  </a:lnTo>
                  <a:cubicBezTo>
                    <a:pt x="277" y="340"/>
                    <a:pt x="266" y="331"/>
                    <a:pt x="261" y="320"/>
                  </a:cubicBezTo>
                  <a:cubicBezTo>
                    <a:pt x="260" y="326"/>
                    <a:pt x="260" y="332"/>
                    <a:pt x="262" y="338"/>
                  </a:cubicBezTo>
                  <a:lnTo>
                    <a:pt x="262" y="338"/>
                  </a:lnTo>
                  <a:cubicBezTo>
                    <a:pt x="264" y="347"/>
                    <a:pt x="268" y="355"/>
                    <a:pt x="272" y="361"/>
                  </a:cubicBezTo>
                  <a:cubicBezTo>
                    <a:pt x="276" y="357"/>
                    <a:pt x="281" y="352"/>
                    <a:pt x="286" y="347"/>
                  </a:cubicBezTo>
                  <a:lnTo>
                    <a:pt x="286" y="347"/>
                  </a:lnTo>
                  <a:close/>
                  <a:moveTo>
                    <a:pt x="266" y="460"/>
                  </a:moveTo>
                  <a:lnTo>
                    <a:pt x="266" y="460"/>
                  </a:lnTo>
                  <a:cubicBezTo>
                    <a:pt x="266" y="468"/>
                    <a:pt x="267" y="476"/>
                    <a:pt x="266" y="484"/>
                  </a:cubicBezTo>
                  <a:cubicBezTo>
                    <a:pt x="275" y="483"/>
                    <a:pt x="278" y="481"/>
                    <a:pt x="283" y="476"/>
                  </a:cubicBezTo>
                  <a:cubicBezTo>
                    <a:pt x="277" y="472"/>
                    <a:pt x="271" y="467"/>
                    <a:pt x="266" y="460"/>
                  </a:cubicBezTo>
                  <a:lnTo>
                    <a:pt x="266" y="460"/>
                  </a:lnTo>
                  <a:close/>
                  <a:moveTo>
                    <a:pt x="263" y="356"/>
                  </a:moveTo>
                  <a:lnTo>
                    <a:pt x="263" y="356"/>
                  </a:lnTo>
                  <a:lnTo>
                    <a:pt x="252" y="362"/>
                  </a:lnTo>
                  <a:lnTo>
                    <a:pt x="258" y="374"/>
                  </a:lnTo>
                  <a:cubicBezTo>
                    <a:pt x="260" y="373"/>
                    <a:pt x="262" y="372"/>
                    <a:pt x="264" y="372"/>
                  </a:cubicBezTo>
                  <a:cubicBezTo>
                    <a:pt x="265" y="370"/>
                    <a:pt x="267" y="368"/>
                    <a:pt x="269" y="366"/>
                  </a:cubicBezTo>
                  <a:cubicBezTo>
                    <a:pt x="267" y="363"/>
                    <a:pt x="265" y="359"/>
                    <a:pt x="263" y="356"/>
                  </a:cubicBezTo>
                  <a:lnTo>
                    <a:pt x="263" y="356"/>
                  </a:lnTo>
                  <a:close/>
                  <a:moveTo>
                    <a:pt x="232" y="406"/>
                  </a:moveTo>
                  <a:lnTo>
                    <a:pt x="232" y="406"/>
                  </a:lnTo>
                  <a:cubicBezTo>
                    <a:pt x="232" y="408"/>
                    <a:pt x="232" y="411"/>
                    <a:pt x="232" y="413"/>
                  </a:cubicBezTo>
                  <a:cubicBezTo>
                    <a:pt x="238" y="409"/>
                    <a:pt x="246" y="403"/>
                    <a:pt x="251" y="402"/>
                  </a:cubicBezTo>
                  <a:cubicBezTo>
                    <a:pt x="253" y="395"/>
                    <a:pt x="255" y="388"/>
                    <a:pt x="259" y="379"/>
                  </a:cubicBezTo>
                  <a:cubicBezTo>
                    <a:pt x="259" y="380"/>
                    <a:pt x="258" y="380"/>
                    <a:pt x="258" y="380"/>
                  </a:cubicBezTo>
                  <a:cubicBezTo>
                    <a:pt x="258" y="380"/>
                    <a:pt x="258" y="380"/>
                    <a:pt x="258" y="380"/>
                  </a:cubicBezTo>
                  <a:cubicBezTo>
                    <a:pt x="246" y="387"/>
                    <a:pt x="234" y="401"/>
                    <a:pt x="232" y="406"/>
                  </a:cubicBezTo>
                  <a:lnTo>
                    <a:pt x="232" y="406"/>
                  </a:lnTo>
                  <a:close/>
                  <a:moveTo>
                    <a:pt x="233" y="371"/>
                  </a:moveTo>
                  <a:lnTo>
                    <a:pt x="233" y="371"/>
                  </a:lnTo>
                  <a:cubicBezTo>
                    <a:pt x="232" y="379"/>
                    <a:pt x="231" y="388"/>
                    <a:pt x="232" y="397"/>
                  </a:cubicBezTo>
                  <a:cubicBezTo>
                    <a:pt x="234" y="393"/>
                    <a:pt x="238" y="389"/>
                    <a:pt x="242" y="385"/>
                  </a:cubicBezTo>
                  <a:lnTo>
                    <a:pt x="233" y="371"/>
                  </a:lnTo>
                  <a:lnTo>
                    <a:pt x="233" y="371"/>
                  </a:lnTo>
                  <a:close/>
                  <a:moveTo>
                    <a:pt x="236" y="352"/>
                  </a:moveTo>
                  <a:lnTo>
                    <a:pt x="236" y="352"/>
                  </a:lnTo>
                  <a:cubicBezTo>
                    <a:pt x="235" y="355"/>
                    <a:pt x="235" y="359"/>
                    <a:pt x="234" y="362"/>
                  </a:cubicBezTo>
                  <a:lnTo>
                    <a:pt x="246" y="381"/>
                  </a:lnTo>
                  <a:cubicBezTo>
                    <a:pt x="248" y="380"/>
                    <a:pt x="251" y="378"/>
                    <a:pt x="253" y="377"/>
                  </a:cubicBezTo>
                  <a:cubicBezTo>
                    <a:pt x="243" y="357"/>
                    <a:pt x="241" y="361"/>
                    <a:pt x="260" y="351"/>
                  </a:cubicBezTo>
                  <a:cubicBezTo>
                    <a:pt x="259" y="348"/>
                    <a:pt x="258" y="345"/>
                    <a:pt x="257" y="342"/>
                  </a:cubicBezTo>
                  <a:cubicBezTo>
                    <a:pt x="252" y="343"/>
                    <a:pt x="243" y="347"/>
                    <a:pt x="236" y="352"/>
                  </a:cubicBezTo>
                  <a:lnTo>
                    <a:pt x="236" y="352"/>
                  </a:lnTo>
                  <a:close/>
                  <a:moveTo>
                    <a:pt x="267" y="279"/>
                  </a:moveTo>
                  <a:lnTo>
                    <a:pt x="267" y="279"/>
                  </a:lnTo>
                  <a:cubicBezTo>
                    <a:pt x="254" y="299"/>
                    <a:pt x="244" y="321"/>
                    <a:pt x="238" y="344"/>
                  </a:cubicBezTo>
                  <a:cubicBezTo>
                    <a:pt x="244" y="340"/>
                    <a:pt x="251" y="338"/>
                    <a:pt x="255" y="336"/>
                  </a:cubicBezTo>
                  <a:cubicBezTo>
                    <a:pt x="254" y="328"/>
                    <a:pt x="254" y="319"/>
                    <a:pt x="258" y="309"/>
                  </a:cubicBezTo>
                  <a:cubicBezTo>
                    <a:pt x="259" y="306"/>
                    <a:pt x="263" y="306"/>
                    <a:pt x="263" y="310"/>
                  </a:cubicBezTo>
                  <a:cubicBezTo>
                    <a:pt x="265" y="324"/>
                    <a:pt x="280" y="335"/>
                    <a:pt x="291" y="344"/>
                  </a:cubicBezTo>
                  <a:cubicBezTo>
                    <a:pt x="293" y="342"/>
                    <a:pt x="296" y="339"/>
                    <a:pt x="299" y="337"/>
                  </a:cubicBezTo>
                  <a:cubicBezTo>
                    <a:pt x="283" y="325"/>
                    <a:pt x="271" y="308"/>
                    <a:pt x="267" y="279"/>
                  </a:cubicBezTo>
                  <a:lnTo>
                    <a:pt x="267" y="279"/>
                  </a:lnTo>
                  <a:close/>
                  <a:moveTo>
                    <a:pt x="287" y="255"/>
                  </a:moveTo>
                  <a:lnTo>
                    <a:pt x="287" y="255"/>
                  </a:lnTo>
                  <a:cubicBezTo>
                    <a:pt x="284" y="258"/>
                    <a:pt x="281" y="261"/>
                    <a:pt x="278" y="265"/>
                  </a:cubicBezTo>
                  <a:cubicBezTo>
                    <a:pt x="284" y="273"/>
                    <a:pt x="290" y="278"/>
                    <a:pt x="298" y="281"/>
                  </a:cubicBezTo>
                  <a:cubicBezTo>
                    <a:pt x="297" y="274"/>
                    <a:pt x="297" y="264"/>
                    <a:pt x="299" y="258"/>
                  </a:cubicBezTo>
                  <a:lnTo>
                    <a:pt x="287" y="255"/>
                  </a:lnTo>
                  <a:lnTo>
                    <a:pt x="287" y="255"/>
                  </a:lnTo>
                  <a:close/>
                  <a:moveTo>
                    <a:pt x="445" y="236"/>
                  </a:moveTo>
                  <a:lnTo>
                    <a:pt x="445" y="236"/>
                  </a:lnTo>
                  <a:cubicBezTo>
                    <a:pt x="442" y="238"/>
                    <a:pt x="439" y="239"/>
                    <a:pt x="435" y="239"/>
                  </a:cubicBezTo>
                  <a:cubicBezTo>
                    <a:pt x="434" y="247"/>
                    <a:pt x="433" y="255"/>
                    <a:pt x="434" y="263"/>
                  </a:cubicBezTo>
                  <a:lnTo>
                    <a:pt x="449" y="247"/>
                  </a:lnTo>
                  <a:cubicBezTo>
                    <a:pt x="446" y="243"/>
                    <a:pt x="445" y="240"/>
                    <a:pt x="445" y="236"/>
                  </a:cubicBezTo>
                  <a:lnTo>
                    <a:pt x="445" y="236"/>
                  </a:lnTo>
                  <a:close/>
                  <a:moveTo>
                    <a:pt x="428" y="253"/>
                  </a:moveTo>
                  <a:lnTo>
                    <a:pt x="428" y="253"/>
                  </a:lnTo>
                  <a:cubicBezTo>
                    <a:pt x="424" y="252"/>
                    <a:pt x="420" y="251"/>
                    <a:pt x="418" y="247"/>
                  </a:cubicBezTo>
                  <a:cubicBezTo>
                    <a:pt x="417" y="245"/>
                    <a:pt x="423" y="246"/>
                    <a:pt x="424" y="246"/>
                  </a:cubicBezTo>
                  <a:cubicBezTo>
                    <a:pt x="426" y="246"/>
                    <a:pt x="427" y="245"/>
                    <a:pt x="429" y="245"/>
                  </a:cubicBezTo>
                  <a:cubicBezTo>
                    <a:pt x="429" y="242"/>
                    <a:pt x="429" y="239"/>
                    <a:pt x="430" y="236"/>
                  </a:cubicBezTo>
                  <a:cubicBezTo>
                    <a:pt x="430" y="236"/>
                    <a:pt x="430" y="235"/>
                    <a:pt x="430" y="235"/>
                  </a:cubicBezTo>
                  <a:cubicBezTo>
                    <a:pt x="430" y="234"/>
                    <a:pt x="430" y="233"/>
                    <a:pt x="430" y="232"/>
                  </a:cubicBezTo>
                  <a:cubicBezTo>
                    <a:pt x="431" y="229"/>
                    <a:pt x="436" y="229"/>
                    <a:pt x="436" y="233"/>
                  </a:cubicBezTo>
                  <a:cubicBezTo>
                    <a:pt x="452" y="232"/>
                    <a:pt x="449" y="208"/>
                    <a:pt x="432" y="212"/>
                  </a:cubicBezTo>
                  <a:cubicBezTo>
                    <a:pt x="428" y="212"/>
                    <a:pt x="427" y="207"/>
                    <a:pt x="431" y="206"/>
                  </a:cubicBezTo>
                  <a:cubicBezTo>
                    <a:pt x="435" y="205"/>
                    <a:pt x="438" y="205"/>
                    <a:pt x="441" y="206"/>
                  </a:cubicBezTo>
                  <a:cubicBezTo>
                    <a:pt x="439" y="183"/>
                    <a:pt x="403" y="197"/>
                    <a:pt x="423" y="215"/>
                  </a:cubicBezTo>
                  <a:cubicBezTo>
                    <a:pt x="426" y="217"/>
                    <a:pt x="423" y="222"/>
                    <a:pt x="420" y="219"/>
                  </a:cubicBezTo>
                  <a:cubicBezTo>
                    <a:pt x="416" y="216"/>
                    <a:pt x="414" y="213"/>
                    <a:pt x="413" y="210"/>
                  </a:cubicBezTo>
                  <a:cubicBezTo>
                    <a:pt x="400" y="212"/>
                    <a:pt x="403" y="228"/>
                    <a:pt x="412" y="231"/>
                  </a:cubicBezTo>
                  <a:lnTo>
                    <a:pt x="412" y="230"/>
                  </a:lnTo>
                  <a:cubicBezTo>
                    <a:pt x="413" y="227"/>
                    <a:pt x="418" y="228"/>
                    <a:pt x="417" y="232"/>
                  </a:cubicBezTo>
                  <a:lnTo>
                    <a:pt x="416" y="234"/>
                  </a:lnTo>
                  <a:cubicBezTo>
                    <a:pt x="416" y="235"/>
                    <a:pt x="416" y="235"/>
                    <a:pt x="416" y="235"/>
                  </a:cubicBezTo>
                  <a:lnTo>
                    <a:pt x="403" y="288"/>
                  </a:lnTo>
                  <a:cubicBezTo>
                    <a:pt x="406" y="288"/>
                    <a:pt x="408" y="289"/>
                    <a:pt x="410" y="289"/>
                  </a:cubicBezTo>
                  <a:lnTo>
                    <a:pt x="430" y="268"/>
                  </a:lnTo>
                  <a:cubicBezTo>
                    <a:pt x="428" y="263"/>
                    <a:pt x="428" y="258"/>
                    <a:pt x="428" y="253"/>
                  </a:cubicBezTo>
                  <a:lnTo>
                    <a:pt x="428" y="253"/>
                  </a:lnTo>
                  <a:close/>
                  <a:moveTo>
                    <a:pt x="456" y="273"/>
                  </a:moveTo>
                  <a:lnTo>
                    <a:pt x="456" y="273"/>
                  </a:lnTo>
                  <a:cubicBezTo>
                    <a:pt x="453" y="268"/>
                    <a:pt x="452" y="262"/>
                    <a:pt x="453" y="257"/>
                  </a:cubicBezTo>
                  <a:cubicBezTo>
                    <a:pt x="453" y="254"/>
                    <a:pt x="456" y="259"/>
                    <a:pt x="456" y="259"/>
                  </a:cubicBezTo>
                  <a:cubicBezTo>
                    <a:pt x="458" y="261"/>
                    <a:pt x="460" y="262"/>
                    <a:pt x="463" y="263"/>
                  </a:cubicBezTo>
                  <a:cubicBezTo>
                    <a:pt x="467" y="256"/>
                    <a:pt x="472" y="249"/>
                    <a:pt x="477" y="243"/>
                  </a:cubicBezTo>
                  <a:cubicBezTo>
                    <a:pt x="483" y="235"/>
                    <a:pt x="488" y="228"/>
                    <a:pt x="494" y="221"/>
                  </a:cubicBezTo>
                  <a:cubicBezTo>
                    <a:pt x="484" y="209"/>
                    <a:pt x="468" y="216"/>
                    <a:pt x="473" y="234"/>
                  </a:cubicBezTo>
                  <a:cubicBezTo>
                    <a:pt x="474" y="238"/>
                    <a:pt x="468" y="239"/>
                    <a:pt x="467" y="235"/>
                  </a:cubicBezTo>
                  <a:cubicBezTo>
                    <a:pt x="466" y="231"/>
                    <a:pt x="466" y="228"/>
                    <a:pt x="466" y="225"/>
                  </a:cubicBezTo>
                  <a:cubicBezTo>
                    <a:pt x="454" y="221"/>
                    <a:pt x="445" y="232"/>
                    <a:pt x="453" y="243"/>
                  </a:cubicBezTo>
                  <a:cubicBezTo>
                    <a:pt x="456" y="240"/>
                    <a:pt x="459" y="244"/>
                    <a:pt x="457" y="247"/>
                  </a:cubicBezTo>
                  <a:lnTo>
                    <a:pt x="435" y="270"/>
                  </a:lnTo>
                  <a:cubicBezTo>
                    <a:pt x="435" y="271"/>
                    <a:pt x="435" y="271"/>
                    <a:pt x="434" y="271"/>
                  </a:cubicBezTo>
                  <a:lnTo>
                    <a:pt x="417" y="290"/>
                  </a:lnTo>
                  <a:cubicBezTo>
                    <a:pt x="424" y="292"/>
                    <a:pt x="432" y="293"/>
                    <a:pt x="440" y="296"/>
                  </a:cubicBezTo>
                  <a:cubicBezTo>
                    <a:pt x="445" y="288"/>
                    <a:pt x="451" y="280"/>
                    <a:pt x="456" y="273"/>
                  </a:cubicBezTo>
                  <a:lnTo>
                    <a:pt x="456" y="273"/>
                  </a:lnTo>
                  <a:close/>
                  <a:moveTo>
                    <a:pt x="431" y="430"/>
                  </a:moveTo>
                  <a:lnTo>
                    <a:pt x="431" y="430"/>
                  </a:lnTo>
                  <a:cubicBezTo>
                    <a:pt x="462" y="417"/>
                    <a:pt x="472" y="392"/>
                    <a:pt x="471" y="372"/>
                  </a:cubicBezTo>
                  <a:cubicBezTo>
                    <a:pt x="464" y="382"/>
                    <a:pt x="457" y="393"/>
                    <a:pt x="450" y="402"/>
                  </a:cubicBezTo>
                  <a:cubicBezTo>
                    <a:pt x="444" y="412"/>
                    <a:pt x="437" y="421"/>
                    <a:pt x="431" y="430"/>
                  </a:cubicBezTo>
                  <a:lnTo>
                    <a:pt x="431" y="430"/>
                  </a:lnTo>
                  <a:close/>
                  <a:moveTo>
                    <a:pt x="493" y="359"/>
                  </a:moveTo>
                  <a:lnTo>
                    <a:pt x="493" y="359"/>
                  </a:lnTo>
                  <a:cubicBezTo>
                    <a:pt x="506" y="345"/>
                    <a:pt x="511" y="331"/>
                    <a:pt x="511" y="317"/>
                  </a:cubicBezTo>
                  <a:cubicBezTo>
                    <a:pt x="503" y="326"/>
                    <a:pt x="496" y="335"/>
                    <a:pt x="490" y="345"/>
                  </a:cubicBezTo>
                  <a:cubicBezTo>
                    <a:pt x="491" y="349"/>
                    <a:pt x="492" y="354"/>
                    <a:pt x="493" y="359"/>
                  </a:cubicBezTo>
                  <a:lnTo>
                    <a:pt x="493" y="359"/>
                  </a:lnTo>
                  <a:close/>
                  <a:moveTo>
                    <a:pt x="534" y="308"/>
                  </a:moveTo>
                  <a:lnTo>
                    <a:pt x="534" y="308"/>
                  </a:lnTo>
                  <a:cubicBezTo>
                    <a:pt x="548" y="297"/>
                    <a:pt x="553" y="285"/>
                    <a:pt x="553" y="270"/>
                  </a:cubicBezTo>
                  <a:cubicBezTo>
                    <a:pt x="545" y="277"/>
                    <a:pt x="538" y="284"/>
                    <a:pt x="531" y="292"/>
                  </a:cubicBezTo>
                  <a:cubicBezTo>
                    <a:pt x="532" y="298"/>
                    <a:pt x="533" y="303"/>
                    <a:pt x="534" y="308"/>
                  </a:cubicBezTo>
                  <a:lnTo>
                    <a:pt x="534" y="308"/>
                  </a:lnTo>
                  <a:close/>
                  <a:moveTo>
                    <a:pt x="533" y="331"/>
                  </a:moveTo>
                  <a:lnTo>
                    <a:pt x="533" y="331"/>
                  </a:lnTo>
                  <a:cubicBezTo>
                    <a:pt x="562" y="318"/>
                    <a:pt x="575" y="287"/>
                    <a:pt x="572" y="254"/>
                  </a:cubicBezTo>
                  <a:cubicBezTo>
                    <a:pt x="567" y="258"/>
                    <a:pt x="563" y="261"/>
                    <a:pt x="558" y="265"/>
                  </a:cubicBezTo>
                  <a:cubicBezTo>
                    <a:pt x="560" y="285"/>
                    <a:pt x="553" y="301"/>
                    <a:pt x="534" y="315"/>
                  </a:cubicBezTo>
                  <a:cubicBezTo>
                    <a:pt x="534" y="321"/>
                    <a:pt x="534" y="326"/>
                    <a:pt x="533" y="331"/>
                  </a:cubicBezTo>
                  <a:lnTo>
                    <a:pt x="533" y="331"/>
                  </a:lnTo>
                  <a:close/>
                  <a:moveTo>
                    <a:pt x="420" y="452"/>
                  </a:moveTo>
                  <a:lnTo>
                    <a:pt x="420" y="452"/>
                  </a:lnTo>
                  <a:cubicBezTo>
                    <a:pt x="420" y="452"/>
                    <a:pt x="420" y="452"/>
                    <a:pt x="420" y="452"/>
                  </a:cubicBezTo>
                  <a:cubicBezTo>
                    <a:pt x="453" y="449"/>
                    <a:pt x="482" y="423"/>
                    <a:pt x="488" y="388"/>
                  </a:cubicBezTo>
                  <a:cubicBezTo>
                    <a:pt x="488" y="387"/>
                    <a:pt x="488" y="387"/>
                    <a:pt x="488" y="387"/>
                  </a:cubicBezTo>
                  <a:cubicBezTo>
                    <a:pt x="489" y="380"/>
                    <a:pt x="489" y="373"/>
                    <a:pt x="488" y="365"/>
                  </a:cubicBezTo>
                  <a:cubicBezTo>
                    <a:pt x="488" y="365"/>
                    <a:pt x="488" y="364"/>
                    <a:pt x="488" y="364"/>
                  </a:cubicBezTo>
                  <a:cubicBezTo>
                    <a:pt x="488" y="360"/>
                    <a:pt x="487" y="355"/>
                    <a:pt x="485" y="351"/>
                  </a:cubicBezTo>
                  <a:cubicBezTo>
                    <a:pt x="482" y="355"/>
                    <a:pt x="479" y="360"/>
                    <a:pt x="475" y="365"/>
                  </a:cubicBezTo>
                  <a:cubicBezTo>
                    <a:pt x="480" y="390"/>
                    <a:pt x="469" y="425"/>
                    <a:pt x="425" y="438"/>
                  </a:cubicBezTo>
                  <a:cubicBezTo>
                    <a:pt x="422" y="443"/>
                    <a:pt x="418" y="447"/>
                    <a:pt x="415" y="452"/>
                  </a:cubicBezTo>
                  <a:cubicBezTo>
                    <a:pt x="416" y="452"/>
                    <a:pt x="418" y="452"/>
                    <a:pt x="420" y="452"/>
                  </a:cubicBezTo>
                  <a:lnTo>
                    <a:pt x="420" y="452"/>
                  </a:lnTo>
                  <a:close/>
                  <a:moveTo>
                    <a:pt x="299" y="552"/>
                  </a:moveTo>
                  <a:lnTo>
                    <a:pt x="299" y="552"/>
                  </a:lnTo>
                  <a:cubicBezTo>
                    <a:pt x="299" y="552"/>
                    <a:pt x="299" y="552"/>
                    <a:pt x="299" y="552"/>
                  </a:cubicBezTo>
                  <a:cubicBezTo>
                    <a:pt x="299" y="553"/>
                    <a:pt x="300" y="554"/>
                    <a:pt x="301" y="555"/>
                  </a:cubicBezTo>
                  <a:cubicBezTo>
                    <a:pt x="312" y="549"/>
                    <a:pt x="322" y="541"/>
                    <a:pt x="332" y="533"/>
                  </a:cubicBezTo>
                  <a:cubicBezTo>
                    <a:pt x="332" y="533"/>
                    <a:pt x="332" y="533"/>
                    <a:pt x="332" y="533"/>
                  </a:cubicBezTo>
                  <a:cubicBezTo>
                    <a:pt x="337" y="529"/>
                    <a:pt x="342" y="525"/>
                    <a:pt x="346" y="521"/>
                  </a:cubicBezTo>
                  <a:cubicBezTo>
                    <a:pt x="346" y="521"/>
                    <a:pt x="347" y="521"/>
                    <a:pt x="347" y="521"/>
                  </a:cubicBezTo>
                  <a:cubicBezTo>
                    <a:pt x="351" y="517"/>
                    <a:pt x="356" y="512"/>
                    <a:pt x="360" y="508"/>
                  </a:cubicBezTo>
                  <a:cubicBezTo>
                    <a:pt x="360" y="508"/>
                    <a:pt x="361" y="508"/>
                    <a:pt x="361" y="507"/>
                  </a:cubicBezTo>
                  <a:cubicBezTo>
                    <a:pt x="367" y="502"/>
                    <a:pt x="372" y="495"/>
                    <a:pt x="378" y="489"/>
                  </a:cubicBezTo>
                  <a:cubicBezTo>
                    <a:pt x="378" y="489"/>
                    <a:pt x="378" y="488"/>
                    <a:pt x="379" y="488"/>
                  </a:cubicBezTo>
                  <a:cubicBezTo>
                    <a:pt x="384" y="483"/>
                    <a:pt x="389" y="477"/>
                    <a:pt x="393" y="471"/>
                  </a:cubicBezTo>
                  <a:cubicBezTo>
                    <a:pt x="394" y="470"/>
                    <a:pt x="394" y="470"/>
                    <a:pt x="394" y="470"/>
                  </a:cubicBezTo>
                  <a:cubicBezTo>
                    <a:pt x="398" y="465"/>
                    <a:pt x="403" y="459"/>
                    <a:pt x="407" y="454"/>
                  </a:cubicBezTo>
                  <a:cubicBezTo>
                    <a:pt x="407" y="453"/>
                    <a:pt x="407" y="453"/>
                    <a:pt x="407" y="453"/>
                  </a:cubicBezTo>
                  <a:cubicBezTo>
                    <a:pt x="412" y="447"/>
                    <a:pt x="417" y="440"/>
                    <a:pt x="421" y="434"/>
                  </a:cubicBezTo>
                  <a:cubicBezTo>
                    <a:pt x="421" y="434"/>
                    <a:pt x="421" y="434"/>
                    <a:pt x="422" y="433"/>
                  </a:cubicBezTo>
                  <a:cubicBezTo>
                    <a:pt x="438" y="410"/>
                    <a:pt x="454" y="386"/>
                    <a:pt x="470" y="363"/>
                  </a:cubicBezTo>
                  <a:cubicBezTo>
                    <a:pt x="470" y="363"/>
                    <a:pt x="470" y="363"/>
                    <a:pt x="470" y="363"/>
                  </a:cubicBezTo>
                  <a:cubicBezTo>
                    <a:pt x="475" y="356"/>
                    <a:pt x="479" y="350"/>
                    <a:pt x="484" y="343"/>
                  </a:cubicBezTo>
                  <a:cubicBezTo>
                    <a:pt x="484" y="343"/>
                    <a:pt x="484" y="343"/>
                    <a:pt x="484" y="343"/>
                  </a:cubicBezTo>
                  <a:cubicBezTo>
                    <a:pt x="492" y="332"/>
                    <a:pt x="500" y="321"/>
                    <a:pt x="508" y="311"/>
                  </a:cubicBezTo>
                  <a:cubicBezTo>
                    <a:pt x="509" y="310"/>
                    <a:pt x="510" y="309"/>
                    <a:pt x="510" y="308"/>
                  </a:cubicBezTo>
                  <a:cubicBezTo>
                    <a:pt x="511" y="308"/>
                    <a:pt x="511" y="307"/>
                    <a:pt x="511" y="307"/>
                  </a:cubicBezTo>
                  <a:cubicBezTo>
                    <a:pt x="516" y="301"/>
                    <a:pt x="521" y="296"/>
                    <a:pt x="526" y="290"/>
                  </a:cubicBezTo>
                  <a:cubicBezTo>
                    <a:pt x="526" y="290"/>
                    <a:pt x="526" y="290"/>
                    <a:pt x="526" y="289"/>
                  </a:cubicBezTo>
                  <a:cubicBezTo>
                    <a:pt x="535" y="280"/>
                    <a:pt x="544" y="270"/>
                    <a:pt x="553" y="262"/>
                  </a:cubicBezTo>
                  <a:cubicBezTo>
                    <a:pt x="553" y="262"/>
                    <a:pt x="554" y="262"/>
                    <a:pt x="554" y="262"/>
                  </a:cubicBezTo>
                  <a:cubicBezTo>
                    <a:pt x="560" y="256"/>
                    <a:pt x="566" y="252"/>
                    <a:pt x="572" y="247"/>
                  </a:cubicBezTo>
                  <a:cubicBezTo>
                    <a:pt x="572" y="247"/>
                    <a:pt x="573" y="247"/>
                    <a:pt x="573" y="247"/>
                  </a:cubicBezTo>
                  <a:lnTo>
                    <a:pt x="574" y="246"/>
                  </a:lnTo>
                  <a:cubicBezTo>
                    <a:pt x="574" y="246"/>
                    <a:pt x="574" y="246"/>
                    <a:pt x="574" y="246"/>
                  </a:cubicBezTo>
                  <a:cubicBezTo>
                    <a:pt x="575" y="245"/>
                    <a:pt x="576" y="244"/>
                    <a:pt x="577" y="244"/>
                  </a:cubicBezTo>
                  <a:lnTo>
                    <a:pt x="571" y="228"/>
                  </a:lnTo>
                  <a:cubicBezTo>
                    <a:pt x="568" y="230"/>
                    <a:pt x="565" y="233"/>
                    <a:pt x="562" y="235"/>
                  </a:cubicBezTo>
                  <a:cubicBezTo>
                    <a:pt x="562" y="235"/>
                    <a:pt x="562" y="236"/>
                    <a:pt x="562" y="236"/>
                  </a:cubicBezTo>
                  <a:cubicBezTo>
                    <a:pt x="456" y="323"/>
                    <a:pt x="411" y="466"/>
                    <a:pt x="294" y="544"/>
                  </a:cubicBezTo>
                  <a:cubicBezTo>
                    <a:pt x="296" y="547"/>
                    <a:pt x="297" y="549"/>
                    <a:pt x="299" y="552"/>
                  </a:cubicBezTo>
                  <a:lnTo>
                    <a:pt x="299" y="552"/>
                  </a:lnTo>
                  <a:close/>
                  <a:moveTo>
                    <a:pt x="400" y="562"/>
                  </a:moveTo>
                  <a:lnTo>
                    <a:pt x="400" y="562"/>
                  </a:lnTo>
                  <a:cubicBezTo>
                    <a:pt x="400" y="562"/>
                    <a:pt x="400" y="562"/>
                    <a:pt x="400" y="562"/>
                  </a:cubicBezTo>
                  <a:cubicBezTo>
                    <a:pt x="402" y="563"/>
                    <a:pt x="405" y="563"/>
                    <a:pt x="407" y="563"/>
                  </a:cubicBezTo>
                  <a:cubicBezTo>
                    <a:pt x="414" y="563"/>
                    <a:pt x="421" y="561"/>
                    <a:pt x="426" y="556"/>
                  </a:cubicBezTo>
                  <a:cubicBezTo>
                    <a:pt x="426" y="556"/>
                    <a:pt x="426" y="556"/>
                    <a:pt x="426" y="556"/>
                  </a:cubicBezTo>
                  <a:cubicBezTo>
                    <a:pt x="433" y="551"/>
                    <a:pt x="437" y="543"/>
                    <a:pt x="437" y="534"/>
                  </a:cubicBezTo>
                  <a:cubicBezTo>
                    <a:pt x="437" y="529"/>
                    <a:pt x="436" y="525"/>
                    <a:pt x="434" y="522"/>
                  </a:cubicBezTo>
                  <a:cubicBezTo>
                    <a:pt x="434" y="521"/>
                    <a:pt x="434" y="521"/>
                    <a:pt x="434" y="521"/>
                  </a:cubicBezTo>
                  <a:cubicBezTo>
                    <a:pt x="429" y="511"/>
                    <a:pt x="419" y="505"/>
                    <a:pt x="407" y="505"/>
                  </a:cubicBezTo>
                  <a:cubicBezTo>
                    <a:pt x="406" y="505"/>
                    <a:pt x="404" y="505"/>
                    <a:pt x="403" y="505"/>
                  </a:cubicBezTo>
                  <a:lnTo>
                    <a:pt x="402" y="505"/>
                  </a:lnTo>
                  <a:cubicBezTo>
                    <a:pt x="397" y="506"/>
                    <a:pt x="392" y="508"/>
                    <a:pt x="388" y="512"/>
                  </a:cubicBezTo>
                  <a:lnTo>
                    <a:pt x="388" y="512"/>
                  </a:lnTo>
                  <a:cubicBezTo>
                    <a:pt x="382" y="517"/>
                    <a:pt x="378" y="525"/>
                    <a:pt x="378" y="534"/>
                  </a:cubicBezTo>
                  <a:cubicBezTo>
                    <a:pt x="378" y="547"/>
                    <a:pt x="387" y="559"/>
                    <a:pt x="400" y="562"/>
                  </a:cubicBezTo>
                  <a:lnTo>
                    <a:pt x="400" y="562"/>
                  </a:lnTo>
                  <a:close/>
                  <a:moveTo>
                    <a:pt x="324" y="668"/>
                  </a:moveTo>
                  <a:lnTo>
                    <a:pt x="324" y="668"/>
                  </a:lnTo>
                  <a:cubicBezTo>
                    <a:pt x="332" y="665"/>
                    <a:pt x="340" y="662"/>
                    <a:pt x="347" y="657"/>
                  </a:cubicBezTo>
                  <a:cubicBezTo>
                    <a:pt x="347" y="657"/>
                    <a:pt x="347" y="657"/>
                    <a:pt x="348" y="657"/>
                  </a:cubicBezTo>
                  <a:cubicBezTo>
                    <a:pt x="354" y="653"/>
                    <a:pt x="360" y="648"/>
                    <a:pt x="365" y="643"/>
                  </a:cubicBezTo>
                  <a:cubicBezTo>
                    <a:pt x="365" y="643"/>
                    <a:pt x="365" y="643"/>
                    <a:pt x="365" y="643"/>
                  </a:cubicBezTo>
                  <a:cubicBezTo>
                    <a:pt x="390" y="618"/>
                    <a:pt x="397" y="585"/>
                    <a:pt x="396" y="567"/>
                  </a:cubicBezTo>
                  <a:cubicBezTo>
                    <a:pt x="391" y="565"/>
                    <a:pt x="385" y="562"/>
                    <a:pt x="381" y="557"/>
                  </a:cubicBezTo>
                  <a:cubicBezTo>
                    <a:pt x="384" y="590"/>
                    <a:pt x="374" y="629"/>
                    <a:pt x="327" y="653"/>
                  </a:cubicBezTo>
                  <a:cubicBezTo>
                    <a:pt x="326" y="653"/>
                    <a:pt x="326" y="653"/>
                    <a:pt x="325" y="653"/>
                  </a:cubicBezTo>
                  <a:cubicBezTo>
                    <a:pt x="325" y="653"/>
                    <a:pt x="324" y="653"/>
                    <a:pt x="324" y="653"/>
                  </a:cubicBezTo>
                  <a:cubicBezTo>
                    <a:pt x="316" y="650"/>
                    <a:pt x="307" y="646"/>
                    <a:pt x="300" y="641"/>
                  </a:cubicBezTo>
                  <a:cubicBezTo>
                    <a:pt x="299" y="640"/>
                    <a:pt x="299" y="640"/>
                    <a:pt x="298" y="640"/>
                  </a:cubicBezTo>
                  <a:cubicBezTo>
                    <a:pt x="292" y="635"/>
                    <a:pt x="286" y="629"/>
                    <a:pt x="282" y="622"/>
                  </a:cubicBezTo>
                  <a:cubicBezTo>
                    <a:pt x="282" y="621"/>
                    <a:pt x="282" y="621"/>
                    <a:pt x="281" y="621"/>
                  </a:cubicBezTo>
                  <a:cubicBezTo>
                    <a:pt x="272" y="605"/>
                    <a:pt x="274" y="585"/>
                    <a:pt x="300" y="569"/>
                  </a:cubicBezTo>
                  <a:cubicBezTo>
                    <a:pt x="299" y="565"/>
                    <a:pt x="297" y="561"/>
                    <a:pt x="295" y="557"/>
                  </a:cubicBezTo>
                  <a:cubicBezTo>
                    <a:pt x="241" y="594"/>
                    <a:pt x="263" y="640"/>
                    <a:pt x="324" y="668"/>
                  </a:cubicBezTo>
                  <a:lnTo>
                    <a:pt x="324" y="668"/>
                  </a:lnTo>
                  <a:close/>
                  <a:moveTo>
                    <a:pt x="349" y="662"/>
                  </a:moveTo>
                  <a:lnTo>
                    <a:pt x="349" y="662"/>
                  </a:lnTo>
                  <a:cubicBezTo>
                    <a:pt x="344" y="666"/>
                    <a:pt x="338" y="669"/>
                    <a:pt x="331" y="672"/>
                  </a:cubicBezTo>
                  <a:cubicBezTo>
                    <a:pt x="363" y="685"/>
                    <a:pt x="405" y="694"/>
                    <a:pt x="449" y="693"/>
                  </a:cubicBezTo>
                  <a:cubicBezTo>
                    <a:pt x="423" y="683"/>
                    <a:pt x="374" y="667"/>
                    <a:pt x="349" y="662"/>
                  </a:cubicBezTo>
                  <a:lnTo>
                    <a:pt x="349" y="662"/>
                  </a:lnTo>
                  <a:close/>
                  <a:moveTo>
                    <a:pt x="368" y="648"/>
                  </a:moveTo>
                  <a:lnTo>
                    <a:pt x="368" y="648"/>
                  </a:lnTo>
                  <a:cubicBezTo>
                    <a:pt x="364" y="652"/>
                    <a:pt x="360" y="655"/>
                    <a:pt x="356" y="658"/>
                  </a:cubicBezTo>
                  <a:cubicBezTo>
                    <a:pt x="387" y="665"/>
                    <a:pt x="443" y="683"/>
                    <a:pt x="463" y="692"/>
                  </a:cubicBezTo>
                  <a:cubicBezTo>
                    <a:pt x="475" y="692"/>
                    <a:pt x="487" y="690"/>
                    <a:pt x="499" y="688"/>
                  </a:cubicBezTo>
                  <a:cubicBezTo>
                    <a:pt x="465" y="677"/>
                    <a:pt x="398" y="656"/>
                    <a:pt x="368" y="648"/>
                  </a:cubicBezTo>
                  <a:lnTo>
                    <a:pt x="368" y="648"/>
                  </a:lnTo>
                  <a:close/>
                  <a:moveTo>
                    <a:pt x="402" y="568"/>
                  </a:moveTo>
                  <a:lnTo>
                    <a:pt x="402" y="568"/>
                  </a:lnTo>
                  <a:cubicBezTo>
                    <a:pt x="402" y="587"/>
                    <a:pt x="395" y="619"/>
                    <a:pt x="372" y="644"/>
                  </a:cubicBezTo>
                  <a:cubicBezTo>
                    <a:pt x="407" y="652"/>
                    <a:pt x="482" y="676"/>
                    <a:pt x="510" y="686"/>
                  </a:cubicBezTo>
                  <a:cubicBezTo>
                    <a:pt x="514" y="685"/>
                    <a:pt x="518" y="684"/>
                    <a:pt x="521" y="683"/>
                  </a:cubicBezTo>
                  <a:cubicBezTo>
                    <a:pt x="517" y="661"/>
                    <a:pt x="517" y="629"/>
                    <a:pt x="528" y="594"/>
                  </a:cubicBezTo>
                  <a:cubicBezTo>
                    <a:pt x="497" y="592"/>
                    <a:pt x="461" y="582"/>
                    <a:pt x="428" y="562"/>
                  </a:cubicBezTo>
                  <a:cubicBezTo>
                    <a:pt x="422" y="566"/>
                    <a:pt x="415" y="569"/>
                    <a:pt x="407" y="569"/>
                  </a:cubicBezTo>
                  <a:cubicBezTo>
                    <a:pt x="405" y="569"/>
                    <a:pt x="404" y="569"/>
                    <a:pt x="402" y="568"/>
                  </a:cubicBezTo>
                  <a:lnTo>
                    <a:pt x="402" y="568"/>
                  </a:lnTo>
                  <a:close/>
                  <a:moveTo>
                    <a:pt x="402" y="492"/>
                  </a:moveTo>
                  <a:lnTo>
                    <a:pt x="402" y="492"/>
                  </a:lnTo>
                  <a:cubicBezTo>
                    <a:pt x="402" y="495"/>
                    <a:pt x="403" y="497"/>
                    <a:pt x="404" y="499"/>
                  </a:cubicBezTo>
                  <a:cubicBezTo>
                    <a:pt x="405" y="499"/>
                    <a:pt x="406" y="499"/>
                    <a:pt x="407" y="499"/>
                  </a:cubicBezTo>
                  <a:cubicBezTo>
                    <a:pt x="413" y="499"/>
                    <a:pt x="418" y="500"/>
                    <a:pt x="423" y="503"/>
                  </a:cubicBezTo>
                  <a:cubicBezTo>
                    <a:pt x="426" y="487"/>
                    <a:pt x="411" y="481"/>
                    <a:pt x="402" y="492"/>
                  </a:cubicBezTo>
                  <a:lnTo>
                    <a:pt x="402" y="492"/>
                  </a:lnTo>
                  <a:close/>
                  <a:moveTo>
                    <a:pt x="422" y="464"/>
                  </a:moveTo>
                  <a:lnTo>
                    <a:pt x="422" y="464"/>
                  </a:lnTo>
                  <a:cubicBezTo>
                    <a:pt x="447" y="470"/>
                    <a:pt x="455" y="502"/>
                    <a:pt x="440" y="521"/>
                  </a:cubicBezTo>
                  <a:cubicBezTo>
                    <a:pt x="441" y="525"/>
                    <a:pt x="442" y="529"/>
                    <a:pt x="442" y="534"/>
                  </a:cubicBezTo>
                  <a:cubicBezTo>
                    <a:pt x="442" y="543"/>
                    <a:pt x="438" y="552"/>
                    <a:pt x="432" y="558"/>
                  </a:cubicBezTo>
                  <a:cubicBezTo>
                    <a:pt x="481" y="588"/>
                    <a:pt x="536" y="593"/>
                    <a:pt x="572" y="586"/>
                  </a:cubicBezTo>
                  <a:cubicBezTo>
                    <a:pt x="610" y="578"/>
                    <a:pt x="623" y="557"/>
                    <a:pt x="600" y="536"/>
                  </a:cubicBezTo>
                  <a:cubicBezTo>
                    <a:pt x="595" y="532"/>
                    <a:pt x="607" y="521"/>
                    <a:pt x="615" y="520"/>
                  </a:cubicBezTo>
                  <a:cubicBezTo>
                    <a:pt x="616" y="515"/>
                    <a:pt x="614" y="511"/>
                    <a:pt x="609" y="509"/>
                  </a:cubicBezTo>
                  <a:cubicBezTo>
                    <a:pt x="598" y="508"/>
                    <a:pt x="579" y="514"/>
                    <a:pt x="566" y="517"/>
                  </a:cubicBezTo>
                  <a:cubicBezTo>
                    <a:pt x="566" y="519"/>
                    <a:pt x="562" y="520"/>
                    <a:pt x="561" y="517"/>
                  </a:cubicBezTo>
                  <a:cubicBezTo>
                    <a:pt x="560" y="513"/>
                    <a:pt x="563" y="507"/>
                    <a:pt x="564" y="505"/>
                  </a:cubicBezTo>
                  <a:cubicBezTo>
                    <a:pt x="566" y="501"/>
                    <a:pt x="570" y="504"/>
                    <a:pt x="569" y="507"/>
                  </a:cubicBezTo>
                  <a:cubicBezTo>
                    <a:pt x="568" y="508"/>
                    <a:pt x="568" y="509"/>
                    <a:pt x="567" y="511"/>
                  </a:cubicBezTo>
                  <a:cubicBezTo>
                    <a:pt x="580" y="508"/>
                    <a:pt x="597" y="502"/>
                    <a:pt x="609" y="503"/>
                  </a:cubicBezTo>
                  <a:cubicBezTo>
                    <a:pt x="612" y="501"/>
                    <a:pt x="620" y="495"/>
                    <a:pt x="619" y="491"/>
                  </a:cubicBezTo>
                  <a:cubicBezTo>
                    <a:pt x="618" y="490"/>
                    <a:pt x="617" y="489"/>
                    <a:pt x="616" y="487"/>
                  </a:cubicBezTo>
                  <a:cubicBezTo>
                    <a:pt x="610" y="479"/>
                    <a:pt x="612" y="473"/>
                    <a:pt x="618" y="467"/>
                  </a:cubicBezTo>
                  <a:cubicBezTo>
                    <a:pt x="608" y="466"/>
                    <a:pt x="596" y="467"/>
                    <a:pt x="590" y="474"/>
                  </a:cubicBezTo>
                  <a:cubicBezTo>
                    <a:pt x="586" y="479"/>
                    <a:pt x="579" y="467"/>
                    <a:pt x="579" y="466"/>
                  </a:cubicBezTo>
                  <a:cubicBezTo>
                    <a:pt x="576" y="460"/>
                    <a:pt x="576" y="452"/>
                    <a:pt x="586" y="443"/>
                  </a:cubicBezTo>
                  <a:cubicBezTo>
                    <a:pt x="588" y="440"/>
                    <a:pt x="592" y="445"/>
                    <a:pt x="590" y="447"/>
                  </a:cubicBezTo>
                  <a:cubicBezTo>
                    <a:pt x="582" y="454"/>
                    <a:pt x="580" y="461"/>
                    <a:pt x="587" y="468"/>
                  </a:cubicBezTo>
                  <a:lnTo>
                    <a:pt x="588" y="469"/>
                  </a:lnTo>
                  <a:cubicBezTo>
                    <a:pt x="598" y="461"/>
                    <a:pt x="612" y="460"/>
                    <a:pt x="624" y="463"/>
                  </a:cubicBezTo>
                  <a:lnTo>
                    <a:pt x="624" y="463"/>
                  </a:lnTo>
                  <a:lnTo>
                    <a:pt x="624" y="463"/>
                  </a:lnTo>
                  <a:cubicBezTo>
                    <a:pt x="645" y="461"/>
                    <a:pt x="644" y="453"/>
                    <a:pt x="638" y="437"/>
                  </a:cubicBezTo>
                  <a:cubicBezTo>
                    <a:pt x="636" y="431"/>
                    <a:pt x="633" y="424"/>
                    <a:pt x="630" y="415"/>
                  </a:cubicBezTo>
                  <a:cubicBezTo>
                    <a:pt x="625" y="404"/>
                    <a:pt x="617" y="379"/>
                    <a:pt x="608" y="353"/>
                  </a:cubicBezTo>
                  <a:cubicBezTo>
                    <a:pt x="584" y="343"/>
                    <a:pt x="549" y="349"/>
                    <a:pt x="523" y="361"/>
                  </a:cubicBezTo>
                  <a:cubicBezTo>
                    <a:pt x="516" y="371"/>
                    <a:pt x="507" y="380"/>
                    <a:pt x="493" y="389"/>
                  </a:cubicBezTo>
                  <a:cubicBezTo>
                    <a:pt x="487" y="426"/>
                    <a:pt x="457" y="453"/>
                    <a:pt x="423" y="457"/>
                  </a:cubicBezTo>
                  <a:lnTo>
                    <a:pt x="422" y="464"/>
                  </a:lnTo>
                  <a:lnTo>
                    <a:pt x="422" y="464"/>
                  </a:lnTo>
                  <a:close/>
                  <a:moveTo>
                    <a:pt x="416" y="463"/>
                  </a:moveTo>
                  <a:lnTo>
                    <a:pt x="416" y="463"/>
                  </a:lnTo>
                  <a:lnTo>
                    <a:pt x="417" y="458"/>
                  </a:lnTo>
                  <a:cubicBezTo>
                    <a:pt x="415" y="458"/>
                    <a:pt x="413" y="458"/>
                    <a:pt x="411" y="458"/>
                  </a:cubicBezTo>
                  <a:cubicBezTo>
                    <a:pt x="407" y="463"/>
                    <a:pt x="403" y="468"/>
                    <a:pt x="399" y="473"/>
                  </a:cubicBezTo>
                  <a:cubicBezTo>
                    <a:pt x="399" y="477"/>
                    <a:pt x="399" y="482"/>
                    <a:pt x="400" y="485"/>
                  </a:cubicBezTo>
                  <a:cubicBezTo>
                    <a:pt x="412" y="476"/>
                    <a:pt x="435" y="482"/>
                    <a:pt x="428" y="506"/>
                  </a:cubicBezTo>
                  <a:cubicBezTo>
                    <a:pt x="431" y="508"/>
                    <a:pt x="434" y="511"/>
                    <a:pt x="437" y="515"/>
                  </a:cubicBezTo>
                  <a:cubicBezTo>
                    <a:pt x="449" y="498"/>
                    <a:pt x="439" y="469"/>
                    <a:pt x="414" y="469"/>
                  </a:cubicBezTo>
                  <a:cubicBezTo>
                    <a:pt x="411" y="468"/>
                    <a:pt x="411" y="463"/>
                    <a:pt x="415" y="463"/>
                  </a:cubicBezTo>
                  <a:cubicBezTo>
                    <a:pt x="415" y="463"/>
                    <a:pt x="416" y="463"/>
                    <a:pt x="416" y="463"/>
                  </a:cubicBezTo>
                  <a:lnTo>
                    <a:pt x="416" y="463"/>
                  </a:lnTo>
                  <a:close/>
                  <a:moveTo>
                    <a:pt x="514" y="262"/>
                  </a:moveTo>
                  <a:lnTo>
                    <a:pt x="514" y="262"/>
                  </a:lnTo>
                  <a:cubicBezTo>
                    <a:pt x="514" y="265"/>
                    <a:pt x="511" y="267"/>
                    <a:pt x="509" y="267"/>
                  </a:cubicBezTo>
                  <a:cubicBezTo>
                    <a:pt x="506" y="267"/>
                    <a:pt x="503" y="265"/>
                    <a:pt x="503" y="262"/>
                  </a:cubicBezTo>
                  <a:cubicBezTo>
                    <a:pt x="503" y="259"/>
                    <a:pt x="506" y="257"/>
                    <a:pt x="509" y="257"/>
                  </a:cubicBezTo>
                  <a:cubicBezTo>
                    <a:pt x="511" y="257"/>
                    <a:pt x="514" y="259"/>
                    <a:pt x="514" y="262"/>
                  </a:cubicBezTo>
                  <a:lnTo>
                    <a:pt x="514" y="262"/>
                  </a:lnTo>
                  <a:close/>
                  <a:moveTo>
                    <a:pt x="529" y="244"/>
                  </a:moveTo>
                  <a:lnTo>
                    <a:pt x="529" y="244"/>
                  </a:lnTo>
                  <a:cubicBezTo>
                    <a:pt x="529" y="248"/>
                    <a:pt x="526" y="250"/>
                    <a:pt x="523" y="250"/>
                  </a:cubicBezTo>
                  <a:cubicBezTo>
                    <a:pt x="520" y="250"/>
                    <a:pt x="517" y="248"/>
                    <a:pt x="517" y="244"/>
                  </a:cubicBezTo>
                  <a:cubicBezTo>
                    <a:pt x="517" y="241"/>
                    <a:pt x="520" y="239"/>
                    <a:pt x="523" y="239"/>
                  </a:cubicBezTo>
                  <a:cubicBezTo>
                    <a:pt x="526" y="239"/>
                    <a:pt x="529" y="241"/>
                    <a:pt x="529" y="244"/>
                  </a:cubicBezTo>
                  <a:lnTo>
                    <a:pt x="529" y="244"/>
                  </a:lnTo>
                  <a:close/>
                  <a:moveTo>
                    <a:pt x="499" y="280"/>
                  </a:moveTo>
                  <a:lnTo>
                    <a:pt x="499" y="280"/>
                  </a:lnTo>
                  <a:cubicBezTo>
                    <a:pt x="499" y="283"/>
                    <a:pt x="497" y="285"/>
                    <a:pt x="495" y="285"/>
                  </a:cubicBezTo>
                  <a:cubicBezTo>
                    <a:pt x="492" y="285"/>
                    <a:pt x="490" y="283"/>
                    <a:pt x="490" y="280"/>
                  </a:cubicBezTo>
                  <a:cubicBezTo>
                    <a:pt x="490" y="278"/>
                    <a:pt x="492" y="276"/>
                    <a:pt x="495" y="276"/>
                  </a:cubicBezTo>
                  <a:cubicBezTo>
                    <a:pt x="497" y="276"/>
                    <a:pt x="499" y="278"/>
                    <a:pt x="499" y="280"/>
                  </a:cubicBezTo>
                  <a:lnTo>
                    <a:pt x="499" y="280"/>
                  </a:lnTo>
                  <a:close/>
                  <a:moveTo>
                    <a:pt x="339" y="230"/>
                  </a:moveTo>
                  <a:lnTo>
                    <a:pt x="339" y="230"/>
                  </a:lnTo>
                  <a:cubicBezTo>
                    <a:pt x="339" y="233"/>
                    <a:pt x="336" y="236"/>
                    <a:pt x="333" y="236"/>
                  </a:cubicBezTo>
                  <a:cubicBezTo>
                    <a:pt x="330" y="236"/>
                    <a:pt x="328" y="233"/>
                    <a:pt x="328" y="230"/>
                  </a:cubicBezTo>
                  <a:cubicBezTo>
                    <a:pt x="328" y="227"/>
                    <a:pt x="330" y="224"/>
                    <a:pt x="333" y="224"/>
                  </a:cubicBezTo>
                  <a:cubicBezTo>
                    <a:pt x="336" y="224"/>
                    <a:pt x="339" y="227"/>
                    <a:pt x="339" y="230"/>
                  </a:cubicBezTo>
                  <a:lnTo>
                    <a:pt x="339" y="230"/>
                  </a:lnTo>
                  <a:close/>
                  <a:moveTo>
                    <a:pt x="407" y="544"/>
                  </a:moveTo>
                  <a:lnTo>
                    <a:pt x="407" y="544"/>
                  </a:lnTo>
                  <a:cubicBezTo>
                    <a:pt x="413" y="544"/>
                    <a:pt x="417" y="539"/>
                    <a:pt x="417" y="534"/>
                  </a:cubicBezTo>
                  <a:cubicBezTo>
                    <a:pt x="417" y="528"/>
                    <a:pt x="413" y="524"/>
                    <a:pt x="407" y="524"/>
                  </a:cubicBezTo>
                  <a:cubicBezTo>
                    <a:pt x="402" y="524"/>
                    <a:pt x="397" y="528"/>
                    <a:pt x="397" y="534"/>
                  </a:cubicBezTo>
                  <a:cubicBezTo>
                    <a:pt x="397" y="539"/>
                    <a:pt x="402" y="544"/>
                    <a:pt x="407" y="544"/>
                  </a:cubicBezTo>
                  <a:lnTo>
                    <a:pt x="407" y="544"/>
                  </a:lnTo>
                  <a:close/>
                  <a:moveTo>
                    <a:pt x="407" y="550"/>
                  </a:moveTo>
                  <a:lnTo>
                    <a:pt x="407" y="550"/>
                  </a:lnTo>
                  <a:cubicBezTo>
                    <a:pt x="399" y="550"/>
                    <a:pt x="392" y="542"/>
                    <a:pt x="392" y="534"/>
                  </a:cubicBezTo>
                  <a:cubicBezTo>
                    <a:pt x="392" y="525"/>
                    <a:pt x="399" y="518"/>
                    <a:pt x="407" y="518"/>
                  </a:cubicBezTo>
                  <a:cubicBezTo>
                    <a:pt x="416" y="518"/>
                    <a:pt x="423" y="525"/>
                    <a:pt x="423" y="534"/>
                  </a:cubicBezTo>
                  <a:cubicBezTo>
                    <a:pt x="423" y="542"/>
                    <a:pt x="416" y="550"/>
                    <a:pt x="407" y="550"/>
                  </a:cubicBezTo>
                  <a:lnTo>
                    <a:pt x="407" y="550"/>
                  </a:lnTo>
                  <a:close/>
                  <a:moveTo>
                    <a:pt x="624" y="463"/>
                  </a:moveTo>
                  <a:lnTo>
                    <a:pt x="624" y="463"/>
                  </a:lnTo>
                  <a:cubicBezTo>
                    <a:pt x="624" y="463"/>
                    <a:pt x="624" y="463"/>
                    <a:pt x="624" y="463"/>
                  </a:cubicBezTo>
                  <a:lnTo>
                    <a:pt x="624" y="463"/>
                  </a:lnTo>
                  <a:lnTo>
                    <a:pt x="624" y="463"/>
                  </a:lnTo>
                  <a:lnTo>
                    <a:pt x="624" y="463"/>
                  </a:lnTo>
                  <a:close/>
                  <a:moveTo>
                    <a:pt x="541" y="399"/>
                  </a:moveTo>
                  <a:lnTo>
                    <a:pt x="541" y="399"/>
                  </a:lnTo>
                  <a:cubicBezTo>
                    <a:pt x="539" y="395"/>
                    <a:pt x="539" y="389"/>
                    <a:pt x="539" y="383"/>
                  </a:cubicBezTo>
                  <a:cubicBezTo>
                    <a:pt x="531" y="385"/>
                    <a:pt x="523" y="389"/>
                    <a:pt x="516" y="395"/>
                  </a:cubicBezTo>
                  <a:cubicBezTo>
                    <a:pt x="518" y="395"/>
                    <a:pt x="522" y="397"/>
                    <a:pt x="527" y="398"/>
                  </a:cubicBezTo>
                  <a:cubicBezTo>
                    <a:pt x="531" y="398"/>
                    <a:pt x="536" y="399"/>
                    <a:pt x="541" y="399"/>
                  </a:cubicBezTo>
                  <a:lnTo>
                    <a:pt x="541" y="399"/>
                  </a:lnTo>
                  <a:close/>
                  <a:moveTo>
                    <a:pt x="545" y="381"/>
                  </a:moveTo>
                  <a:lnTo>
                    <a:pt x="545" y="381"/>
                  </a:lnTo>
                  <a:cubicBezTo>
                    <a:pt x="544" y="389"/>
                    <a:pt x="545" y="395"/>
                    <a:pt x="547" y="400"/>
                  </a:cubicBezTo>
                  <a:cubicBezTo>
                    <a:pt x="551" y="400"/>
                    <a:pt x="554" y="399"/>
                    <a:pt x="558" y="399"/>
                  </a:cubicBezTo>
                  <a:cubicBezTo>
                    <a:pt x="556" y="397"/>
                    <a:pt x="555" y="393"/>
                    <a:pt x="555" y="389"/>
                  </a:cubicBezTo>
                  <a:cubicBezTo>
                    <a:pt x="555" y="386"/>
                    <a:pt x="555" y="382"/>
                    <a:pt x="556" y="379"/>
                  </a:cubicBezTo>
                  <a:cubicBezTo>
                    <a:pt x="553" y="380"/>
                    <a:pt x="549" y="380"/>
                    <a:pt x="545" y="381"/>
                  </a:cubicBezTo>
                  <a:lnTo>
                    <a:pt x="545" y="381"/>
                  </a:lnTo>
                  <a:close/>
                  <a:moveTo>
                    <a:pt x="569" y="373"/>
                  </a:moveTo>
                  <a:lnTo>
                    <a:pt x="569" y="373"/>
                  </a:lnTo>
                  <a:cubicBezTo>
                    <a:pt x="572" y="373"/>
                    <a:pt x="576" y="372"/>
                    <a:pt x="579" y="373"/>
                  </a:cubicBezTo>
                  <a:cubicBezTo>
                    <a:pt x="581" y="373"/>
                    <a:pt x="582" y="375"/>
                    <a:pt x="582" y="376"/>
                  </a:cubicBezTo>
                  <a:cubicBezTo>
                    <a:pt x="582" y="379"/>
                    <a:pt x="577" y="381"/>
                    <a:pt x="574" y="382"/>
                  </a:cubicBezTo>
                  <a:cubicBezTo>
                    <a:pt x="574" y="384"/>
                    <a:pt x="575" y="386"/>
                    <a:pt x="575" y="387"/>
                  </a:cubicBezTo>
                  <a:cubicBezTo>
                    <a:pt x="576" y="395"/>
                    <a:pt x="572" y="402"/>
                    <a:pt x="567" y="404"/>
                  </a:cubicBezTo>
                  <a:cubicBezTo>
                    <a:pt x="567" y="404"/>
                    <a:pt x="567" y="404"/>
                    <a:pt x="567" y="404"/>
                  </a:cubicBezTo>
                  <a:cubicBezTo>
                    <a:pt x="560" y="405"/>
                    <a:pt x="553" y="405"/>
                    <a:pt x="546" y="405"/>
                  </a:cubicBezTo>
                  <a:cubicBezTo>
                    <a:pt x="545" y="405"/>
                    <a:pt x="545" y="405"/>
                    <a:pt x="544" y="405"/>
                  </a:cubicBezTo>
                  <a:cubicBezTo>
                    <a:pt x="533" y="405"/>
                    <a:pt x="521" y="403"/>
                    <a:pt x="511" y="399"/>
                  </a:cubicBezTo>
                  <a:cubicBezTo>
                    <a:pt x="511" y="399"/>
                    <a:pt x="511" y="399"/>
                    <a:pt x="511" y="399"/>
                  </a:cubicBezTo>
                  <a:cubicBezTo>
                    <a:pt x="508" y="402"/>
                    <a:pt x="504" y="399"/>
                    <a:pt x="506" y="396"/>
                  </a:cubicBezTo>
                  <a:cubicBezTo>
                    <a:pt x="506" y="396"/>
                    <a:pt x="507" y="395"/>
                    <a:pt x="508" y="394"/>
                  </a:cubicBezTo>
                  <a:cubicBezTo>
                    <a:pt x="508" y="394"/>
                    <a:pt x="509" y="393"/>
                    <a:pt x="509" y="393"/>
                  </a:cubicBezTo>
                  <a:cubicBezTo>
                    <a:pt x="515" y="387"/>
                    <a:pt x="534" y="373"/>
                    <a:pt x="569" y="373"/>
                  </a:cubicBez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sz="4267"/>
            </a:p>
          </p:txBody>
        </p:sp>
        <p:sp>
          <p:nvSpPr>
            <p:cNvPr id="11" name="Freeform 7">
              <a:extLst>
                <a:ext uri="{FF2B5EF4-FFF2-40B4-BE49-F238E27FC236}">
                  <a16:creationId xmlns:a16="http://schemas.microsoft.com/office/drawing/2014/main" id="{AD4C2154-1036-25AE-9332-6CD29C8A49FF}"/>
                </a:ext>
              </a:extLst>
            </p:cNvPr>
            <p:cNvSpPr>
              <a:spLocks noEditPoints="1"/>
            </p:cNvSpPr>
            <p:nvPr userDrawn="1"/>
          </p:nvSpPr>
          <p:spPr bwMode="auto">
            <a:xfrm>
              <a:off x="7499350" y="325438"/>
              <a:ext cx="525463" cy="576262"/>
            </a:xfrm>
            <a:custGeom>
              <a:avLst/>
              <a:gdLst>
                <a:gd name="T0" fmla="*/ 524 w 647"/>
                <a:gd name="T1" fmla="*/ 663 h 701"/>
                <a:gd name="T2" fmla="*/ 555 w 647"/>
                <a:gd name="T3" fmla="*/ 673 h 701"/>
                <a:gd name="T4" fmla="*/ 563 w 647"/>
                <a:gd name="T5" fmla="*/ 670 h 701"/>
                <a:gd name="T6" fmla="*/ 524 w 647"/>
                <a:gd name="T7" fmla="*/ 657 h 701"/>
                <a:gd name="T8" fmla="*/ 564 w 647"/>
                <a:gd name="T9" fmla="*/ 676 h 701"/>
                <a:gd name="T10" fmla="*/ 510 w 647"/>
                <a:gd name="T11" fmla="*/ 692 h 701"/>
                <a:gd name="T12" fmla="*/ 324 w 647"/>
                <a:gd name="T13" fmla="*/ 675 h 701"/>
                <a:gd name="T14" fmla="*/ 293 w 647"/>
                <a:gd name="T15" fmla="*/ 552 h 701"/>
                <a:gd name="T16" fmla="*/ 265 w 647"/>
                <a:gd name="T17" fmla="*/ 544 h 701"/>
                <a:gd name="T18" fmla="*/ 217 w 647"/>
                <a:gd name="T19" fmla="*/ 599 h 701"/>
                <a:gd name="T20" fmla="*/ 501 w 647"/>
                <a:gd name="T21" fmla="*/ 186 h 701"/>
                <a:gd name="T22" fmla="*/ 510 w 647"/>
                <a:gd name="T23" fmla="*/ 202 h 701"/>
                <a:gd name="T24" fmla="*/ 554 w 647"/>
                <a:gd name="T25" fmla="*/ 163 h 701"/>
                <a:gd name="T26" fmla="*/ 583 w 647"/>
                <a:gd name="T27" fmla="*/ 244 h 701"/>
                <a:gd name="T28" fmla="*/ 579 w 647"/>
                <a:gd name="T29" fmla="*/ 249 h 701"/>
                <a:gd name="T30" fmla="*/ 625 w 647"/>
                <a:gd name="T31" fmla="*/ 468 h 701"/>
                <a:gd name="T32" fmla="*/ 617 w 647"/>
                <a:gd name="T33" fmla="*/ 526 h 701"/>
                <a:gd name="T34" fmla="*/ 534 w 647"/>
                <a:gd name="T35" fmla="*/ 594 h 701"/>
                <a:gd name="T36" fmla="*/ 586 w 647"/>
                <a:gd name="T37" fmla="*/ 661 h 701"/>
                <a:gd name="T38" fmla="*/ 586 w 647"/>
                <a:gd name="T39" fmla="*/ 666 h 701"/>
                <a:gd name="T40" fmla="*/ 564 w 647"/>
                <a:gd name="T41" fmla="*/ 676 h 701"/>
                <a:gd name="T42" fmla="*/ 306 w 647"/>
                <a:gd name="T43" fmla="*/ 571 h 701"/>
                <a:gd name="T44" fmla="*/ 303 w 647"/>
                <a:gd name="T45" fmla="*/ 560 h 701"/>
                <a:gd name="T46" fmla="*/ 302 w 647"/>
                <a:gd name="T47" fmla="*/ 575 h 701"/>
                <a:gd name="T48" fmla="*/ 303 w 647"/>
                <a:gd name="T49" fmla="*/ 596 h 701"/>
                <a:gd name="T50" fmla="*/ 283 w 647"/>
                <a:gd name="T51" fmla="*/ 607 h 701"/>
                <a:gd name="T52" fmla="*/ 333 w 647"/>
                <a:gd name="T53" fmla="*/ 540 h 701"/>
                <a:gd name="T54" fmla="*/ 283 w 647"/>
                <a:gd name="T55" fmla="*/ 607 h 701"/>
                <a:gd name="T56" fmla="*/ 301 w 647"/>
                <a:gd name="T57" fmla="*/ 635 h 701"/>
                <a:gd name="T58" fmla="*/ 289 w 647"/>
                <a:gd name="T59" fmla="*/ 623 h 701"/>
                <a:gd name="T60" fmla="*/ 307 w 647"/>
                <a:gd name="T61" fmla="*/ 639 h 701"/>
                <a:gd name="T62" fmla="*/ 352 w 647"/>
                <a:gd name="T63" fmla="*/ 524 h 701"/>
                <a:gd name="T64" fmla="*/ 527 w 647"/>
                <a:gd name="T65" fmla="*/ 353 h 701"/>
                <a:gd name="T66" fmla="*/ 578 w 647"/>
                <a:gd name="T67" fmla="*/ 264 h 701"/>
                <a:gd name="T68" fmla="*/ 527 w 647"/>
                <a:gd name="T69" fmla="*/ 353 h 701"/>
                <a:gd name="T70" fmla="*/ 519 w 647"/>
                <a:gd name="T71" fmla="*/ 356 h 701"/>
                <a:gd name="T72" fmla="*/ 528 w 647"/>
                <a:gd name="T73" fmla="*/ 314 h 701"/>
                <a:gd name="T74" fmla="*/ 516 w 647"/>
                <a:gd name="T75" fmla="*/ 310 h 701"/>
                <a:gd name="T76" fmla="*/ 518 w 647"/>
                <a:gd name="T77" fmla="*/ 357 h 701"/>
                <a:gd name="T78" fmla="*/ 374 w 647"/>
                <a:gd name="T79" fmla="*/ 525 h 701"/>
                <a:gd name="T80" fmla="*/ 366 w 647"/>
                <a:gd name="T81" fmla="*/ 510 h 701"/>
                <a:gd name="T82" fmla="*/ 387 w 647"/>
                <a:gd name="T83" fmla="*/ 505 h 701"/>
                <a:gd name="T84" fmla="*/ 394 w 647"/>
                <a:gd name="T85" fmla="*/ 479 h 701"/>
                <a:gd name="T86" fmla="*/ 387 w 647"/>
                <a:gd name="T87" fmla="*/ 505 h 701"/>
                <a:gd name="T88" fmla="*/ 258 w 647"/>
                <a:gd name="T89" fmla="*/ 506 h 701"/>
                <a:gd name="T90" fmla="*/ 226 w 647"/>
                <a:gd name="T91" fmla="*/ 406 h 701"/>
                <a:gd name="T92" fmla="*/ 228 w 647"/>
                <a:gd name="T93" fmla="*/ 363 h 701"/>
                <a:gd name="T94" fmla="*/ 231 w 647"/>
                <a:gd name="T95" fmla="*/ 349 h 701"/>
                <a:gd name="T96" fmla="*/ 310 w 647"/>
                <a:gd name="T97" fmla="*/ 227 h 701"/>
                <a:gd name="T98" fmla="*/ 358 w 647"/>
                <a:gd name="T99" fmla="*/ 200 h 701"/>
                <a:gd name="T100" fmla="*/ 462 w 647"/>
                <a:gd name="T101" fmla="*/ 190 h 701"/>
                <a:gd name="T102" fmla="*/ 476 w 647"/>
                <a:gd name="T103" fmla="*/ 180 h 701"/>
                <a:gd name="T104" fmla="*/ 269 w 647"/>
                <a:gd name="T105" fmla="*/ 246 h 701"/>
                <a:gd name="T106" fmla="*/ 245 w 647"/>
                <a:gd name="T107" fmla="*/ 277 h 701"/>
                <a:gd name="T108" fmla="*/ 217 w 647"/>
                <a:gd name="T109" fmla="*/ 345 h 701"/>
                <a:gd name="T110" fmla="*/ 253 w 647"/>
                <a:gd name="T111" fmla="*/ 527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47" h="701">
                  <a:moveTo>
                    <a:pt x="555" y="673"/>
                  </a:moveTo>
                  <a:lnTo>
                    <a:pt x="555" y="673"/>
                  </a:lnTo>
                  <a:cubicBezTo>
                    <a:pt x="549" y="670"/>
                    <a:pt x="537" y="667"/>
                    <a:pt x="524" y="663"/>
                  </a:cubicBezTo>
                  <a:cubicBezTo>
                    <a:pt x="525" y="670"/>
                    <a:pt x="526" y="677"/>
                    <a:pt x="527" y="682"/>
                  </a:cubicBezTo>
                  <a:cubicBezTo>
                    <a:pt x="536" y="680"/>
                    <a:pt x="546" y="677"/>
                    <a:pt x="555" y="673"/>
                  </a:cubicBezTo>
                  <a:lnTo>
                    <a:pt x="555" y="673"/>
                  </a:lnTo>
                  <a:close/>
                  <a:moveTo>
                    <a:pt x="524" y="657"/>
                  </a:moveTo>
                  <a:lnTo>
                    <a:pt x="524" y="657"/>
                  </a:lnTo>
                  <a:cubicBezTo>
                    <a:pt x="539" y="662"/>
                    <a:pt x="556" y="666"/>
                    <a:pt x="563" y="670"/>
                  </a:cubicBezTo>
                  <a:cubicBezTo>
                    <a:pt x="568" y="668"/>
                    <a:pt x="574" y="666"/>
                    <a:pt x="579" y="663"/>
                  </a:cubicBezTo>
                  <a:cubicBezTo>
                    <a:pt x="569" y="658"/>
                    <a:pt x="546" y="651"/>
                    <a:pt x="524" y="645"/>
                  </a:cubicBezTo>
                  <a:cubicBezTo>
                    <a:pt x="524" y="649"/>
                    <a:pt x="524" y="653"/>
                    <a:pt x="524" y="657"/>
                  </a:cubicBezTo>
                  <a:lnTo>
                    <a:pt x="524" y="657"/>
                  </a:lnTo>
                  <a:close/>
                  <a:moveTo>
                    <a:pt x="564" y="676"/>
                  </a:moveTo>
                  <a:lnTo>
                    <a:pt x="564" y="676"/>
                  </a:lnTo>
                  <a:cubicBezTo>
                    <a:pt x="563" y="676"/>
                    <a:pt x="563" y="676"/>
                    <a:pt x="563" y="676"/>
                  </a:cubicBezTo>
                  <a:cubicBezTo>
                    <a:pt x="546" y="683"/>
                    <a:pt x="528" y="688"/>
                    <a:pt x="511" y="692"/>
                  </a:cubicBezTo>
                  <a:cubicBezTo>
                    <a:pt x="511" y="692"/>
                    <a:pt x="510" y="692"/>
                    <a:pt x="510" y="692"/>
                  </a:cubicBezTo>
                  <a:cubicBezTo>
                    <a:pt x="494" y="695"/>
                    <a:pt x="478" y="697"/>
                    <a:pt x="463" y="698"/>
                  </a:cubicBezTo>
                  <a:cubicBezTo>
                    <a:pt x="462" y="698"/>
                    <a:pt x="462" y="698"/>
                    <a:pt x="462" y="698"/>
                  </a:cubicBezTo>
                  <a:cubicBezTo>
                    <a:pt x="410" y="701"/>
                    <a:pt x="361" y="691"/>
                    <a:pt x="324" y="675"/>
                  </a:cubicBezTo>
                  <a:lnTo>
                    <a:pt x="323" y="674"/>
                  </a:lnTo>
                  <a:cubicBezTo>
                    <a:pt x="323" y="674"/>
                    <a:pt x="322" y="674"/>
                    <a:pt x="322" y="674"/>
                  </a:cubicBezTo>
                  <a:cubicBezTo>
                    <a:pt x="260" y="645"/>
                    <a:pt x="232" y="594"/>
                    <a:pt x="293" y="552"/>
                  </a:cubicBezTo>
                  <a:cubicBezTo>
                    <a:pt x="286" y="542"/>
                    <a:pt x="278" y="532"/>
                    <a:pt x="270" y="522"/>
                  </a:cubicBezTo>
                  <a:cubicBezTo>
                    <a:pt x="267" y="518"/>
                    <a:pt x="265" y="515"/>
                    <a:pt x="262" y="511"/>
                  </a:cubicBezTo>
                  <a:cubicBezTo>
                    <a:pt x="257" y="524"/>
                    <a:pt x="257" y="532"/>
                    <a:pt x="265" y="544"/>
                  </a:cubicBezTo>
                  <a:cubicBezTo>
                    <a:pt x="266" y="545"/>
                    <a:pt x="265" y="546"/>
                    <a:pt x="265" y="547"/>
                  </a:cubicBezTo>
                  <a:lnTo>
                    <a:pt x="221" y="599"/>
                  </a:lnTo>
                  <a:cubicBezTo>
                    <a:pt x="220" y="601"/>
                    <a:pt x="218" y="601"/>
                    <a:pt x="217" y="599"/>
                  </a:cubicBezTo>
                  <a:cubicBezTo>
                    <a:pt x="0" y="361"/>
                    <a:pt x="247" y="0"/>
                    <a:pt x="546" y="104"/>
                  </a:cubicBezTo>
                  <a:cubicBezTo>
                    <a:pt x="548" y="105"/>
                    <a:pt x="549" y="106"/>
                    <a:pt x="548" y="108"/>
                  </a:cubicBezTo>
                  <a:lnTo>
                    <a:pt x="501" y="186"/>
                  </a:lnTo>
                  <a:cubicBezTo>
                    <a:pt x="500" y="187"/>
                    <a:pt x="499" y="188"/>
                    <a:pt x="498" y="187"/>
                  </a:cubicBezTo>
                  <a:cubicBezTo>
                    <a:pt x="483" y="185"/>
                    <a:pt x="474" y="186"/>
                    <a:pt x="468" y="192"/>
                  </a:cubicBezTo>
                  <a:cubicBezTo>
                    <a:pt x="482" y="194"/>
                    <a:pt x="496" y="197"/>
                    <a:pt x="510" y="202"/>
                  </a:cubicBezTo>
                  <a:cubicBezTo>
                    <a:pt x="523" y="188"/>
                    <a:pt x="536" y="175"/>
                    <a:pt x="551" y="163"/>
                  </a:cubicBezTo>
                  <a:cubicBezTo>
                    <a:pt x="551" y="163"/>
                    <a:pt x="551" y="163"/>
                    <a:pt x="552" y="163"/>
                  </a:cubicBezTo>
                  <a:cubicBezTo>
                    <a:pt x="552" y="162"/>
                    <a:pt x="553" y="162"/>
                    <a:pt x="554" y="163"/>
                  </a:cubicBezTo>
                  <a:cubicBezTo>
                    <a:pt x="555" y="163"/>
                    <a:pt x="555" y="163"/>
                    <a:pt x="556" y="164"/>
                  </a:cubicBezTo>
                  <a:cubicBezTo>
                    <a:pt x="556" y="164"/>
                    <a:pt x="556" y="165"/>
                    <a:pt x="556" y="165"/>
                  </a:cubicBezTo>
                  <a:lnTo>
                    <a:pt x="583" y="244"/>
                  </a:lnTo>
                  <a:cubicBezTo>
                    <a:pt x="583" y="245"/>
                    <a:pt x="583" y="245"/>
                    <a:pt x="583" y="246"/>
                  </a:cubicBezTo>
                  <a:cubicBezTo>
                    <a:pt x="583" y="247"/>
                    <a:pt x="582" y="247"/>
                    <a:pt x="582" y="247"/>
                  </a:cubicBezTo>
                  <a:cubicBezTo>
                    <a:pt x="581" y="248"/>
                    <a:pt x="580" y="249"/>
                    <a:pt x="579" y="249"/>
                  </a:cubicBezTo>
                  <a:cubicBezTo>
                    <a:pt x="585" y="266"/>
                    <a:pt x="623" y="382"/>
                    <a:pt x="635" y="413"/>
                  </a:cubicBezTo>
                  <a:cubicBezTo>
                    <a:pt x="639" y="423"/>
                    <a:pt x="647" y="441"/>
                    <a:pt x="647" y="452"/>
                  </a:cubicBezTo>
                  <a:cubicBezTo>
                    <a:pt x="647" y="462"/>
                    <a:pt x="640" y="467"/>
                    <a:pt x="625" y="468"/>
                  </a:cubicBezTo>
                  <a:cubicBezTo>
                    <a:pt x="617" y="475"/>
                    <a:pt x="616" y="478"/>
                    <a:pt x="620" y="483"/>
                  </a:cubicBezTo>
                  <a:cubicBezTo>
                    <a:pt x="628" y="494"/>
                    <a:pt x="624" y="499"/>
                    <a:pt x="615" y="506"/>
                  </a:cubicBezTo>
                  <a:cubicBezTo>
                    <a:pt x="624" y="513"/>
                    <a:pt x="622" y="526"/>
                    <a:pt x="617" y="526"/>
                  </a:cubicBezTo>
                  <a:cubicBezTo>
                    <a:pt x="611" y="526"/>
                    <a:pt x="609" y="528"/>
                    <a:pt x="605" y="533"/>
                  </a:cubicBezTo>
                  <a:cubicBezTo>
                    <a:pt x="633" y="560"/>
                    <a:pt x="610" y="583"/>
                    <a:pt x="573" y="591"/>
                  </a:cubicBezTo>
                  <a:cubicBezTo>
                    <a:pt x="562" y="594"/>
                    <a:pt x="548" y="595"/>
                    <a:pt x="534" y="594"/>
                  </a:cubicBezTo>
                  <a:cubicBezTo>
                    <a:pt x="534" y="594"/>
                    <a:pt x="534" y="594"/>
                    <a:pt x="534" y="595"/>
                  </a:cubicBezTo>
                  <a:cubicBezTo>
                    <a:pt x="529" y="610"/>
                    <a:pt x="526" y="625"/>
                    <a:pt x="525" y="639"/>
                  </a:cubicBezTo>
                  <a:cubicBezTo>
                    <a:pt x="549" y="646"/>
                    <a:pt x="578" y="655"/>
                    <a:pt x="586" y="661"/>
                  </a:cubicBezTo>
                  <a:cubicBezTo>
                    <a:pt x="586" y="661"/>
                    <a:pt x="587" y="662"/>
                    <a:pt x="587" y="662"/>
                  </a:cubicBezTo>
                  <a:cubicBezTo>
                    <a:pt x="587" y="663"/>
                    <a:pt x="588" y="663"/>
                    <a:pt x="587" y="664"/>
                  </a:cubicBezTo>
                  <a:cubicBezTo>
                    <a:pt x="587" y="665"/>
                    <a:pt x="587" y="665"/>
                    <a:pt x="586" y="666"/>
                  </a:cubicBezTo>
                  <a:cubicBezTo>
                    <a:pt x="586" y="666"/>
                    <a:pt x="586" y="666"/>
                    <a:pt x="585" y="666"/>
                  </a:cubicBezTo>
                  <a:cubicBezTo>
                    <a:pt x="578" y="670"/>
                    <a:pt x="571" y="673"/>
                    <a:pt x="564" y="676"/>
                  </a:cubicBezTo>
                  <a:lnTo>
                    <a:pt x="564" y="676"/>
                  </a:lnTo>
                  <a:close/>
                  <a:moveTo>
                    <a:pt x="306" y="570"/>
                  </a:moveTo>
                  <a:lnTo>
                    <a:pt x="306" y="570"/>
                  </a:lnTo>
                  <a:cubicBezTo>
                    <a:pt x="306" y="570"/>
                    <a:pt x="306" y="570"/>
                    <a:pt x="306" y="571"/>
                  </a:cubicBezTo>
                  <a:cubicBezTo>
                    <a:pt x="308" y="577"/>
                    <a:pt x="309" y="584"/>
                    <a:pt x="309" y="592"/>
                  </a:cubicBezTo>
                  <a:cubicBezTo>
                    <a:pt x="326" y="581"/>
                    <a:pt x="321" y="561"/>
                    <a:pt x="316" y="552"/>
                  </a:cubicBezTo>
                  <a:cubicBezTo>
                    <a:pt x="312" y="555"/>
                    <a:pt x="307" y="558"/>
                    <a:pt x="303" y="560"/>
                  </a:cubicBezTo>
                  <a:cubicBezTo>
                    <a:pt x="304" y="563"/>
                    <a:pt x="305" y="566"/>
                    <a:pt x="306" y="570"/>
                  </a:cubicBezTo>
                  <a:lnTo>
                    <a:pt x="306" y="570"/>
                  </a:lnTo>
                  <a:close/>
                  <a:moveTo>
                    <a:pt x="302" y="575"/>
                  </a:moveTo>
                  <a:lnTo>
                    <a:pt x="302" y="575"/>
                  </a:lnTo>
                  <a:cubicBezTo>
                    <a:pt x="289" y="583"/>
                    <a:pt x="284" y="592"/>
                    <a:pt x="283" y="601"/>
                  </a:cubicBezTo>
                  <a:cubicBezTo>
                    <a:pt x="291" y="600"/>
                    <a:pt x="297" y="598"/>
                    <a:pt x="303" y="596"/>
                  </a:cubicBezTo>
                  <a:cubicBezTo>
                    <a:pt x="303" y="588"/>
                    <a:pt x="303" y="581"/>
                    <a:pt x="302" y="575"/>
                  </a:cubicBezTo>
                  <a:lnTo>
                    <a:pt x="302" y="575"/>
                  </a:lnTo>
                  <a:close/>
                  <a:moveTo>
                    <a:pt x="283" y="607"/>
                  </a:moveTo>
                  <a:lnTo>
                    <a:pt x="283" y="607"/>
                  </a:lnTo>
                  <a:cubicBezTo>
                    <a:pt x="283" y="610"/>
                    <a:pt x="284" y="614"/>
                    <a:pt x="286" y="617"/>
                  </a:cubicBezTo>
                  <a:cubicBezTo>
                    <a:pt x="325" y="617"/>
                    <a:pt x="354" y="578"/>
                    <a:pt x="333" y="540"/>
                  </a:cubicBezTo>
                  <a:cubicBezTo>
                    <a:pt x="329" y="543"/>
                    <a:pt x="325" y="546"/>
                    <a:pt x="321" y="549"/>
                  </a:cubicBezTo>
                  <a:cubicBezTo>
                    <a:pt x="329" y="563"/>
                    <a:pt x="335" y="601"/>
                    <a:pt x="283" y="607"/>
                  </a:cubicBezTo>
                  <a:lnTo>
                    <a:pt x="283" y="607"/>
                  </a:lnTo>
                  <a:close/>
                  <a:moveTo>
                    <a:pt x="289" y="623"/>
                  </a:moveTo>
                  <a:lnTo>
                    <a:pt x="289" y="623"/>
                  </a:lnTo>
                  <a:cubicBezTo>
                    <a:pt x="292" y="627"/>
                    <a:pt x="296" y="631"/>
                    <a:pt x="301" y="635"/>
                  </a:cubicBezTo>
                  <a:cubicBezTo>
                    <a:pt x="358" y="619"/>
                    <a:pt x="370" y="571"/>
                    <a:pt x="348" y="528"/>
                  </a:cubicBezTo>
                  <a:cubicBezTo>
                    <a:pt x="344" y="531"/>
                    <a:pt x="341" y="533"/>
                    <a:pt x="338" y="536"/>
                  </a:cubicBezTo>
                  <a:cubicBezTo>
                    <a:pt x="362" y="578"/>
                    <a:pt x="330" y="620"/>
                    <a:pt x="289" y="623"/>
                  </a:cubicBezTo>
                  <a:lnTo>
                    <a:pt x="289" y="623"/>
                  </a:lnTo>
                  <a:close/>
                  <a:moveTo>
                    <a:pt x="307" y="639"/>
                  </a:moveTo>
                  <a:lnTo>
                    <a:pt x="307" y="639"/>
                  </a:lnTo>
                  <a:cubicBezTo>
                    <a:pt x="312" y="643"/>
                    <a:pt x="318" y="645"/>
                    <a:pt x="325" y="647"/>
                  </a:cubicBezTo>
                  <a:cubicBezTo>
                    <a:pt x="395" y="612"/>
                    <a:pt x="378" y="539"/>
                    <a:pt x="362" y="514"/>
                  </a:cubicBezTo>
                  <a:cubicBezTo>
                    <a:pt x="359" y="517"/>
                    <a:pt x="355" y="521"/>
                    <a:pt x="352" y="524"/>
                  </a:cubicBezTo>
                  <a:cubicBezTo>
                    <a:pt x="376" y="569"/>
                    <a:pt x="365" y="620"/>
                    <a:pt x="307" y="639"/>
                  </a:cubicBezTo>
                  <a:lnTo>
                    <a:pt x="307" y="639"/>
                  </a:lnTo>
                  <a:close/>
                  <a:moveTo>
                    <a:pt x="527" y="353"/>
                  </a:moveTo>
                  <a:lnTo>
                    <a:pt x="527" y="353"/>
                  </a:lnTo>
                  <a:cubicBezTo>
                    <a:pt x="552" y="343"/>
                    <a:pt x="582" y="339"/>
                    <a:pt x="606" y="346"/>
                  </a:cubicBezTo>
                  <a:cubicBezTo>
                    <a:pt x="595" y="315"/>
                    <a:pt x="584" y="282"/>
                    <a:pt x="578" y="264"/>
                  </a:cubicBezTo>
                  <a:cubicBezTo>
                    <a:pt x="578" y="295"/>
                    <a:pt x="563" y="325"/>
                    <a:pt x="532" y="338"/>
                  </a:cubicBezTo>
                  <a:cubicBezTo>
                    <a:pt x="531" y="343"/>
                    <a:pt x="529" y="348"/>
                    <a:pt x="527" y="353"/>
                  </a:cubicBezTo>
                  <a:lnTo>
                    <a:pt x="527" y="353"/>
                  </a:lnTo>
                  <a:close/>
                  <a:moveTo>
                    <a:pt x="518" y="357"/>
                  </a:moveTo>
                  <a:lnTo>
                    <a:pt x="518" y="357"/>
                  </a:lnTo>
                  <a:cubicBezTo>
                    <a:pt x="518" y="357"/>
                    <a:pt x="518" y="357"/>
                    <a:pt x="519" y="356"/>
                  </a:cubicBezTo>
                  <a:cubicBezTo>
                    <a:pt x="523" y="350"/>
                    <a:pt x="525" y="343"/>
                    <a:pt x="527" y="336"/>
                  </a:cubicBezTo>
                  <a:cubicBezTo>
                    <a:pt x="527" y="335"/>
                    <a:pt x="527" y="335"/>
                    <a:pt x="527" y="335"/>
                  </a:cubicBezTo>
                  <a:cubicBezTo>
                    <a:pt x="528" y="328"/>
                    <a:pt x="529" y="321"/>
                    <a:pt x="528" y="314"/>
                  </a:cubicBezTo>
                  <a:cubicBezTo>
                    <a:pt x="528" y="314"/>
                    <a:pt x="528" y="314"/>
                    <a:pt x="528" y="313"/>
                  </a:cubicBezTo>
                  <a:cubicBezTo>
                    <a:pt x="528" y="308"/>
                    <a:pt x="527" y="303"/>
                    <a:pt x="526" y="298"/>
                  </a:cubicBezTo>
                  <a:cubicBezTo>
                    <a:pt x="523" y="302"/>
                    <a:pt x="519" y="306"/>
                    <a:pt x="516" y="310"/>
                  </a:cubicBezTo>
                  <a:cubicBezTo>
                    <a:pt x="517" y="328"/>
                    <a:pt x="513" y="348"/>
                    <a:pt x="494" y="365"/>
                  </a:cubicBezTo>
                  <a:cubicBezTo>
                    <a:pt x="495" y="371"/>
                    <a:pt x="495" y="377"/>
                    <a:pt x="494" y="382"/>
                  </a:cubicBezTo>
                  <a:cubicBezTo>
                    <a:pt x="505" y="374"/>
                    <a:pt x="513" y="366"/>
                    <a:pt x="518" y="357"/>
                  </a:cubicBezTo>
                  <a:lnTo>
                    <a:pt x="518" y="357"/>
                  </a:lnTo>
                  <a:close/>
                  <a:moveTo>
                    <a:pt x="374" y="525"/>
                  </a:moveTo>
                  <a:lnTo>
                    <a:pt x="374" y="525"/>
                  </a:lnTo>
                  <a:cubicBezTo>
                    <a:pt x="375" y="519"/>
                    <a:pt x="378" y="513"/>
                    <a:pt x="383" y="509"/>
                  </a:cubicBezTo>
                  <a:cubicBezTo>
                    <a:pt x="381" y="505"/>
                    <a:pt x="379" y="501"/>
                    <a:pt x="379" y="497"/>
                  </a:cubicBezTo>
                  <a:cubicBezTo>
                    <a:pt x="375" y="501"/>
                    <a:pt x="370" y="506"/>
                    <a:pt x="366" y="510"/>
                  </a:cubicBezTo>
                  <a:cubicBezTo>
                    <a:pt x="369" y="514"/>
                    <a:pt x="371" y="519"/>
                    <a:pt x="374" y="525"/>
                  </a:cubicBezTo>
                  <a:lnTo>
                    <a:pt x="374" y="525"/>
                  </a:lnTo>
                  <a:close/>
                  <a:moveTo>
                    <a:pt x="387" y="505"/>
                  </a:moveTo>
                  <a:lnTo>
                    <a:pt x="387" y="505"/>
                  </a:lnTo>
                  <a:cubicBezTo>
                    <a:pt x="391" y="503"/>
                    <a:pt x="394" y="501"/>
                    <a:pt x="399" y="500"/>
                  </a:cubicBezTo>
                  <a:cubicBezTo>
                    <a:pt x="396" y="494"/>
                    <a:pt x="394" y="487"/>
                    <a:pt x="394" y="479"/>
                  </a:cubicBezTo>
                  <a:cubicBezTo>
                    <a:pt x="390" y="483"/>
                    <a:pt x="387" y="487"/>
                    <a:pt x="383" y="491"/>
                  </a:cubicBezTo>
                  <a:cubicBezTo>
                    <a:pt x="384" y="496"/>
                    <a:pt x="385" y="501"/>
                    <a:pt x="387" y="505"/>
                  </a:cubicBezTo>
                  <a:lnTo>
                    <a:pt x="387" y="505"/>
                  </a:lnTo>
                  <a:close/>
                  <a:moveTo>
                    <a:pt x="253" y="527"/>
                  </a:moveTo>
                  <a:lnTo>
                    <a:pt x="253" y="527"/>
                  </a:lnTo>
                  <a:cubicBezTo>
                    <a:pt x="253" y="520"/>
                    <a:pt x="255" y="513"/>
                    <a:pt x="258" y="506"/>
                  </a:cubicBezTo>
                  <a:cubicBezTo>
                    <a:pt x="244" y="485"/>
                    <a:pt x="232" y="458"/>
                    <a:pt x="227" y="419"/>
                  </a:cubicBezTo>
                  <a:cubicBezTo>
                    <a:pt x="227" y="418"/>
                    <a:pt x="227" y="418"/>
                    <a:pt x="227" y="418"/>
                  </a:cubicBezTo>
                  <a:cubicBezTo>
                    <a:pt x="227" y="414"/>
                    <a:pt x="227" y="410"/>
                    <a:pt x="226" y="406"/>
                  </a:cubicBezTo>
                  <a:cubicBezTo>
                    <a:pt x="226" y="406"/>
                    <a:pt x="226" y="406"/>
                    <a:pt x="226" y="405"/>
                  </a:cubicBezTo>
                  <a:cubicBezTo>
                    <a:pt x="226" y="404"/>
                    <a:pt x="226" y="403"/>
                    <a:pt x="226" y="401"/>
                  </a:cubicBezTo>
                  <a:cubicBezTo>
                    <a:pt x="226" y="388"/>
                    <a:pt x="226" y="375"/>
                    <a:pt x="228" y="363"/>
                  </a:cubicBezTo>
                  <a:cubicBezTo>
                    <a:pt x="228" y="362"/>
                    <a:pt x="229" y="362"/>
                    <a:pt x="229" y="362"/>
                  </a:cubicBezTo>
                  <a:cubicBezTo>
                    <a:pt x="229" y="358"/>
                    <a:pt x="230" y="354"/>
                    <a:pt x="231" y="350"/>
                  </a:cubicBezTo>
                  <a:cubicBezTo>
                    <a:pt x="231" y="350"/>
                    <a:pt x="231" y="349"/>
                    <a:pt x="231" y="349"/>
                  </a:cubicBezTo>
                  <a:cubicBezTo>
                    <a:pt x="239" y="313"/>
                    <a:pt x="258" y="278"/>
                    <a:pt x="284" y="250"/>
                  </a:cubicBezTo>
                  <a:cubicBezTo>
                    <a:pt x="284" y="250"/>
                    <a:pt x="284" y="249"/>
                    <a:pt x="284" y="249"/>
                  </a:cubicBezTo>
                  <a:cubicBezTo>
                    <a:pt x="292" y="241"/>
                    <a:pt x="301" y="234"/>
                    <a:pt x="310" y="227"/>
                  </a:cubicBezTo>
                  <a:lnTo>
                    <a:pt x="310" y="227"/>
                  </a:lnTo>
                  <a:cubicBezTo>
                    <a:pt x="324" y="216"/>
                    <a:pt x="340" y="207"/>
                    <a:pt x="358" y="201"/>
                  </a:cubicBezTo>
                  <a:cubicBezTo>
                    <a:pt x="358" y="200"/>
                    <a:pt x="358" y="200"/>
                    <a:pt x="358" y="200"/>
                  </a:cubicBezTo>
                  <a:cubicBezTo>
                    <a:pt x="379" y="192"/>
                    <a:pt x="403" y="188"/>
                    <a:pt x="428" y="188"/>
                  </a:cubicBezTo>
                  <a:cubicBezTo>
                    <a:pt x="430" y="188"/>
                    <a:pt x="431" y="188"/>
                    <a:pt x="433" y="188"/>
                  </a:cubicBezTo>
                  <a:cubicBezTo>
                    <a:pt x="442" y="188"/>
                    <a:pt x="452" y="189"/>
                    <a:pt x="462" y="190"/>
                  </a:cubicBezTo>
                  <a:cubicBezTo>
                    <a:pt x="466" y="185"/>
                    <a:pt x="471" y="182"/>
                    <a:pt x="478" y="181"/>
                  </a:cubicBezTo>
                  <a:cubicBezTo>
                    <a:pt x="477" y="181"/>
                    <a:pt x="477" y="180"/>
                    <a:pt x="476" y="180"/>
                  </a:cubicBezTo>
                  <a:cubicBezTo>
                    <a:pt x="476" y="180"/>
                    <a:pt x="476" y="180"/>
                    <a:pt x="476" y="180"/>
                  </a:cubicBezTo>
                  <a:cubicBezTo>
                    <a:pt x="464" y="177"/>
                    <a:pt x="451" y="175"/>
                    <a:pt x="439" y="174"/>
                  </a:cubicBezTo>
                  <a:lnTo>
                    <a:pt x="439" y="174"/>
                  </a:lnTo>
                  <a:cubicBezTo>
                    <a:pt x="374" y="170"/>
                    <a:pt x="312" y="198"/>
                    <a:pt x="269" y="246"/>
                  </a:cubicBezTo>
                  <a:lnTo>
                    <a:pt x="269" y="246"/>
                  </a:lnTo>
                  <a:cubicBezTo>
                    <a:pt x="260" y="256"/>
                    <a:pt x="252" y="266"/>
                    <a:pt x="245" y="277"/>
                  </a:cubicBezTo>
                  <a:cubicBezTo>
                    <a:pt x="245" y="277"/>
                    <a:pt x="245" y="277"/>
                    <a:pt x="245" y="277"/>
                  </a:cubicBezTo>
                  <a:cubicBezTo>
                    <a:pt x="238" y="288"/>
                    <a:pt x="233" y="298"/>
                    <a:pt x="228" y="310"/>
                  </a:cubicBezTo>
                  <a:cubicBezTo>
                    <a:pt x="228" y="310"/>
                    <a:pt x="228" y="310"/>
                    <a:pt x="228" y="310"/>
                  </a:cubicBezTo>
                  <a:cubicBezTo>
                    <a:pt x="223" y="321"/>
                    <a:pt x="219" y="333"/>
                    <a:pt x="217" y="345"/>
                  </a:cubicBezTo>
                  <a:cubicBezTo>
                    <a:pt x="206" y="391"/>
                    <a:pt x="210" y="442"/>
                    <a:pt x="235" y="494"/>
                  </a:cubicBezTo>
                  <a:lnTo>
                    <a:pt x="235" y="494"/>
                  </a:lnTo>
                  <a:cubicBezTo>
                    <a:pt x="240" y="505"/>
                    <a:pt x="246" y="516"/>
                    <a:pt x="253" y="527"/>
                  </a:cubicBezTo>
                  <a:lnTo>
                    <a:pt x="253" y="527"/>
                  </a:lnTo>
                  <a:close/>
                </a:path>
              </a:pathLst>
            </a:custGeom>
            <a:noFill/>
            <a:ln w="15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2" name="Freeform 8">
              <a:extLst>
                <a:ext uri="{FF2B5EF4-FFF2-40B4-BE49-F238E27FC236}">
                  <a16:creationId xmlns:a16="http://schemas.microsoft.com/office/drawing/2014/main" id="{F1AA4C57-F564-9D30-8972-9143A104F615}"/>
                </a:ext>
              </a:extLst>
            </p:cNvPr>
            <p:cNvSpPr>
              <a:spLocks noEditPoints="1"/>
            </p:cNvSpPr>
            <p:nvPr userDrawn="1"/>
          </p:nvSpPr>
          <p:spPr bwMode="auto">
            <a:xfrm>
              <a:off x="7688263" y="465138"/>
              <a:ext cx="273050" cy="304800"/>
            </a:xfrm>
            <a:custGeom>
              <a:avLst/>
              <a:gdLst>
                <a:gd name="T0" fmla="*/ 31 w 337"/>
                <a:gd name="T1" fmla="*/ 334 h 370"/>
                <a:gd name="T2" fmla="*/ 55 w 337"/>
                <a:gd name="T3" fmla="*/ 309 h 370"/>
                <a:gd name="T4" fmla="*/ 27 w 337"/>
                <a:gd name="T5" fmla="*/ 282 h 370"/>
                <a:gd name="T6" fmla="*/ 8 w 337"/>
                <a:gd name="T7" fmla="*/ 272 h 370"/>
                <a:gd name="T8" fmla="*/ 31 w 337"/>
                <a:gd name="T9" fmla="*/ 333 h 370"/>
                <a:gd name="T10" fmla="*/ 58 w 337"/>
                <a:gd name="T11" fmla="*/ 370 h 370"/>
                <a:gd name="T12" fmla="*/ 303 w 337"/>
                <a:gd name="T13" fmla="*/ 58 h 370"/>
                <a:gd name="T14" fmla="*/ 58 w 337"/>
                <a:gd name="T15" fmla="*/ 370 h 370"/>
                <a:gd name="T16" fmla="*/ 325 w 337"/>
                <a:gd name="T17" fmla="*/ 18 h 370"/>
                <a:gd name="T18" fmla="*/ 327 w 337"/>
                <a:gd name="T19" fmla="*/ 60 h 370"/>
                <a:gd name="T20" fmla="*/ 322 w 337"/>
                <a:gd name="T21" fmla="*/ 40 h 370"/>
                <a:gd name="T22" fmla="*/ 325 w 337"/>
                <a:gd name="T23" fmla="*/ 18 h 370"/>
                <a:gd name="T24" fmla="*/ 41 w 337"/>
                <a:gd name="T25" fmla="*/ 347 h 370"/>
                <a:gd name="T26" fmla="*/ 186 w 337"/>
                <a:gd name="T27" fmla="*/ 194 h 370"/>
                <a:gd name="T28" fmla="*/ 323 w 337"/>
                <a:gd name="T29" fmla="*/ 13 h 370"/>
                <a:gd name="T30" fmla="*/ 267 w 337"/>
                <a:gd name="T31" fmla="*/ 53 h 370"/>
                <a:gd name="T32" fmla="*/ 145 w 337"/>
                <a:gd name="T33" fmla="*/ 232 h 370"/>
                <a:gd name="T34" fmla="*/ 114 w 337"/>
                <a:gd name="T35" fmla="*/ 274 h 370"/>
                <a:gd name="T36" fmla="*/ 92 w 337"/>
                <a:gd name="T37" fmla="*/ 299 h 370"/>
                <a:gd name="T38" fmla="*/ 75 w 337"/>
                <a:gd name="T39" fmla="*/ 317 h 370"/>
                <a:gd name="T40" fmla="*/ 85 w 337"/>
                <a:gd name="T41" fmla="*/ 299 h 370"/>
                <a:gd name="T42" fmla="*/ 31 w 337"/>
                <a:gd name="T43" fmla="*/ 279 h 370"/>
                <a:gd name="T44" fmla="*/ 73 w 337"/>
                <a:gd name="T45" fmla="*/ 312 h 370"/>
                <a:gd name="T46" fmla="*/ 102 w 337"/>
                <a:gd name="T47" fmla="*/ 279 h 370"/>
                <a:gd name="T48" fmla="*/ 90 w 337"/>
                <a:gd name="T49" fmla="*/ 294 h 370"/>
                <a:gd name="T50" fmla="*/ 110 w 337"/>
                <a:gd name="T51" fmla="*/ 270 h 370"/>
                <a:gd name="T52" fmla="*/ 89 w 337"/>
                <a:gd name="T53" fmla="*/ 226 h 370"/>
                <a:gd name="T54" fmla="*/ 82 w 337"/>
                <a:gd name="T55" fmla="*/ 226 h 370"/>
                <a:gd name="T56" fmla="*/ 102 w 337"/>
                <a:gd name="T57" fmla="*/ 211 h 370"/>
                <a:gd name="T58" fmla="*/ 144 w 337"/>
                <a:gd name="T59" fmla="*/ 199 h 370"/>
                <a:gd name="T60" fmla="*/ 110 w 337"/>
                <a:gd name="T61" fmla="*/ 270 h 370"/>
                <a:gd name="T62" fmla="*/ 128 w 337"/>
                <a:gd name="T63" fmla="*/ 246 h 370"/>
                <a:gd name="T64" fmla="*/ 109 w 337"/>
                <a:gd name="T65" fmla="*/ 214 h 370"/>
                <a:gd name="T66" fmla="*/ 144 w 337"/>
                <a:gd name="T67" fmla="*/ 224 h 370"/>
                <a:gd name="T68" fmla="*/ 153 w 337"/>
                <a:gd name="T69" fmla="*/ 204 h 370"/>
                <a:gd name="T70" fmla="*/ 144 w 337"/>
                <a:gd name="T71" fmla="*/ 224 h 370"/>
                <a:gd name="T72" fmla="*/ 171 w 337"/>
                <a:gd name="T73" fmla="*/ 183 h 370"/>
                <a:gd name="T74" fmla="*/ 154 w 337"/>
                <a:gd name="T75" fmla="*/ 199 h 370"/>
                <a:gd name="T76" fmla="*/ 159 w 337"/>
                <a:gd name="T77" fmla="*/ 202 h 370"/>
                <a:gd name="T78" fmla="*/ 183 w 337"/>
                <a:gd name="T79" fmla="*/ 164 h 370"/>
                <a:gd name="T80" fmla="*/ 94 w 337"/>
                <a:gd name="T81" fmla="*/ 175 h 370"/>
                <a:gd name="T82" fmla="*/ 174 w 337"/>
                <a:gd name="T83" fmla="*/ 178 h 370"/>
                <a:gd name="T84" fmla="*/ 193 w 337"/>
                <a:gd name="T85" fmla="*/ 148 h 370"/>
                <a:gd name="T86" fmla="*/ 54 w 337"/>
                <a:gd name="T87" fmla="*/ 148 h 370"/>
                <a:gd name="T88" fmla="*/ 186 w 337"/>
                <a:gd name="T89" fmla="*/ 159 h 370"/>
                <a:gd name="T90" fmla="*/ 204 w 337"/>
                <a:gd name="T91" fmla="*/ 131 h 370"/>
                <a:gd name="T92" fmla="*/ 110 w 337"/>
                <a:gd name="T93" fmla="*/ 123 h 370"/>
                <a:gd name="T94" fmla="*/ 42 w 337"/>
                <a:gd name="T95" fmla="*/ 99 h 370"/>
                <a:gd name="T96" fmla="*/ 113 w 337"/>
                <a:gd name="T97" fmla="*/ 137 h 3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7" h="370">
                  <a:moveTo>
                    <a:pt x="31" y="333"/>
                  </a:moveTo>
                  <a:lnTo>
                    <a:pt x="31" y="333"/>
                  </a:lnTo>
                  <a:cubicBezTo>
                    <a:pt x="31" y="334"/>
                    <a:pt x="31" y="334"/>
                    <a:pt x="31" y="334"/>
                  </a:cubicBezTo>
                  <a:cubicBezTo>
                    <a:pt x="33" y="337"/>
                    <a:pt x="35" y="340"/>
                    <a:pt x="37" y="343"/>
                  </a:cubicBezTo>
                  <a:cubicBezTo>
                    <a:pt x="48" y="334"/>
                    <a:pt x="59" y="325"/>
                    <a:pt x="68" y="316"/>
                  </a:cubicBezTo>
                  <a:cubicBezTo>
                    <a:pt x="64" y="313"/>
                    <a:pt x="59" y="311"/>
                    <a:pt x="55" y="309"/>
                  </a:cubicBezTo>
                  <a:cubicBezTo>
                    <a:pt x="48" y="316"/>
                    <a:pt x="42" y="320"/>
                    <a:pt x="29" y="320"/>
                  </a:cubicBezTo>
                  <a:cubicBezTo>
                    <a:pt x="27" y="320"/>
                    <a:pt x="26" y="318"/>
                    <a:pt x="27" y="316"/>
                  </a:cubicBezTo>
                  <a:cubicBezTo>
                    <a:pt x="29" y="309"/>
                    <a:pt x="27" y="291"/>
                    <a:pt x="27" y="282"/>
                  </a:cubicBezTo>
                  <a:cubicBezTo>
                    <a:pt x="26" y="280"/>
                    <a:pt x="25" y="278"/>
                    <a:pt x="24" y="276"/>
                  </a:cubicBezTo>
                  <a:cubicBezTo>
                    <a:pt x="20" y="277"/>
                    <a:pt x="16" y="277"/>
                    <a:pt x="10" y="277"/>
                  </a:cubicBezTo>
                  <a:cubicBezTo>
                    <a:pt x="7" y="277"/>
                    <a:pt x="6" y="274"/>
                    <a:pt x="8" y="272"/>
                  </a:cubicBezTo>
                  <a:cubicBezTo>
                    <a:pt x="17" y="264"/>
                    <a:pt x="16" y="253"/>
                    <a:pt x="17" y="238"/>
                  </a:cubicBezTo>
                  <a:cubicBezTo>
                    <a:pt x="12" y="241"/>
                    <a:pt x="4" y="247"/>
                    <a:pt x="0" y="249"/>
                  </a:cubicBezTo>
                  <a:cubicBezTo>
                    <a:pt x="4" y="288"/>
                    <a:pt x="17" y="313"/>
                    <a:pt x="31" y="333"/>
                  </a:cubicBezTo>
                  <a:lnTo>
                    <a:pt x="31" y="333"/>
                  </a:lnTo>
                  <a:close/>
                  <a:moveTo>
                    <a:pt x="58" y="370"/>
                  </a:moveTo>
                  <a:lnTo>
                    <a:pt x="58" y="370"/>
                  </a:lnTo>
                  <a:cubicBezTo>
                    <a:pt x="173" y="293"/>
                    <a:pt x="218" y="153"/>
                    <a:pt x="321" y="65"/>
                  </a:cubicBezTo>
                  <a:lnTo>
                    <a:pt x="306" y="62"/>
                  </a:lnTo>
                  <a:cubicBezTo>
                    <a:pt x="303" y="61"/>
                    <a:pt x="303" y="61"/>
                    <a:pt x="303" y="58"/>
                  </a:cubicBezTo>
                  <a:lnTo>
                    <a:pt x="306" y="37"/>
                  </a:lnTo>
                  <a:cubicBezTo>
                    <a:pt x="211" y="133"/>
                    <a:pt x="158" y="292"/>
                    <a:pt x="50" y="360"/>
                  </a:cubicBezTo>
                  <a:cubicBezTo>
                    <a:pt x="53" y="363"/>
                    <a:pt x="55" y="366"/>
                    <a:pt x="58" y="370"/>
                  </a:cubicBezTo>
                  <a:lnTo>
                    <a:pt x="58" y="370"/>
                  </a:lnTo>
                  <a:close/>
                  <a:moveTo>
                    <a:pt x="325" y="18"/>
                  </a:moveTo>
                  <a:lnTo>
                    <a:pt x="325" y="18"/>
                  </a:lnTo>
                  <a:cubicBezTo>
                    <a:pt x="321" y="22"/>
                    <a:pt x="316" y="26"/>
                    <a:pt x="312" y="30"/>
                  </a:cubicBezTo>
                  <a:lnTo>
                    <a:pt x="309" y="57"/>
                  </a:lnTo>
                  <a:lnTo>
                    <a:pt x="327" y="60"/>
                  </a:lnTo>
                  <a:cubicBezTo>
                    <a:pt x="330" y="58"/>
                    <a:pt x="333" y="55"/>
                    <a:pt x="337" y="52"/>
                  </a:cubicBezTo>
                  <a:lnTo>
                    <a:pt x="334" y="46"/>
                  </a:lnTo>
                  <a:cubicBezTo>
                    <a:pt x="329" y="47"/>
                    <a:pt x="324" y="45"/>
                    <a:pt x="322" y="40"/>
                  </a:cubicBezTo>
                  <a:cubicBezTo>
                    <a:pt x="320" y="34"/>
                    <a:pt x="323" y="29"/>
                    <a:pt x="328" y="27"/>
                  </a:cubicBezTo>
                  <a:lnTo>
                    <a:pt x="325" y="18"/>
                  </a:lnTo>
                  <a:lnTo>
                    <a:pt x="325" y="18"/>
                  </a:lnTo>
                  <a:close/>
                  <a:moveTo>
                    <a:pt x="75" y="317"/>
                  </a:moveTo>
                  <a:lnTo>
                    <a:pt x="75" y="317"/>
                  </a:lnTo>
                  <a:cubicBezTo>
                    <a:pt x="64" y="328"/>
                    <a:pt x="53" y="338"/>
                    <a:pt x="41" y="347"/>
                  </a:cubicBezTo>
                  <a:lnTo>
                    <a:pt x="41" y="348"/>
                  </a:lnTo>
                  <a:cubicBezTo>
                    <a:pt x="43" y="351"/>
                    <a:pt x="45" y="353"/>
                    <a:pt x="47" y="355"/>
                  </a:cubicBezTo>
                  <a:cubicBezTo>
                    <a:pt x="103" y="320"/>
                    <a:pt x="145" y="259"/>
                    <a:pt x="186" y="194"/>
                  </a:cubicBezTo>
                  <a:cubicBezTo>
                    <a:pt x="221" y="138"/>
                    <a:pt x="259" y="75"/>
                    <a:pt x="307" y="27"/>
                  </a:cubicBezTo>
                  <a:cubicBezTo>
                    <a:pt x="307" y="27"/>
                    <a:pt x="308" y="27"/>
                    <a:pt x="308" y="26"/>
                  </a:cubicBezTo>
                  <a:cubicBezTo>
                    <a:pt x="313" y="22"/>
                    <a:pt x="318" y="17"/>
                    <a:pt x="323" y="13"/>
                  </a:cubicBezTo>
                  <a:lnTo>
                    <a:pt x="319" y="0"/>
                  </a:lnTo>
                  <a:cubicBezTo>
                    <a:pt x="300" y="15"/>
                    <a:pt x="283" y="33"/>
                    <a:pt x="267" y="52"/>
                  </a:cubicBezTo>
                  <a:cubicBezTo>
                    <a:pt x="267" y="52"/>
                    <a:pt x="267" y="53"/>
                    <a:pt x="267" y="53"/>
                  </a:cubicBezTo>
                  <a:cubicBezTo>
                    <a:pt x="236" y="90"/>
                    <a:pt x="210" y="132"/>
                    <a:pt x="185" y="171"/>
                  </a:cubicBezTo>
                  <a:cubicBezTo>
                    <a:pt x="172" y="191"/>
                    <a:pt x="159" y="212"/>
                    <a:pt x="145" y="232"/>
                  </a:cubicBezTo>
                  <a:cubicBezTo>
                    <a:pt x="145" y="232"/>
                    <a:pt x="145" y="232"/>
                    <a:pt x="145" y="232"/>
                  </a:cubicBezTo>
                  <a:cubicBezTo>
                    <a:pt x="139" y="241"/>
                    <a:pt x="133" y="249"/>
                    <a:pt x="127" y="256"/>
                  </a:cubicBezTo>
                  <a:cubicBezTo>
                    <a:pt x="127" y="257"/>
                    <a:pt x="127" y="257"/>
                    <a:pt x="127" y="257"/>
                  </a:cubicBezTo>
                  <a:cubicBezTo>
                    <a:pt x="122" y="263"/>
                    <a:pt x="118" y="269"/>
                    <a:pt x="114" y="274"/>
                  </a:cubicBezTo>
                  <a:cubicBezTo>
                    <a:pt x="113" y="274"/>
                    <a:pt x="113" y="275"/>
                    <a:pt x="113" y="275"/>
                  </a:cubicBezTo>
                  <a:cubicBezTo>
                    <a:pt x="107" y="283"/>
                    <a:pt x="100" y="291"/>
                    <a:pt x="93" y="298"/>
                  </a:cubicBezTo>
                  <a:cubicBezTo>
                    <a:pt x="93" y="299"/>
                    <a:pt x="93" y="299"/>
                    <a:pt x="92" y="299"/>
                  </a:cubicBezTo>
                  <a:cubicBezTo>
                    <a:pt x="87" y="305"/>
                    <a:pt x="81" y="311"/>
                    <a:pt x="75" y="317"/>
                  </a:cubicBezTo>
                  <a:lnTo>
                    <a:pt x="75" y="317"/>
                  </a:lnTo>
                  <a:lnTo>
                    <a:pt x="75" y="317"/>
                  </a:lnTo>
                  <a:close/>
                  <a:moveTo>
                    <a:pt x="73" y="312"/>
                  </a:moveTo>
                  <a:lnTo>
                    <a:pt x="73" y="312"/>
                  </a:lnTo>
                  <a:cubicBezTo>
                    <a:pt x="77" y="307"/>
                    <a:pt x="81" y="303"/>
                    <a:pt x="85" y="299"/>
                  </a:cubicBezTo>
                  <a:cubicBezTo>
                    <a:pt x="59" y="295"/>
                    <a:pt x="44" y="282"/>
                    <a:pt x="39" y="267"/>
                  </a:cubicBezTo>
                  <a:cubicBezTo>
                    <a:pt x="35" y="270"/>
                    <a:pt x="32" y="273"/>
                    <a:pt x="29" y="274"/>
                  </a:cubicBezTo>
                  <a:cubicBezTo>
                    <a:pt x="30" y="276"/>
                    <a:pt x="31" y="277"/>
                    <a:pt x="31" y="279"/>
                  </a:cubicBezTo>
                  <a:cubicBezTo>
                    <a:pt x="32" y="279"/>
                    <a:pt x="32" y="279"/>
                    <a:pt x="32" y="280"/>
                  </a:cubicBezTo>
                  <a:cubicBezTo>
                    <a:pt x="43" y="297"/>
                    <a:pt x="55" y="302"/>
                    <a:pt x="73" y="312"/>
                  </a:cubicBezTo>
                  <a:lnTo>
                    <a:pt x="73" y="312"/>
                  </a:lnTo>
                  <a:close/>
                  <a:moveTo>
                    <a:pt x="90" y="294"/>
                  </a:moveTo>
                  <a:lnTo>
                    <a:pt x="90" y="294"/>
                  </a:lnTo>
                  <a:cubicBezTo>
                    <a:pt x="94" y="289"/>
                    <a:pt x="98" y="284"/>
                    <a:pt x="102" y="279"/>
                  </a:cubicBezTo>
                  <a:cubicBezTo>
                    <a:pt x="54" y="293"/>
                    <a:pt x="24" y="217"/>
                    <a:pt x="106" y="186"/>
                  </a:cubicBezTo>
                  <a:cubicBezTo>
                    <a:pt x="100" y="184"/>
                    <a:pt x="94" y="182"/>
                    <a:pt x="88" y="179"/>
                  </a:cubicBezTo>
                  <a:cubicBezTo>
                    <a:pt x="35" y="203"/>
                    <a:pt x="17" y="284"/>
                    <a:pt x="90" y="294"/>
                  </a:cubicBezTo>
                  <a:lnTo>
                    <a:pt x="90" y="294"/>
                  </a:lnTo>
                  <a:close/>
                  <a:moveTo>
                    <a:pt x="110" y="270"/>
                  </a:moveTo>
                  <a:lnTo>
                    <a:pt x="110" y="270"/>
                  </a:lnTo>
                  <a:cubicBezTo>
                    <a:pt x="114" y="265"/>
                    <a:pt x="118" y="260"/>
                    <a:pt x="122" y="254"/>
                  </a:cubicBezTo>
                  <a:cubicBezTo>
                    <a:pt x="124" y="240"/>
                    <a:pt x="120" y="224"/>
                    <a:pt x="103" y="216"/>
                  </a:cubicBezTo>
                  <a:cubicBezTo>
                    <a:pt x="98" y="219"/>
                    <a:pt x="93" y="222"/>
                    <a:pt x="89" y="226"/>
                  </a:cubicBezTo>
                  <a:cubicBezTo>
                    <a:pt x="115" y="230"/>
                    <a:pt x="115" y="263"/>
                    <a:pt x="91" y="263"/>
                  </a:cubicBezTo>
                  <a:cubicBezTo>
                    <a:pt x="72" y="263"/>
                    <a:pt x="73" y="239"/>
                    <a:pt x="81" y="227"/>
                  </a:cubicBezTo>
                  <a:cubicBezTo>
                    <a:pt x="81" y="227"/>
                    <a:pt x="82" y="226"/>
                    <a:pt x="82" y="226"/>
                  </a:cubicBezTo>
                  <a:lnTo>
                    <a:pt x="82" y="226"/>
                  </a:lnTo>
                  <a:cubicBezTo>
                    <a:pt x="86" y="221"/>
                    <a:pt x="92" y="216"/>
                    <a:pt x="101" y="211"/>
                  </a:cubicBezTo>
                  <a:cubicBezTo>
                    <a:pt x="101" y="211"/>
                    <a:pt x="101" y="211"/>
                    <a:pt x="102" y="211"/>
                  </a:cubicBezTo>
                  <a:cubicBezTo>
                    <a:pt x="108" y="208"/>
                    <a:pt x="116" y="205"/>
                    <a:pt x="125" y="203"/>
                  </a:cubicBezTo>
                  <a:cubicBezTo>
                    <a:pt x="125" y="202"/>
                    <a:pt x="126" y="202"/>
                    <a:pt x="126" y="202"/>
                  </a:cubicBezTo>
                  <a:cubicBezTo>
                    <a:pt x="131" y="201"/>
                    <a:pt x="137" y="200"/>
                    <a:pt x="144" y="199"/>
                  </a:cubicBezTo>
                  <a:cubicBezTo>
                    <a:pt x="139" y="197"/>
                    <a:pt x="133" y="195"/>
                    <a:pt x="127" y="193"/>
                  </a:cubicBezTo>
                  <a:cubicBezTo>
                    <a:pt x="123" y="192"/>
                    <a:pt x="119" y="190"/>
                    <a:pt x="115" y="189"/>
                  </a:cubicBezTo>
                  <a:cubicBezTo>
                    <a:pt x="26" y="218"/>
                    <a:pt x="62" y="296"/>
                    <a:pt x="110" y="270"/>
                  </a:cubicBezTo>
                  <a:lnTo>
                    <a:pt x="110" y="270"/>
                  </a:lnTo>
                  <a:close/>
                  <a:moveTo>
                    <a:pt x="128" y="246"/>
                  </a:moveTo>
                  <a:lnTo>
                    <a:pt x="128" y="246"/>
                  </a:lnTo>
                  <a:cubicBezTo>
                    <a:pt x="132" y="241"/>
                    <a:pt x="136" y="235"/>
                    <a:pt x="140" y="230"/>
                  </a:cubicBezTo>
                  <a:cubicBezTo>
                    <a:pt x="139" y="225"/>
                    <a:pt x="133" y="215"/>
                    <a:pt x="125" y="208"/>
                  </a:cubicBezTo>
                  <a:cubicBezTo>
                    <a:pt x="120" y="210"/>
                    <a:pt x="114" y="211"/>
                    <a:pt x="109" y="214"/>
                  </a:cubicBezTo>
                  <a:cubicBezTo>
                    <a:pt x="123" y="221"/>
                    <a:pt x="128" y="234"/>
                    <a:pt x="128" y="246"/>
                  </a:cubicBezTo>
                  <a:lnTo>
                    <a:pt x="128" y="246"/>
                  </a:lnTo>
                  <a:close/>
                  <a:moveTo>
                    <a:pt x="144" y="224"/>
                  </a:moveTo>
                  <a:lnTo>
                    <a:pt x="144" y="224"/>
                  </a:lnTo>
                  <a:cubicBezTo>
                    <a:pt x="148" y="218"/>
                    <a:pt x="152" y="212"/>
                    <a:pt x="156" y="206"/>
                  </a:cubicBezTo>
                  <a:cubicBezTo>
                    <a:pt x="155" y="205"/>
                    <a:pt x="154" y="205"/>
                    <a:pt x="153" y="204"/>
                  </a:cubicBezTo>
                  <a:cubicBezTo>
                    <a:pt x="147" y="205"/>
                    <a:pt x="140" y="205"/>
                    <a:pt x="132" y="207"/>
                  </a:cubicBezTo>
                  <a:cubicBezTo>
                    <a:pt x="137" y="212"/>
                    <a:pt x="141" y="219"/>
                    <a:pt x="144" y="224"/>
                  </a:cubicBezTo>
                  <a:lnTo>
                    <a:pt x="144" y="224"/>
                  </a:lnTo>
                  <a:close/>
                  <a:moveTo>
                    <a:pt x="159" y="202"/>
                  </a:moveTo>
                  <a:lnTo>
                    <a:pt x="159" y="202"/>
                  </a:lnTo>
                  <a:cubicBezTo>
                    <a:pt x="163" y="195"/>
                    <a:pt x="167" y="189"/>
                    <a:pt x="171" y="183"/>
                  </a:cubicBezTo>
                  <a:cubicBezTo>
                    <a:pt x="156" y="179"/>
                    <a:pt x="127" y="181"/>
                    <a:pt x="110" y="181"/>
                  </a:cubicBezTo>
                  <a:cubicBezTo>
                    <a:pt x="116" y="184"/>
                    <a:pt x="122" y="186"/>
                    <a:pt x="129" y="188"/>
                  </a:cubicBezTo>
                  <a:cubicBezTo>
                    <a:pt x="138" y="191"/>
                    <a:pt x="147" y="194"/>
                    <a:pt x="154" y="199"/>
                  </a:cubicBezTo>
                  <a:cubicBezTo>
                    <a:pt x="155" y="199"/>
                    <a:pt x="155" y="199"/>
                    <a:pt x="155" y="199"/>
                  </a:cubicBezTo>
                  <a:cubicBezTo>
                    <a:pt x="156" y="200"/>
                    <a:pt x="158" y="201"/>
                    <a:pt x="159" y="202"/>
                  </a:cubicBezTo>
                  <a:lnTo>
                    <a:pt x="159" y="202"/>
                  </a:lnTo>
                  <a:close/>
                  <a:moveTo>
                    <a:pt x="174" y="178"/>
                  </a:moveTo>
                  <a:lnTo>
                    <a:pt x="174" y="178"/>
                  </a:lnTo>
                  <a:cubicBezTo>
                    <a:pt x="177" y="173"/>
                    <a:pt x="180" y="169"/>
                    <a:pt x="183" y="164"/>
                  </a:cubicBezTo>
                  <a:cubicBezTo>
                    <a:pt x="166" y="159"/>
                    <a:pt x="138" y="160"/>
                    <a:pt x="121" y="160"/>
                  </a:cubicBezTo>
                  <a:cubicBezTo>
                    <a:pt x="100" y="161"/>
                    <a:pt x="79" y="161"/>
                    <a:pt x="62" y="157"/>
                  </a:cubicBezTo>
                  <a:cubicBezTo>
                    <a:pt x="71" y="165"/>
                    <a:pt x="82" y="170"/>
                    <a:pt x="94" y="175"/>
                  </a:cubicBezTo>
                  <a:cubicBezTo>
                    <a:pt x="102" y="177"/>
                    <a:pt x="123" y="175"/>
                    <a:pt x="130" y="175"/>
                  </a:cubicBezTo>
                  <a:cubicBezTo>
                    <a:pt x="146" y="175"/>
                    <a:pt x="163" y="175"/>
                    <a:pt x="174" y="178"/>
                  </a:cubicBezTo>
                  <a:lnTo>
                    <a:pt x="174" y="178"/>
                  </a:lnTo>
                  <a:close/>
                  <a:moveTo>
                    <a:pt x="186" y="159"/>
                  </a:moveTo>
                  <a:lnTo>
                    <a:pt x="186" y="159"/>
                  </a:lnTo>
                  <a:cubicBezTo>
                    <a:pt x="188" y="155"/>
                    <a:pt x="191" y="152"/>
                    <a:pt x="193" y="148"/>
                  </a:cubicBezTo>
                  <a:cubicBezTo>
                    <a:pt x="171" y="139"/>
                    <a:pt x="136" y="142"/>
                    <a:pt x="113" y="142"/>
                  </a:cubicBezTo>
                  <a:cubicBezTo>
                    <a:pt x="87" y="142"/>
                    <a:pt x="60" y="141"/>
                    <a:pt x="43" y="126"/>
                  </a:cubicBezTo>
                  <a:cubicBezTo>
                    <a:pt x="46" y="135"/>
                    <a:pt x="50" y="142"/>
                    <a:pt x="54" y="148"/>
                  </a:cubicBezTo>
                  <a:cubicBezTo>
                    <a:pt x="80" y="159"/>
                    <a:pt x="128" y="153"/>
                    <a:pt x="158" y="155"/>
                  </a:cubicBezTo>
                  <a:cubicBezTo>
                    <a:pt x="168" y="155"/>
                    <a:pt x="178" y="156"/>
                    <a:pt x="186" y="159"/>
                  </a:cubicBezTo>
                  <a:lnTo>
                    <a:pt x="186" y="159"/>
                  </a:lnTo>
                  <a:close/>
                  <a:moveTo>
                    <a:pt x="196" y="143"/>
                  </a:moveTo>
                  <a:lnTo>
                    <a:pt x="196" y="143"/>
                  </a:lnTo>
                  <a:cubicBezTo>
                    <a:pt x="199" y="139"/>
                    <a:pt x="201" y="135"/>
                    <a:pt x="204" y="131"/>
                  </a:cubicBezTo>
                  <a:cubicBezTo>
                    <a:pt x="195" y="128"/>
                    <a:pt x="187" y="126"/>
                    <a:pt x="178" y="125"/>
                  </a:cubicBezTo>
                  <a:cubicBezTo>
                    <a:pt x="178" y="125"/>
                    <a:pt x="178" y="125"/>
                    <a:pt x="177" y="125"/>
                  </a:cubicBezTo>
                  <a:cubicBezTo>
                    <a:pt x="155" y="121"/>
                    <a:pt x="133" y="122"/>
                    <a:pt x="110" y="123"/>
                  </a:cubicBezTo>
                  <a:cubicBezTo>
                    <a:pt x="95" y="123"/>
                    <a:pt x="81" y="122"/>
                    <a:pt x="69" y="118"/>
                  </a:cubicBezTo>
                  <a:cubicBezTo>
                    <a:pt x="68" y="118"/>
                    <a:pt x="68" y="118"/>
                    <a:pt x="68" y="118"/>
                  </a:cubicBezTo>
                  <a:cubicBezTo>
                    <a:pt x="58" y="115"/>
                    <a:pt x="49" y="109"/>
                    <a:pt x="42" y="99"/>
                  </a:cubicBezTo>
                  <a:cubicBezTo>
                    <a:pt x="41" y="100"/>
                    <a:pt x="40" y="101"/>
                    <a:pt x="39" y="102"/>
                  </a:cubicBezTo>
                  <a:cubicBezTo>
                    <a:pt x="40" y="107"/>
                    <a:pt x="40" y="111"/>
                    <a:pt x="41" y="115"/>
                  </a:cubicBezTo>
                  <a:cubicBezTo>
                    <a:pt x="55" y="134"/>
                    <a:pt x="83" y="137"/>
                    <a:pt x="113" y="137"/>
                  </a:cubicBezTo>
                  <a:cubicBezTo>
                    <a:pt x="138" y="137"/>
                    <a:pt x="173" y="133"/>
                    <a:pt x="196" y="143"/>
                  </a:cubicBezTo>
                  <a:lnTo>
                    <a:pt x="196" y="143"/>
                  </a:lnTo>
                  <a:close/>
                </a:path>
              </a:pathLst>
            </a:custGeom>
            <a:noFill/>
            <a:ln w="15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3" name="Freeform 9">
              <a:extLst>
                <a:ext uri="{FF2B5EF4-FFF2-40B4-BE49-F238E27FC236}">
                  <a16:creationId xmlns:a16="http://schemas.microsoft.com/office/drawing/2014/main" id="{88ED9D6D-B335-8396-2289-7DD61F9A0611}"/>
                </a:ext>
              </a:extLst>
            </p:cNvPr>
            <p:cNvSpPr>
              <a:spLocks noEditPoints="1"/>
            </p:cNvSpPr>
            <p:nvPr userDrawn="1"/>
          </p:nvSpPr>
          <p:spPr bwMode="auto">
            <a:xfrm>
              <a:off x="7613650" y="406400"/>
              <a:ext cx="296863" cy="406400"/>
            </a:xfrm>
            <a:custGeom>
              <a:avLst/>
              <a:gdLst>
                <a:gd name="T0" fmla="*/ 366 w 366"/>
                <a:gd name="T1" fmla="*/ 110 h 496"/>
                <a:gd name="T2" fmla="*/ 303 w 366"/>
                <a:gd name="T3" fmla="*/ 97 h 496"/>
                <a:gd name="T4" fmla="*/ 328 w 366"/>
                <a:gd name="T5" fmla="*/ 122 h 496"/>
                <a:gd name="T6" fmla="*/ 47 w 366"/>
                <a:gd name="T7" fmla="*/ 454 h 496"/>
                <a:gd name="T8" fmla="*/ 91 w 366"/>
                <a:gd name="T9" fmla="*/ 402 h 496"/>
                <a:gd name="T10" fmla="*/ 89 w 366"/>
                <a:gd name="T11" fmla="*/ 397 h 496"/>
                <a:gd name="T12" fmla="*/ 47 w 366"/>
                <a:gd name="T13" fmla="*/ 454 h 496"/>
                <a:gd name="T14" fmla="*/ 101 w 366"/>
                <a:gd name="T15" fmla="*/ 421 h 496"/>
                <a:gd name="T16" fmla="*/ 119 w 366"/>
                <a:gd name="T17" fmla="*/ 448 h 496"/>
                <a:gd name="T18" fmla="*/ 69 w 366"/>
                <a:gd name="T19" fmla="*/ 471 h 496"/>
                <a:gd name="T20" fmla="*/ 101 w 366"/>
                <a:gd name="T21" fmla="*/ 421 h 496"/>
                <a:gd name="T22" fmla="*/ 82 w 366"/>
                <a:gd name="T23" fmla="*/ 381 h 496"/>
                <a:gd name="T24" fmla="*/ 28 w 366"/>
                <a:gd name="T25" fmla="*/ 378 h 496"/>
                <a:gd name="T26" fmla="*/ 7 w 366"/>
                <a:gd name="T27" fmla="*/ 362 h 496"/>
                <a:gd name="T28" fmla="*/ 6 w 366"/>
                <a:gd name="T29" fmla="*/ 357 h 496"/>
                <a:gd name="T30" fmla="*/ 68 w 366"/>
                <a:gd name="T31" fmla="*/ 329 h 496"/>
                <a:gd name="T32" fmla="*/ 67 w 366"/>
                <a:gd name="T33" fmla="*/ 324 h 496"/>
                <a:gd name="T34" fmla="*/ 6 w 366"/>
                <a:gd name="T35" fmla="*/ 357 h 496"/>
                <a:gd name="T36" fmla="*/ 0 w 366"/>
                <a:gd name="T37" fmla="*/ 302 h 496"/>
                <a:gd name="T38" fmla="*/ 15 w 366"/>
                <a:gd name="T39" fmla="*/ 284 h 496"/>
                <a:gd name="T40" fmla="*/ 67 w 366"/>
                <a:gd name="T41" fmla="*/ 267 h 496"/>
                <a:gd name="T42" fmla="*/ 0 w 366"/>
                <a:gd name="T43" fmla="*/ 302 h 496"/>
                <a:gd name="T44" fmla="*/ 68 w 366"/>
                <a:gd name="T45" fmla="*/ 262 h 496"/>
                <a:gd name="T46" fmla="*/ 23 w 366"/>
                <a:gd name="T47" fmla="*/ 228 h 496"/>
                <a:gd name="T48" fmla="*/ 17 w 366"/>
                <a:gd name="T49" fmla="*/ 202 h 496"/>
                <a:gd name="T50" fmla="*/ 19 w 366"/>
                <a:gd name="T51" fmla="*/ 196 h 496"/>
                <a:gd name="T52" fmla="*/ 82 w 366"/>
                <a:gd name="T53" fmla="*/ 213 h 496"/>
                <a:gd name="T54" fmla="*/ 84 w 366"/>
                <a:gd name="T55" fmla="*/ 208 h 496"/>
                <a:gd name="T56" fmla="*/ 19 w 366"/>
                <a:gd name="T57" fmla="*/ 196 h 496"/>
                <a:gd name="T58" fmla="*/ 40 w 366"/>
                <a:gd name="T59" fmla="*/ 149 h 496"/>
                <a:gd name="T60" fmla="*/ 60 w 366"/>
                <a:gd name="T61" fmla="*/ 142 h 496"/>
                <a:gd name="T62" fmla="*/ 111 w 366"/>
                <a:gd name="T63" fmla="*/ 162 h 496"/>
                <a:gd name="T64" fmla="*/ 40 w 366"/>
                <a:gd name="T65" fmla="*/ 149 h 496"/>
                <a:gd name="T66" fmla="*/ 114 w 366"/>
                <a:gd name="T67" fmla="*/ 157 h 496"/>
                <a:gd name="T68" fmla="*/ 95 w 366"/>
                <a:gd name="T69" fmla="*/ 99 h 496"/>
                <a:gd name="T70" fmla="*/ 102 w 366"/>
                <a:gd name="T71" fmla="*/ 72 h 496"/>
                <a:gd name="T72" fmla="*/ 106 w 366"/>
                <a:gd name="T73" fmla="*/ 69 h 496"/>
                <a:gd name="T74" fmla="*/ 150 w 366"/>
                <a:gd name="T75" fmla="*/ 121 h 496"/>
                <a:gd name="T76" fmla="*/ 155 w 366"/>
                <a:gd name="T77" fmla="*/ 117 h 496"/>
                <a:gd name="T78" fmla="*/ 106 w 366"/>
                <a:gd name="T79" fmla="*/ 69 h 496"/>
                <a:gd name="T80" fmla="*/ 149 w 366"/>
                <a:gd name="T81" fmla="*/ 37 h 496"/>
                <a:gd name="T82" fmla="*/ 170 w 366"/>
                <a:gd name="T83" fmla="*/ 42 h 496"/>
                <a:gd name="T84" fmla="*/ 200 w 366"/>
                <a:gd name="T85" fmla="*/ 90 h 496"/>
                <a:gd name="T86" fmla="*/ 149 w 366"/>
                <a:gd name="T87" fmla="*/ 37 h 496"/>
                <a:gd name="T88" fmla="*/ 206 w 366"/>
                <a:gd name="T89" fmla="*/ 88 h 496"/>
                <a:gd name="T90" fmla="*/ 222 w 366"/>
                <a:gd name="T91" fmla="*/ 21 h 496"/>
                <a:gd name="T92" fmla="*/ 243 w 366"/>
                <a:gd name="T93" fmla="*/ 0 h 4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366" h="496">
                  <a:moveTo>
                    <a:pt x="358" y="119"/>
                  </a:moveTo>
                  <a:lnTo>
                    <a:pt x="358" y="119"/>
                  </a:lnTo>
                  <a:cubicBezTo>
                    <a:pt x="360" y="116"/>
                    <a:pt x="363" y="113"/>
                    <a:pt x="366" y="110"/>
                  </a:cubicBezTo>
                  <a:cubicBezTo>
                    <a:pt x="351" y="105"/>
                    <a:pt x="337" y="102"/>
                    <a:pt x="323" y="99"/>
                  </a:cubicBezTo>
                  <a:cubicBezTo>
                    <a:pt x="323" y="99"/>
                    <a:pt x="322" y="99"/>
                    <a:pt x="322" y="99"/>
                  </a:cubicBezTo>
                  <a:cubicBezTo>
                    <a:pt x="316" y="98"/>
                    <a:pt x="309" y="98"/>
                    <a:pt x="303" y="97"/>
                  </a:cubicBezTo>
                  <a:cubicBezTo>
                    <a:pt x="305" y="101"/>
                    <a:pt x="307" y="106"/>
                    <a:pt x="307" y="112"/>
                  </a:cubicBezTo>
                  <a:cubicBezTo>
                    <a:pt x="310" y="115"/>
                    <a:pt x="312" y="119"/>
                    <a:pt x="312" y="123"/>
                  </a:cubicBezTo>
                  <a:cubicBezTo>
                    <a:pt x="316" y="121"/>
                    <a:pt x="322" y="120"/>
                    <a:pt x="328" y="122"/>
                  </a:cubicBezTo>
                  <a:cubicBezTo>
                    <a:pt x="333" y="111"/>
                    <a:pt x="348" y="109"/>
                    <a:pt x="358" y="119"/>
                  </a:cubicBezTo>
                  <a:lnTo>
                    <a:pt x="358" y="119"/>
                  </a:lnTo>
                  <a:close/>
                  <a:moveTo>
                    <a:pt x="47" y="454"/>
                  </a:moveTo>
                  <a:lnTo>
                    <a:pt x="47" y="454"/>
                  </a:lnTo>
                  <a:lnTo>
                    <a:pt x="98" y="416"/>
                  </a:lnTo>
                  <a:cubicBezTo>
                    <a:pt x="96" y="411"/>
                    <a:pt x="93" y="407"/>
                    <a:pt x="91" y="402"/>
                  </a:cubicBezTo>
                  <a:lnTo>
                    <a:pt x="48" y="429"/>
                  </a:lnTo>
                  <a:cubicBezTo>
                    <a:pt x="45" y="431"/>
                    <a:pt x="42" y="426"/>
                    <a:pt x="45" y="424"/>
                  </a:cubicBezTo>
                  <a:lnTo>
                    <a:pt x="89" y="397"/>
                  </a:lnTo>
                  <a:cubicBezTo>
                    <a:pt x="87" y="394"/>
                    <a:pt x="85" y="390"/>
                    <a:pt x="84" y="386"/>
                  </a:cubicBezTo>
                  <a:lnTo>
                    <a:pt x="25" y="414"/>
                  </a:lnTo>
                  <a:cubicBezTo>
                    <a:pt x="31" y="427"/>
                    <a:pt x="38" y="441"/>
                    <a:pt x="47" y="454"/>
                  </a:cubicBezTo>
                  <a:lnTo>
                    <a:pt x="47" y="454"/>
                  </a:lnTo>
                  <a:close/>
                  <a:moveTo>
                    <a:pt x="101" y="421"/>
                  </a:moveTo>
                  <a:lnTo>
                    <a:pt x="101" y="421"/>
                  </a:lnTo>
                  <a:lnTo>
                    <a:pt x="50" y="459"/>
                  </a:lnTo>
                  <a:cubicBezTo>
                    <a:pt x="58" y="472"/>
                    <a:pt x="68" y="484"/>
                    <a:pt x="79" y="496"/>
                  </a:cubicBezTo>
                  <a:lnTo>
                    <a:pt x="119" y="448"/>
                  </a:lnTo>
                  <a:cubicBezTo>
                    <a:pt x="116" y="445"/>
                    <a:pt x="114" y="441"/>
                    <a:pt x="111" y="437"/>
                  </a:cubicBezTo>
                  <a:lnTo>
                    <a:pt x="73" y="475"/>
                  </a:lnTo>
                  <a:cubicBezTo>
                    <a:pt x="70" y="478"/>
                    <a:pt x="67" y="474"/>
                    <a:pt x="69" y="471"/>
                  </a:cubicBezTo>
                  <a:lnTo>
                    <a:pt x="108" y="433"/>
                  </a:lnTo>
                  <a:cubicBezTo>
                    <a:pt x="106" y="429"/>
                    <a:pt x="103" y="425"/>
                    <a:pt x="101" y="421"/>
                  </a:cubicBezTo>
                  <a:lnTo>
                    <a:pt x="101" y="421"/>
                  </a:lnTo>
                  <a:close/>
                  <a:moveTo>
                    <a:pt x="23" y="408"/>
                  </a:moveTo>
                  <a:lnTo>
                    <a:pt x="23" y="408"/>
                  </a:lnTo>
                  <a:lnTo>
                    <a:pt x="82" y="381"/>
                  </a:lnTo>
                  <a:cubicBezTo>
                    <a:pt x="80" y="377"/>
                    <a:pt x="79" y="373"/>
                    <a:pt x="78" y="369"/>
                  </a:cubicBezTo>
                  <a:lnTo>
                    <a:pt x="29" y="384"/>
                  </a:lnTo>
                  <a:cubicBezTo>
                    <a:pt x="26" y="385"/>
                    <a:pt x="24" y="379"/>
                    <a:pt x="28" y="378"/>
                  </a:cubicBezTo>
                  <a:lnTo>
                    <a:pt x="76" y="364"/>
                  </a:lnTo>
                  <a:cubicBezTo>
                    <a:pt x="74" y="359"/>
                    <a:pt x="73" y="354"/>
                    <a:pt x="72" y="348"/>
                  </a:cubicBezTo>
                  <a:lnTo>
                    <a:pt x="7" y="362"/>
                  </a:lnTo>
                  <a:cubicBezTo>
                    <a:pt x="11" y="378"/>
                    <a:pt x="16" y="393"/>
                    <a:pt x="23" y="408"/>
                  </a:cubicBezTo>
                  <a:lnTo>
                    <a:pt x="23" y="408"/>
                  </a:lnTo>
                  <a:close/>
                  <a:moveTo>
                    <a:pt x="6" y="357"/>
                  </a:moveTo>
                  <a:lnTo>
                    <a:pt x="6" y="357"/>
                  </a:lnTo>
                  <a:lnTo>
                    <a:pt x="70" y="343"/>
                  </a:lnTo>
                  <a:cubicBezTo>
                    <a:pt x="69" y="338"/>
                    <a:pt x="69" y="334"/>
                    <a:pt x="68" y="329"/>
                  </a:cubicBezTo>
                  <a:lnTo>
                    <a:pt x="17" y="334"/>
                  </a:lnTo>
                  <a:cubicBezTo>
                    <a:pt x="13" y="334"/>
                    <a:pt x="13" y="329"/>
                    <a:pt x="16" y="328"/>
                  </a:cubicBezTo>
                  <a:lnTo>
                    <a:pt x="67" y="324"/>
                  </a:lnTo>
                  <a:cubicBezTo>
                    <a:pt x="66" y="319"/>
                    <a:pt x="66" y="314"/>
                    <a:pt x="66" y="308"/>
                  </a:cubicBezTo>
                  <a:lnTo>
                    <a:pt x="0" y="307"/>
                  </a:lnTo>
                  <a:cubicBezTo>
                    <a:pt x="1" y="324"/>
                    <a:pt x="3" y="340"/>
                    <a:pt x="6" y="357"/>
                  </a:cubicBezTo>
                  <a:lnTo>
                    <a:pt x="6" y="357"/>
                  </a:lnTo>
                  <a:close/>
                  <a:moveTo>
                    <a:pt x="0" y="302"/>
                  </a:moveTo>
                  <a:lnTo>
                    <a:pt x="0" y="302"/>
                  </a:lnTo>
                  <a:lnTo>
                    <a:pt x="66" y="303"/>
                  </a:lnTo>
                  <a:cubicBezTo>
                    <a:pt x="65" y="298"/>
                    <a:pt x="65" y="294"/>
                    <a:pt x="66" y="290"/>
                  </a:cubicBezTo>
                  <a:lnTo>
                    <a:pt x="15" y="284"/>
                  </a:lnTo>
                  <a:cubicBezTo>
                    <a:pt x="11" y="284"/>
                    <a:pt x="12" y="278"/>
                    <a:pt x="16" y="278"/>
                  </a:cubicBezTo>
                  <a:lnTo>
                    <a:pt x="66" y="284"/>
                  </a:lnTo>
                  <a:cubicBezTo>
                    <a:pt x="66" y="278"/>
                    <a:pt x="67" y="273"/>
                    <a:pt x="67" y="267"/>
                  </a:cubicBezTo>
                  <a:lnTo>
                    <a:pt x="4" y="254"/>
                  </a:lnTo>
                  <a:cubicBezTo>
                    <a:pt x="1" y="270"/>
                    <a:pt x="0" y="286"/>
                    <a:pt x="0" y="302"/>
                  </a:cubicBezTo>
                  <a:lnTo>
                    <a:pt x="0" y="302"/>
                  </a:lnTo>
                  <a:close/>
                  <a:moveTo>
                    <a:pt x="4" y="249"/>
                  </a:moveTo>
                  <a:lnTo>
                    <a:pt x="4" y="249"/>
                  </a:lnTo>
                  <a:lnTo>
                    <a:pt x="68" y="262"/>
                  </a:lnTo>
                  <a:cubicBezTo>
                    <a:pt x="69" y="257"/>
                    <a:pt x="70" y="253"/>
                    <a:pt x="71" y="249"/>
                  </a:cubicBezTo>
                  <a:lnTo>
                    <a:pt x="22" y="233"/>
                  </a:lnTo>
                  <a:cubicBezTo>
                    <a:pt x="18" y="232"/>
                    <a:pt x="20" y="227"/>
                    <a:pt x="23" y="228"/>
                  </a:cubicBezTo>
                  <a:lnTo>
                    <a:pt x="72" y="243"/>
                  </a:lnTo>
                  <a:cubicBezTo>
                    <a:pt x="73" y="239"/>
                    <a:pt x="74" y="235"/>
                    <a:pt x="75" y="231"/>
                  </a:cubicBezTo>
                  <a:lnTo>
                    <a:pt x="17" y="202"/>
                  </a:lnTo>
                  <a:cubicBezTo>
                    <a:pt x="11" y="217"/>
                    <a:pt x="7" y="233"/>
                    <a:pt x="4" y="249"/>
                  </a:cubicBezTo>
                  <a:lnTo>
                    <a:pt x="4" y="249"/>
                  </a:lnTo>
                  <a:close/>
                  <a:moveTo>
                    <a:pt x="19" y="196"/>
                  </a:moveTo>
                  <a:lnTo>
                    <a:pt x="19" y="196"/>
                  </a:lnTo>
                  <a:lnTo>
                    <a:pt x="77" y="225"/>
                  </a:lnTo>
                  <a:cubicBezTo>
                    <a:pt x="79" y="221"/>
                    <a:pt x="80" y="217"/>
                    <a:pt x="82" y="213"/>
                  </a:cubicBezTo>
                  <a:lnTo>
                    <a:pt x="37" y="186"/>
                  </a:lnTo>
                  <a:cubicBezTo>
                    <a:pt x="34" y="184"/>
                    <a:pt x="37" y="179"/>
                    <a:pt x="40" y="181"/>
                  </a:cubicBezTo>
                  <a:lnTo>
                    <a:pt x="84" y="208"/>
                  </a:lnTo>
                  <a:cubicBezTo>
                    <a:pt x="86" y="203"/>
                    <a:pt x="88" y="199"/>
                    <a:pt x="90" y="195"/>
                  </a:cubicBezTo>
                  <a:lnTo>
                    <a:pt x="38" y="154"/>
                  </a:lnTo>
                  <a:cubicBezTo>
                    <a:pt x="30" y="168"/>
                    <a:pt x="24" y="182"/>
                    <a:pt x="19" y="196"/>
                  </a:cubicBezTo>
                  <a:lnTo>
                    <a:pt x="19" y="196"/>
                  </a:lnTo>
                  <a:close/>
                  <a:moveTo>
                    <a:pt x="40" y="149"/>
                  </a:moveTo>
                  <a:lnTo>
                    <a:pt x="40" y="149"/>
                  </a:lnTo>
                  <a:lnTo>
                    <a:pt x="93" y="190"/>
                  </a:lnTo>
                  <a:cubicBezTo>
                    <a:pt x="95" y="186"/>
                    <a:pt x="97" y="183"/>
                    <a:pt x="99" y="179"/>
                  </a:cubicBezTo>
                  <a:lnTo>
                    <a:pt x="60" y="142"/>
                  </a:lnTo>
                  <a:cubicBezTo>
                    <a:pt x="58" y="140"/>
                    <a:pt x="62" y="136"/>
                    <a:pt x="64" y="138"/>
                  </a:cubicBezTo>
                  <a:lnTo>
                    <a:pt x="102" y="174"/>
                  </a:lnTo>
                  <a:cubicBezTo>
                    <a:pt x="105" y="170"/>
                    <a:pt x="108" y="166"/>
                    <a:pt x="111" y="162"/>
                  </a:cubicBezTo>
                  <a:lnTo>
                    <a:pt x="67" y="111"/>
                  </a:lnTo>
                  <a:cubicBezTo>
                    <a:pt x="57" y="123"/>
                    <a:pt x="48" y="136"/>
                    <a:pt x="40" y="149"/>
                  </a:cubicBezTo>
                  <a:lnTo>
                    <a:pt x="40" y="149"/>
                  </a:lnTo>
                  <a:close/>
                  <a:moveTo>
                    <a:pt x="70" y="106"/>
                  </a:moveTo>
                  <a:lnTo>
                    <a:pt x="70" y="106"/>
                  </a:lnTo>
                  <a:lnTo>
                    <a:pt x="114" y="157"/>
                  </a:lnTo>
                  <a:cubicBezTo>
                    <a:pt x="117" y="154"/>
                    <a:pt x="120" y="150"/>
                    <a:pt x="123" y="147"/>
                  </a:cubicBezTo>
                  <a:lnTo>
                    <a:pt x="90" y="102"/>
                  </a:lnTo>
                  <a:cubicBezTo>
                    <a:pt x="88" y="99"/>
                    <a:pt x="93" y="96"/>
                    <a:pt x="95" y="99"/>
                  </a:cubicBezTo>
                  <a:lnTo>
                    <a:pt x="127" y="143"/>
                  </a:lnTo>
                  <a:cubicBezTo>
                    <a:pt x="130" y="139"/>
                    <a:pt x="133" y="136"/>
                    <a:pt x="137" y="133"/>
                  </a:cubicBezTo>
                  <a:lnTo>
                    <a:pt x="102" y="72"/>
                  </a:lnTo>
                  <a:cubicBezTo>
                    <a:pt x="91" y="83"/>
                    <a:pt x="80" y="94"/>
                    <a:pt x="70" y="106"/>
                  </a:cubicBezTo>
                  <a:lnTo>
                    <a:pt x="70" y="106"/>
                  </a:lnTo>
                  <a:close/>
                  <a:moveTo>
                    <a:pt x="106" y="69"/>
                  </a:moveTo>
                  <a:lnTo>
                    <a:pt x="106" y="69"/>
                  </a:lnTo>
                  <a:lnTo>
                    <a:pt x="141" y="129"/>
                  </a:lnTo>
                  <a:cubicBezTo>
                    <a:pt x="144" y="126"/>
                    <a:pt x="147" y="123"/>
                    <a:pt x="150" y="121"/>
                  </a:cubicBezTo>
                  <a:lnTo>
                    <a:pt x="127" y="68"/>
                  </a:lnTo>
                  <a:cubicBezTo>
                    <a:pt x="126" y="64"/>
                    <a:pt x="131" y="62"/>
                    <a:pt x="133" y="66"/>
                  </a:cubicBezTo>
                  <a:lnTo>
                    <a:pt x="155" y="117"/>
                  </a:lnTo>
                  <a:cubicBezTo>
                    <a:pt x="159" y="114"/>
                    <a:pt x="163" y="111"/>
                    <a:pt x="167" y="108"/>
                  </a:cubicBezTo>
                  <a:lnTo>
                    <a:pt x="144" y="40"/>
                  </a:lnTo>
                  <a:cubicBezTo>
                    <a:pt x="131" y="49"/>
                    <a:pt x="118" y="58"/>
                    <a:pt x="106" y="69"/>
                  </a:cubicBezTo>
                  <a:lnTo>
                    <a:pt x="106" y="69"/>
                  </a:lnTo>
                  <a:close/>
                  <a:moveTo>
                    <a:pt x="149" y="37"/>
                  </a:moveTo>
                  <a:lnTo>
                    <a:pt x="149" y="37"/>
                  </a:lnTo>
                  <a:lnTo>
                    <a:pt x="172" y="105"/>
                  </a:lnTo>
                  <a:cubicBezTo>
                    <a:pt x="176" y="103"/>
                    <a:pt x="179" y="101"/>
                    <a:pt x="183" y="99"/>
                  </a:cubicBezTo>
                  <a:lnTo>
                    <a:pt x="170" y="42"/>
                  </a:lnTo>
                  <a:cubicBezTo>
                    <a:pt x="169" y="38"/>
                    <a:pt x="174" y="37"/>
                    <a:pt x="175" y="40"/>
                  </a:cubicBezTo>
                  <a:lnTo>
                    <a:pt x="188" y="96"/>
                  </a:lnTo>
                  <a:cubicBezTo>
                    <a:pt x="192" y="94"/>
                    <a:pt x="196" y="92"/>
                    <a:pt x="200" y="90"/>
                  </a:cubicBezTo>
                  <a:lnTo>
                    <a:pt x="191" y="16"/>
                  </a:lnTo>
                  <a:cubicBezTo>
                    <a:pt x="176" y="22"/>
                    <a:pt x="162" y="29"/>
                    <a:pt x="149" y="37"/>
                  </a:cubicBezTo>
                  <a:lnTo>
                    <a:pt x="149" y="37"/>
                  </a:lnTo>
                  <a:close/>
                  <a:moveTo>
                    <a:pt x="196" y="14"/>
                  </a:moveTo>
                  <a:lnTo>
                    <a:pt x="196" y="14"/>
                  </a:lnTo>
                  <a:lnTo>
                    <a:pt x="206" y="88"/>
                  </a:lnTo>
                  <a:cubicBezTo>
                    <a:pt x="210" y="86"/>
                    <a:pt x="214" y="84"/>
                    <a:pt x="219" y="83"/>
                  </a:cubicBezTo>
                  <a:lnTo>
                    <a:pt x="217" y="21"/>
                  </a:lnTo>
                  <a:cubicBezTo>
                    <a:pt x="217" y="17"/>
                    <a:pt x="222" y="17"/>
                    <a:pt x="222" y="21"/>
                  </a:cubicBezTo>
                  <a:lnTo>
                    <a:pt x="224" y="81"/>
                  </a:lnTo>
                  <a:cubicBezTo>
                    <a:pt x="229" y="79"/>
                    <a:pt x="233" y="78"/>
                    <a:pt x="237" y="77"/>
                  </a:cubicBezTo>
                  <a:lnTo>
                    <a:pt x="243" y="0"/>
                  </a:lnTo>
                  <a:cubicBezTo>
                    <a:pt x="227" y="3"/>
                    <a:pt x="211" y="8"/>
                    <a:pt x="196" y="14"/>
                  </a:cubicBezTo>
                  <a:lnTo>
                    <a:pt x="196" y="14"/>
                  </a:lnTo>
                  <a:close/>
                </a:path>
              </a:pathLst>
            </a:custGeom>
            <a:noFill/>
            <a:ln w="15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4" name="Freeform 10">
              <a:extLst>
                <a:ext uri="{FF2B5EF4-FFF2-40B4-BE49-F238E27FC236}">
                  <a16:creationId xmlns:a16="http://schemas.microsoft.com/office/drawing/2014/main" id="{8872A2F5-7430-CC8E-7732-1707D9E6FB4C}"/>
                </a:ext>
              </a:extLst>
            </p:cNvPr>
            <p:cNvSpPr>
              <a:spLocks noEditPoints="1"/>
            </p:cNvSpPr>
            <p:nvPr userDrawn="1"/>
          </p:nvSpPr>
          <p:spPr bwMode="auto">
            <a:xfrm>
              <a:off x="7700963" y="400050"/>
              <a:ext cx="238125" cy="323850"/>
            </a:xfrm>
            <a:custGeom>
              <a:avLst/>
              <a:gdLst>
                <a:gd name="T0" fmla="*/ 134 w 292"/>
                <a:gd name="T1" fmla="*/ 82 h 393"/>
                <a:gd name="T2" fmla="*/ 164 w 292"/>
                <a:gd name="T3" fmla="*/ 19 h 393"/>
                <a:gd name="T4" fmla="*/ 187 w 292"/>
                <a:gd name="T5" fmla="*/ 0 h 393"/>
                <a:gd name="T6" fmla="*/ 193 w 292"/>
                <a:gd name="T7" fmla="*/ 0 h 393"/>
                <a:gd name="T8" fmla="*/ 188 w 292"/>
                <a:gd name="T9" fmla="*/ 77 h 393"/>
                <a:gd name="T10" fmla="*/ 194 w 292"/>
                <a:gd name="T11" fmla="*/ 78 h 393"/>
                <a:gd name="T12" fmla="*/ 193 w 292"/>
                <a:gd name="T13" fmla="*/ 0 h 393"/>
                <a:gd name="T14" fmla="*/ 246 w 292"/>
                <a:gd name="T15" fmla="*/ 5 h 393"/>
                <a:gd name="T16" fmla="*/ 258 w 292"/>
                <a:gd name="T17" fmla="*/ 22 h 393"/>
                <a:gd name="T18" fmla="*/ 248 w 292"/>
                <a:gd name="T19" fmla="*/ 90 h 393"/>
                <a:gd name="T20" fmla="*/ 246 w 292"/>
                <a:gd name="T21" fmla="*/ 5 h 393"/>
                <a:gd name="T22" fmla="*/ 144 w 292"/>
                <a:gd name="T23" fmla="*/ 176 h 393"/>
                <a:gd name="T24" fmla="*/ 128 w 292"/>
                <a:gd name="T25" fmla="*/ 177 h 393"/>
                <a:gd name="T26" fmla="*/ 149 w 292"/>
                <a:gd name="T27" fmla="*/ 197 h 393"/>
                <a:gd name="T28" fmla="*/ 167 w 292"/>
                <a:gd name="T29" fmla="*/ 103 h 393"/>
                <a:gd name="T30" fmla="*/ 141 w 292"/>
                <a:gd name="T31" fmla="*/ 137 h 393"/>
                <a:gd name="T32" fmla="*/ 135 w 292"/>
                <a:gd name="T33" fmla="*/ 138 h 393"/>
                <a:gd name="T34" fmla="*/ 133 w 292"/>
                <a:gd name="T35" fmla="*/ 154 h 393"/>
                <a:gd name="T36" fmla="*/ 142 w 292"/>
                <a:gd name="T37" fmla="*/ 152 h 393"/>
                <a:gd name="T38" fmla="*/ 144 w 292"/>
                <a:gd name="T39" fmla="*/ 174 h 393"/>
                <a:gd name="T40" fmla="*/ 123 w 292"/>
                <a:gd name="T41" fmla="*/ 123 h 393"/>
                <a:gd name="T42" fmla="*/ 126 w 292"/>
                <a:gd name="T43" fmla="*/ 124 h 393"/>
                <a:gd name="T44" fmla="*/ 111 w 292"/>
                <a:gd name="T45" fmla="*/ 115 h 393"/>
                <a:gd name="T46" fmla="*/ 138 w 292"/>
                <a:gd name="T47" fmla="*/ 172 h 393"/>
                <a:gd name="T48" fmla="*/ 113 w 292"/>
                <a:gd name="T49" fmla="*/ 140 h 393"/>
                <a:gd name="T50" fmla="*/ 123 w 292"/>
                <a:gd name="T51" fmla="*/ 123 h 393"/>
                <a:gd name="T52" fmla="*/ 105 w 292"/>
                <a:gd name="T53" fmla="*/ 164 h 393"/>
                <a:gd name="T54" fmla="*/ 54 w 292"/>
                <a:gd name="T55" fmla="*/ 162 h 393"/>
                <a:gd name="T56" fmla="*/ 59 w 292"/>
                <a:gd name="T57" fmla="*/ 164 h 393"/>
                <a:gd name="T58" fmla="*/ 121 w 292"/>
                <a:gd name="T59" fmla="*/ 175 h 393"/>
                <a:gd name="T60" fmla="*/ 101 w 292"/>
                <a:gd name="T61" fmla="*/ 119 h 393"/>
                <a:gd name="T62" fmla="*/ 101 w 292"/>
                <a:gd name="T63" fmla="*/ 159 h 393"/>
                <a:gd name="T64" fmla="*/ 56 w 292"/>
                <a:gd name="T65" fmla="*/ 168 h 393"/>
                <a:gd name="T66" fmla="*/ 128 w 292"/>
                <a:gd name="T67" fmla="*/ 196 h 393"/>
                <a:gd name="T68" fmla="*/ 56 w 292"/>
                <a:gd name="T69" fmla="*/ 169 h 393"/>
                <a:gd name="T70" fmla="*/ 55 w 292"/>
                <a:gd name="T71" fmla="*/ 250 h 393"/>
                <a:gd name="T72" fmla="*/ 25 w 292"/>
                <a:gd name="T73" fmla="*/ 276 h 393"/>
                <a:gd name="T74" fmla="*/ 19 w 292"/>
                <a:gd name="T75" fmla="*/ 285 h 393"/>
                <a:gd name="T76" fmla="*/ 21 w 292"/>
                <a:gd name="T77" fmla="*/ 340 h 393"/>
                <a:gd name="T78" fmla="*/ 69 w 292"/>
                <a:gd name="T79" fmla="*/ 310 h 393"/>
                <a:gd name="T80" fmla="*/ 75 w 292"/>
                <a:gd name="T81" fmla="*/ 336 h 393"/>
                <a:gd name="T82" fmla="*/ 37 w 292"/>
                <a:gd name="T83" fmla="*/ 256 h 393"/>
                <a:gd name="T84" fmla="*/ 13 w 292"/>
                <a:gd name="T85" fmla="*/ 247 h 393"/>
                <a:gd name="T86" fmla="*/ 37 w 292"/>
                <a:gd name="T87" fmla="*/ 256 h 393"/>
                <a:gd name="T88" fmla="*/ 17 w 292"/>
                <a:gd name="T89" fmla="*/ 369 h 393"/>
                <a:gd name="T90" fmla="*/ 17 w 292"/>
                <a:gd name="T91" fmla="*/ 369 h 393"/>
                <a:gd name="T92" fmla="*/ 14 w 292"/>
                <a:gd name="T93" fmla="*/ 265 h 393"/>
                <a:gd name="T94" fmla="*/ 15 w 292"/>
                <a:gd name="T95" fmla="*/ 281 h 393"/>
                <a:gd name="T96" fmla="*/ 14 w 292"/>
                <a:gd name="T97" fmla="*/ 265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92" h="393">
                  <a:moveTo>
                    <a:pt x="139" y="5"/>
                  </a:moveTo>
                  <a:lnTo>
                    <a:pt x="139" y="5"/>
                  </a:lnTo>
                  <a:lnTo>
                    <a:pt x="134" y="82"/>
                  </a:lnTo>
                  <a:cubicBezTo>
                    <a:pt x="139" y="81"/>
                    <a:pt x="144" y="80"/>
                    <a:pt x="149" y="79"/>
                  </a:cubicBezTo>
                  <a:lnTo>
                    <a:pt x="159" y="18"/>
                  </a:lnTo>
                  <a:cubicBezTo>
                    <a:pt x="159" y="15"/>
                    <a:pt x="165" y="16"/>
                    <a:pt x="164" y="19"/>
                  </a:cubicBezTo>
                  <a:lnTo>
                    <a:pt x="155" y="78"/>
                  </a:lnTo>
                  <a:cubicBezTo>
                    <a:pt x="159" y="78"/>
                    <a:pt x="163" y="78"/>
                    <a:pt x="167" y="77"/>
                  </a:cubicBezTo>
                  <a:lnTo>
                    <a:pt x="187" y="0"/>
                  </a:lnTo>
                  <a:cubicBezTo>
                    <a:pt x="171" y="1"/>
                    <a:pt x="155" y="2"/>
                    <a:pt x="139" y="5"/>
                  </a:cubicBezTo>
                  <a:lnTo>
                    <a:pt x="139" y="5"/>
                  </a:lnTo>
                  <a:close/>
                  <a:moveTo>
                    <a:pt x="193" y="0"/>
                  </a:moveTo>
                  <a:lnTo>
                    <a:pt x="193" y="0"/>
                  </a:lnTo>
                  <a:lnTo>
                    <a:pt x="173" y="77"/>
                  </a:lnTo>
                  <a:cubicBezTo>
                    <a:pt x="178" y="77"/>
                    <a:pt x="183" y="77"/>
                    <a:pt x="188" y="77"/>
                  </a:cubicBezTo>
                  <a:lnTo>
                    <a:pt x="207" y="17"/>
                  </a:lnTo>
                  <a:cubicBezTo>
                    <a:pt x="208" y="13"/>
                    <a:pt x="214" y="15"/>
                    <a:pt x="213" y="18"/>
                  </a:cubicBezTo>
                  <a:lnTo>
                    <a:pt x="194" y="78"/>
                  </a:lnTo>
                  <a:cubicBezTo>
                    <a:pt x="199" y="78"/>
                    <a:pt x="203" y="79"/>
                    <a:pt x="208" y="80"/>
                  </a:cubicBezTo>
                  <a:lnTo>
                    <a:pt x="240" y="4"/>
                  </a:lnTo>
                  <a:cubicBezTo>
                    <a:pt x="224" y="2"/>
                    <a:pt x="208" y="0"/>
                    <a:pt x="193" y="0"/>
                  </a:cubicBezTo>
                  <a:lnTo>
                    <a:pt x="193" y="0"/>
                  </a:lnTo>
                  <a:close/>
                  <a:moveTo>
                    <a:pt x="246" y="5"/>
                  </a:moveTo>
                  <a:lnTo>
                    <a:pt x="246" y="5"/>
                  </a:lnTo>
                  <a:lnTo>
                    <a:pt x="214" y="81"/>
                  </a:lnTo>
                  <a:cubicBezTo>
                    <a:pt x="218" y="81"/>
                    <a:pt x="222" y="82"/>
                    <a:pt x="226" y="83"/>
                  </a:cubicBezTo>
                  <a:lnTo>
                    <a:pt x="258" y="22"/>
                  </a:lnTo>
                  <a:cubicBezTo>
                    <a:pt x="260" y="19"/>
                    <a:pt x="265" y="21"/>
                    <a:pt x="263" y="25"/>
                  </a:cubicBezTo>
                  <a:lnTo>
                    <a:pt x="232" y="85"/>
                  </a:lnTo>
                  <a:cubicBezTo>
                    <a:pt x="237" y="86"/>
                    <a:pt x="243" y="88"/>
                    <a:pt x="248" y="90"/>
                  </a:cubicBezTo>
                  <a:lnTo>
                    <a:pt x="292" y="17"/>
                  </a:lnTo>
                  <a:cubicBezTo>
                    <a:pt x="277" y="12"/>
                    <a:pt x="261" y="8"/>
                    <a:pt x="246" y="5"/>
                  </a:cubicBezTo>
                  <a:lnTo>
                    <a:pt x="246" y="5"/>
                  </a:lnTo>
                  <a:close/>
                  <a:moveTo>
                    <a:pt x="144" y="174"/>
                  </a:moveTo>
                  <a:lnTo>
                    <a:pt x="144" y="174"/>
                  </a:lnTo>
                  <a:cubicBezTo>
                    <a:pt x="144" y="175"/>
                    <a:pt x="144" y="175"/>
                    <a:pt x="144" y="176"/>
                  </a:cubicBezTo>
                  <a:cubicBezTo>
                    <a:pt x="143" y="176"/>
                    <a:pt x="143" y="176"/>
                    <a:pt x="142" y="177"/>
                  </a:cubicBezTo>
                  <a:cubicBezTo>
                    <a:pt x="142" y="177"/>
                    <a:pt x="142" y="177"/>
                    <a:pt x="142" y="177"/>
                  </a:cubicBezTo>
                  <a:cubicBezTo>
                    <a:pt x="137" y="178"/>
                    <a:pt x="132" y="177"/>
                    <a:pt x="128" y="177"/>
                  </a:cubicBezTo>
                  <a:cubicBezTo>
                    <a:pt x="127" y="177"/>
                    <a:pt x="127" y="177"/>
                    <a:pt x="126" y="178"/>
                  </a:cubicBezTo>
                  <a:cubicBezTo>
                    <a:pt x="127" y="183"/>
                    <a:pt x="130" y="190"/>
                    <a:pt x="136" y="196"/>
                  </a:cubicBezTo>
                  <a:cubicBezTo>
                    <a:pt x="140" y="196"/>
                    <a:pt x="144" y="196"/>
                    <a:pt x="149" y="197"/>
                  </a:cubicBezTo>
                  <a:lnTo>
                    <a:pt x="161" y="145"/>
                  </a:lnTo>
                  <a:cubicBezTo>
                    <a:pt x="147" y="141"/>
                    <a:pt x="144" y="117"/>
                    <a:pt x="162" y="113"/>
                  </a:cubicBezTo>
                  <a:cubicBezTo>
                    <a:pt x="162" y="109"/>
                    <a:pt x="164" y="106"/>
                    <a:pt x="167" y="103"/>
                  </a:cubicBezTo>
                  <a:cubicBezTo>
                    <a:pt x="157" y="104"/>
                    <a:pt x="147" y="105"/>
                    <a:pt x="138" y="107"/>
                  </a:cubicBezTo>
                  <a:lnTo>
                    <a:pt x="141" y="136"/>
                  </a:lnTo>
                  <a:cubicBezTo>
                    <a:pt x="141" y="136"/>
                    <a:pt x="141" y="136"/>
                    <a:pt x="141" y="137"/>
                  </a:cubicBezTo>
                  <a:lnTo>
                    <a:pt x="141" y="140"/>
                  </a:lnTo>
                  <a:cubicBezTo>
                    <a:pt x="141" y="143"/>
                    <a:pt x="136" y="144"/>
                    <a:pt x="135" y="140"/>
                  </a:cubicBezTo>
                  <a:lnTo>
                    <a:pt x="135" y="138"/>
                  </a:lnTo>
                  <a:lnTo>
                    <a:pt x="124" y="130"/>
                  </a:lnTo>
                  <a:cubicBezTo>
                    <a:pt x="121" y="132"/>
                    <a:pt x="119" y="136"/>
                    <a:pt x="119" y="140"/>
                  </a:cubicBezTo>
                  <a:cubicBezTo>
                    <a:pt x="119" y="148"/>
                    <a:pt x="125" y="154"/>
                    <a:pt x="133" y="154"/>
                  </a:cubicBezTo>
                  <a:cubicBezTo>
                    <a:pt x="134" y="154"/>
                    <a:pt x="135" y="154"/>
                    <a:pt x="137" y="154"/>
                  </a:cubicBezTo>
                  <a:lnTo>
                    <a:pt x="137" y="153"/>
                  </a:lnTo>
                  <a:cubicBezTo>
                    <a:pt x="136" y="149"/>
                    <a:pt x="142" y="148"/>
                    <a:pt x="142" y="152"/>
                  </a:cubicBezTo>
                  <a:lnTo>
                    <a:pt x="142" y="155"/>
                  </a:lnTo>
                  <a:cubicBezTo>
                    <a:pt x="143" y="155"/>
                    <a:pt x="143" y="155"/>
                    <a:pt x="143" y="156"/>
                  </a:cubicBezTo>
                  <a:lnTo>
                    <a:pt x="144" y="174"/>
                  </a:lnTo>
                  <a:cubicBezTo>
                    <a:pt x="144" y="174"/>
                    <a:pt x="144" y="174"/>
                    <a:pt x="144" y="174"/>
                  </a:cubicBezTo>
                  <a:lnTo>
                    <a:pt x="144" y="174"/>
                  </a:lnTo>
                  <a:close/>
                  <a:moveTo>
                    <a:pt x="123" y="123"/>
                  </a:moveTo>
                  <a:lnTo>
                    <a:pt x="123" y="123"/>
                  </a:lnTo>
                  <a:lnTo>
                    <a:pt x="125" y="124"/>
                  </a:lnTo>
                  <a:cubicBezTo>
                    <a:pt x="125" y="124"/>
                    <a:pt x="125" y="124"/>
                    <a:pt x="126" y="124"/>
                  </a:cubicBezTo>
                  <a:lnTo>
                    <a:pt x="135" y="131"/>
                  </a:lnTo>
                  <a:lnTo>
                    <a:pt x="133" y="108"/>
                  </a:lnTo>
                  <a:cubicBezTo>
                    <a:pt x="125" y="110"/>
                    <a:pt x="118" y="112"/>
                    <a:pt x="111" y="115"/>
                  </a:cubicBezTo>
                  <a:cubicBezTo>
                    <a:pt x="97" y="130"/>
                    <a:pt x="98" y="147"/>
                    <a:pt x="107" y="159"/>
                  </a:cubicBezTo>
                  <a:cubicBezTo>
                    <a:pt x="108" y="159"/>
                    <a:pt x="108" y="159"/>
                    <a:pt x="108" y="159"/>
                  </a:cubicBezTo>
                  <a:cubicBezTo>
                    <a:pt x="115" y="168"/>
                    <a:pt x="127" y="173"/>
                    <a:pt x="138" y="172"/>
                  </a:cubicBezTo>
                  <a:lnTo>
                    <a:pt x="137" y="159"/>
                  </a:lnTo>
                  <a:cubicBezTo>
                    <a:pt x="136" y="160"/>
                    <a:pt x="134" y="160"/>
                    <a:pt x="133" y="160"/>
                  </a:cubicBezTo>
                  <a:cubicBezTo>
                    <a:pt x="122" y="160"/>
                    <a:pt x="113" y="151"/>
                    <a:pt x="113" y="140"/>
                  </a:cubicBezTo>
                  <a:cubicBezTo>
                    <a:pt x="113" y="135"/>
                    <a:pt x="116" y="130"/>
                    <a:pt x="119" y="126"/>
                  </a:cubicBezTo>
                  <a:cubicBezTo>
                    <a:pt x="118" y="124"/>
                    <a:pt x="121" y="121"/>
                    <a:pt x="123" y="123"/>
                  </a:cubicBezTo>
                  <a:lnTo>
                    <a:pt x="123" y="123"/>
                  </a:lnTo>
                  <a:close/>
                  <a:moveTo>
                    <a:pt x="121" y="175"/>
                  </a:moveTo>
                  <a:lnTo>
                    <a:pt x="121" y="175"/>
                  </a:lnTo>
                  <a:cubicBezTo>
                    <a:pt x="115" y="172"/>
                    <a:pt x="109" y="169"/>
                    <a:pt x="105" y="164"/>
                  </a:cubicBezTo>
                  <a:cubicBezTo>
                    <a:pt x="85" y="169"/>
                    <a:pt x="68" y="154"/>
                    <a:pt x="62" y="142"/>
                  </a:cubicBezTo>
                  <a:cubicBezTo>
                    <a:pt x="55" y="147"/>
                    <a:pt x="48" y="153"/>
                    <a:pt x="42" y="159"/>
                  </a:cubicBezTo>
                  <a:lnTo>
                    <a:pt x="54" y="162"/>
                  </a:lnTo>
                  <a:cubicBezTo>
                    <a:pt x="55" y="162"/>
                    <a:pt x="55" y="162"/>
                    <a:pt x="55" y="162"/>
                  </a:cubicBezTo>
                  <a:lnTo>
                    <a:pt x="58" y="163"/>
                  </a:lnTo>
                  <a:cubicBezTo>
                    <a:pt x="58" y="163"/>
                    <a:pt x="59" y="163"/>
                    <a:pt x="59" y="164"/>
                  </a:cubicBezTo>
                  <a:cubicBezTo>
                    <a:pt x="60" y="164"/>
                    <a:pt x="60" y="164"/>
                    <a:pt x="60" y="165"/>
                  </a:cubicBezTo>
                  <a:cubicBezTo>
                    <a:pt x="74" y="181"/>
                    <a:pt x="108" y="181"/>
                    <a:pt x="121" y="175"/>
                  </a:cubicBezTo>
                  <a:lnTo>
                    <a:pt x="121" y="175"/>
                  </a:lnTo>
                  <a:close/>
                  <a:moveTo>
                    <a:pt x="101" y="159"/>
                  </a:moveTo>
                  <a:lnTo>
                    <a:pt x="101" y="159"/>
                  </a:lnTo>
                  <a:cubicBezTo>
                    <a:pt x="93" y="148"/>
                    <a:pt x="92" y="134"/>
                    <a:pt x="101" y="119"/>
                  </a:cubicBezTo>
                  <a:cubicBezTo>
                    <a:pt x="89" y="124"/>
                    <a:pt x="77" y="131"/>
                    <a:pt x="66" y="139"/>
                  </a:cubicBezTo>
                  <a:cubicBezTo>
                    <a:pt x="71" y="149"/>
                    <a:pt x="85" y="161"/>
                    <a:pt x="101" y="159"/>
                  </a:cubicBezTo>
                  <a:lnTo>
                    <a:pt x="101" y="159"/>
                  </a:lnTo>
                  <a:close/>
                  <a:moveTo>
                    <a:pt x="56" y="169"/>
                  </a:moveTo>
                  <a:lnTo>
                    <a:pt x="56" y="169"/>
                  </a:lnTo>
                  <a:lnTo>
                    <a:pt x="56" y="168"/>
                  </a:lnTo>
                  <a:cubicBezTo>
                    <a:pt x="54" y="174"/>
                    <a:pt x="54" y="186"/>
                    <a:pt x="55" y="192"/>
                  </a:cubicBezTo>
                  <a:cubicBezTo>
                    <a:pt x="66" y="196"/>
                    <a:pt x="79" y="196"/>
                    <a:pt x="94" y="196"/>
                  </a:cubicBezTo>
                  <a:cubicBezTo>
                    <a:pt x="106" y="196"/>
                    <a:pt x="117" y="196"/>
                    <a:pt x="128" y="196"/>
                  </a:cubicBezTo>
                  <a:cubicBezTo>
                    <a:pt x="124" y="191"/>
                    <a:pt x="122" y="185"/>
                    <a:pt x="121" y="181"/>
                  </a:cubicBezTo>
                  <a:cubicBezTo>
                    <a:pt x="104" y="187"/>
                    <a:pt x="71" y="185"/>
                    <a:pt x="56" y="169"/>
                  </a:cubicBezTo>
                  <a:lnTo>
                    <a:pt x="56" y="169"/>
                  </a:lnTo>
                  <a:close/>
                  <a:moveTo>
                    <a:pt x="66" y="255"/>
                  </a:moveTo>
                  <a:lnTo>
                    <a:pt x="66" y="255"/>
                  </a:lnTo>
                  <a:cubicBezTo>
                    <a:pt x="62" y="254"/>
                    <a:pt x="59" y="252"/>
                    <a:pt x="55" y="250"/>
                  </a:cubicBezTo>
                  <a:cubicBezTo>
                    <a:pt x="51" y="253"/>
                    <a:pt x="47" y="255"/>
                    <a:pt x="44" y="258"/>
                  </a:cubicBezTo>
                  <a:cubicBezTo>
                    <a:pt x="44" y="258"/>
                    <a:pt x="43" y="259"/>
                    <a:pt x="43" y="259"/>
                  </a:cubicBezTo>
                  <a:cubicBezTo>
                    <a:pt x="36" y="265"/>
                    <a:pt x="30" y="271"/>
                    <a:pt x="25" y="276"/>
                  </a:cubicBezTo>
                  <a:cubicBezTo>
                    <a:pt x="25" y="276"/>
                    <a:pt x="25" y="277"/>
                    <a:pt x="25" y="277"/>
                  </a:cubicBezTo>
                  <a:cubicBezTo>
                    <a:pt x="23" y="279"/>
                    <a:pt x="21" y="282"/>
                    <a:pt x="19" y="284"/>
                  </a:cubicBezTo>
                  <a:cubicBezTo>
                    <a:pt x="19" y="285"/>
                    <a:pt x="19" y="285"/>
                    <a:pt x="19" y="285"/>
                  </a:cubicBezTo>
                  <a:cubicBezTo>
                    <a:pt x="12" y="295"/>
                    <a:pt x="9" y="304"/>
                    <a:pt x="8" y="312"/>
                  </a:cubicBezTo>
                  <a:cubicBezTo>
                    <a:pt x="6" y="324"/>
                    <a:pt x="7" y="340"/>
                    <a:pt x="0" y="350"/>
                  </a:cubicBezTo>
                  <a:cubicBezTo>
                    <a:pt x="11" y="349"/>
                    <a:pt x="14" y="346"/>
                    <a:pt x="21" y="340"/>
                  </a:cubicBezTo>
                  <a:cubicBezTo>
                    <a:pt x="14" y="310"/>
                    <a:pt x="36" y="271"/>
                    <a:pt x="66" y="255"/>
                  </a:cubicBezTo>
                  <a:lnTo>
                    <a:pt x="66" y="255"/>
                  </a:lnTo>
                  <a:close/>
                  <a:moveTo>
                    <a:pt x="69" y="310"/>
                  </a:moveTo>
                  <a:lnTo>
                    <a:pt x="69" y="310"/>
                  </a:lnTo>
                  <a:cubicBezTo>
                    <a:pt x="68" y="311"/>
                    <a:pt x="68" y="312"/>
                    <a:pt x="67" y="314"/>
                  </a:cubicBezTo>
                  <a:cubicBezTo>
                    <a:pt x="61" y="326"/>
                    <a:pt x="68" y="336"/>
                    <a:pt x="75" y="336"/>
                  </a:cubicBezTo>
                  <a:cubicBezTo>
                    <a:pt x="93" y="336"/>
                    <a:pt x="92" y="311"/>
                    <a:pt x="69" y="310"/>
                  </a:cubicBezTo>
                  <a:lnTo>
                    <a:pt x="69" y="310"/>
                  </a:lnTo>
                  <a:close/>
                  <a:moveTo>
                    <a:pt x="37" y="256"/>
                  </a:moveTo>
                  <a:lnTo>
                    <a:pt x="37" y="256"/>
                  </a:lnTo>
                  <a:cubicBezTo>
                    <a:pt x="28" y="249"/>
                    <a:pt x="17" y="240"/>
                    <a:pt x="12" y="229"/>
                  </a:cubicBezTo>
                  <a:cubicBezTo>
                    <a:pt x="11" y="235"/>
                    <a:pt x="11" y="241"/>
                    <a:pt x="13" y="247"/>
                  </a:cubicBezTo>
                  <a:lnTo>
                    <a:pt x="13" y="247"/>
                  </a:lnTo>
                  <a:cubicBezTo>
                    <a:pt x="15" y="256"/>
                    <a:pt x="19" y="264"/>
                    <a:pt x="23" y="270"/>
                  </a:cubicBezTo>
                  <a:cubicBezTo>
                    <a:pt x="27" y="266"/>
                    <a:pt x="32" y="261"/>
                    <a:pt x="37" y="256"/>
                  </a:cubicBezTo>
                  <a:lnTo>
                    <a:pt x="37" y="256"/>
                  </a:lnTo>
                  <a:close/>
                  <a:moveTo>
                    <a:pt x="17" y="369"/>
                  </a:moveTo>
                  <a:lnTo>
                    <a:pt x="17" y="369"/>
                  </a:lnTo>
                  <a:cubicBezTo>
                    <a:pt x="17" y="377"/>
                    <a:pt x="18" y="385"/>
                    <a:pt x="17" y="393"/>
                  </a:cubicBezTo>
                  <a:cubicBezTo>
                    <a:pt x="26" y="392"/>
                    <a:pt x="29" y="390"/>
                    <a:pt x="34" y="385"/>
                  </a:cubicBezTo>
                  <a:cubicBezTo>
                    <a:pt x="28" y="381"/>
                    <a:pt x="22" y="376"/>
                    <a:pt x="17" y="369"/>
                  </a:cubicBezTo>
                  <a:lnTo>
                    <a:pt x="17" y="369"/>
                  </a:lnTo>
                  <a:close/>
                  <a:moveTo>
                    <a:pt x="14" y="265"/>
                  </a:moveTo>
                  <a:lnTo>
                    <a:pt x="14" y="265"/>
                  </a:lnTo>
                  <a:lnTo>
                    <a:pt x="3" y="271"/>
                  </a:lnTo>
                  <a:lnTo>
                    <a:pt x="9" y="283"/>
                  </a:lnTo>
                  <a:cubicBezTo>
                    <a:pt x="11" y="282"/>
                    <a:pt x="13" y="281"/>
                    <a:pt x="15" y="281"/>
                  </a:cubicBezTo>
                  <a:cubicBezTo>
                    <a:pt x="16" y="279"/>
                    <a:pt x="18" y="277"/>
                    <a:pt x="20" y="275"/>
                  </a:cubicBezTo>
                  <a:cubicBezTo>
                    <a:pt x="18" y="272"/>
                    <a:pt x="16" y="268"/>
                    <a:pt x="14" y="265"/>
                  </a:cubicBezTo>
                  <a:lnTo>
                    <a:pt x="14" y="265"/>
                  </a:lnTo>
                  <a:close/>
                </a:path>
              </a:pathLst>
            </a:custGeom>
            <a:noFill/>
            <a:ln w="15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5" name="Freeform 11">
              <a:extLst>
                <a:ext uri="{FF2B5EF4-FFF2-40B4-BE49-F238E27FC236}">
                  <a16:creationId xmlns:a16="http://schemas.microsoft.com/office/drawing/2014/main" id="{AE49A029-9AE0-4CF9-87DF-91910B2623EE}"/>
                </a:ext>
              </a:extLst>
            </p:cNvPr>
            <p:cNvSpPr>
              <a:spLocks noEditPoints="1"/>
            </p:cNvSpPr>
            <p:nvPr userDrawn="1"/>
          </p:nvSpPr>
          <p:spPr bwMode="auto">
            <a:xfrm>
              <a:off x="7686675" y="476250"/>
              <a:ext cx="280988" cy="304800"/>
            </a:xfrm>
            <a:custGeom>
              <a:avLst/>
              <a:gdLst>
                <a:gd name="T0" fmla="*/ 1 w 346"/>
                <a:gd name="T1" fmla="*/ 230 h 372"/>
                <a:gd name="T2" fmla="*/ 27 w 346"/>
                <a:gd name="T3" fmla="*/ 197 h 372"/>
                <a:gd name="T4" fmla="*/ 1 w 346"/>
                <a:gd name="T5" fmla="*/ 223 h 372"/>
                <a:gd name="T6" fmla="*/ 1 w 346"/>
                <a:gd name="T7" fmla="*/ 214 h 372"/>
                <a:gd name="T8" fmla="*/ 2 w 346"/>
                <a:gd name="T9" fmla="*/ 188 h 372"/>
                <a:gd name="T10" fmla="*/ 3 w 346"/>
                <a:gd name="T11" fmla="*/ 179 h 372"/>
                <a:gd name="T12" fmla="*/ 29 w 346"/>
                <a:gd name="T13" fmla="*/ 168 h 372"/>
                <a:gd name="T14" fmla="*/ 5 w 346"/>
                <a:gd name="T15" fmla="*/ 169 h 372"/>
                <a:gd name="T16" fmla="*/ 7 w 346"/>
                <a:gd name="T17" fmla="*/ 161 h 372"/>
                <a:gd name="T18" fmla="*/ 32 w 346"/>
                <a:gd name="T19" fmla="*/ 127 h 372"/>
                <a:gd name="T20" fmla="*/ 36 w 346"/>
                <a:gd name="T21" fmla="*/ 96 h 372"/>
                <a:gd name="T22" fmla="*/ 56 w 346"/>
                <a:gd name="T23" fmla="*/ 72 h 372"/>
                <a:gd name="T24" fmla="*/ 68 w 346"/>
                <a:gd name="T25" fmla="*/ 75 h 372"/>
                <a:gd name="T26" fmla="*/ 214 w 346"/>
                <a:gd name="T27" fmla="*/ 53 h 372"/>
                <a:gd name="T28" fmla="*/ 203 w 346"/>
                <a:gd name="T29" fmla="*/ 80 h 372"/>
                <a:gd name="T30" fmla="*/ 214 w 346"/>
                <a:gd name="T31" fmla="*/ 53 h 372"/>
                <a:gd name="T32" fmla="*/ 187 w 346"/>
                <a:gd name="T33" fmla="*/ 64 h 372"/>
                <a:gd name="T34" fmla="*/ 199 w 346"/>
                <a:gd name="T35" fmla="*/ 53 h 372"/>
                <a:gd name="T36" fmla="*/ 205 w 346"/>
                <a:gd name="T37" fmla="*/ 50 h 372"/>
                <a:gd name="T38" fmla="*/ 210 w 346"/>
                <a:gd name="T39" fmla="*/ 23 h 372"/>
                <a:gd name="T40" fmla="*/ 182 w 346"/>
                <a:gd name="T41" fmla="*/ 27 h 372"/>
                <a:gd name="T42" fmla="*/ 186 w 346"/>
                <a:gd name="T43" fmla="*/ 49 h 372"/>
                <a:gd name="T44" fmla="*/ 172 w 346"/>
                <a:gd name="T45" fmla="*/ 105 h 372"/>
                <a:gd name="T46" fmla="*/ 197 w 346"/>
                <a:gd name="T47" fmla="*/ 70 h 372"/>
                <a:gd name="T48" fmla="*/ 225 w 346"/>
                <a:gd name="T49" fmla="*/ 90 h 372"/>
                <a:gd name="T50" fmla="*/ 232 w 346"/>
                <a:gd name="T51" fmla="*/ 80 h 372"/>
                <a:gd name="T52" fmla="*/ 242 w 346"/>
                <a:gd name="T53" fmla="*/ 51 h 372"/>
                <a:gd name="T54" fmla="*/ 222 w 346"/>
                <a:gd name="T55" fmla="*/ 60 h 372"/>
                <a:gd name="T56" fmla="*/ 203 w 346"/>
                <a:gd name="T57" fmla="*/ 88 h 372"/>
                <a:gd name="T58" fmla="*/ 225 w 346"/>
                <a:gd name="T59" fmla="*/ 90 h 372"/>
                <a:gd name="T60" fmla="*/ 200 w 346"/>
                <a:gd name="T61" fmla="*/ 247 h 372"/>
                <a:gd name="T62" fmla="*/ 200 w 346"/>
                <a:gd name="T63" fmla="*/ 247 h 372"/>
                <a:gd name="T64" fmla="*/ 262 w 346"/>
                <a:gd name="T65" fmla="*/ 176 h 372"/>
                <a:gd name="T66" fmla="*/ 262 w 346"/>
                <a:gd name="T67" fmla="*/ 176 h 372"/>
                <a:gd name="T68" fmla="*/ 303 w 346"/>
                <a:gd name="T69" fmla="*/ 125 h 372"/>
                <a:gd name="T70" fmla="*/ 303 w 346"/>
                <a:gd name="T71" fmla="*/ 125 h 372"/>
                <a:gd name="T72" fmla="*/ 302 w 346"/>
                <a:gd name="T73" fmla="*/ 148 h 372"/>
                <a:gd name="T74" fmla="*/ 303 w 346"/>
                <a:gd name="T75" fmla="*/ 132 h 372"/>
                <a:gd name="T76" fmla="*/ 189 w 346"/>
                <a:gd name="T77" fmla="*/ 269 h 372"/>
                <a:gd name="T78" fmla="*/ 257 w 346"/>
                <a:gd name="T79" fmla="*/ 205 h 372"/>
                <a:gd name="T80" fmla="*/ 257 w 346"/>
                <a:gd name="T81" fmla="*/ 181 h 372"/>
                <a:gd name="T82" fmla="*/ 194 w 346"/>
                <a:gd name="T83" fmla="*/ 255 h 372"/>
                <a:gd name="T84" fmla="*/ 189 w 346"/>
                <a:gd name="T85" fmla="*/ 269 h 372"/>
                <a:gd name="T86" fmla="*/ 68 w 346"/>
                <a:gd name="T87" fmla="*/ 369 h 372"/>
                <a:gd name="T88" fmla="*/ 101 w 346"/>
                <a:gd name="T89" fmla="*/ 350 h 372"/>
                <a:gd name="T90" fmla="*/ 129 w 346"/>
                <a:gd name="T91" fmla="*/ 325 h 372"/>
                <a:gd name="T92" fmla="*/ 148 w 346"/>
                <a:gd name="T93" fmla="*/ 305 h 372"/>
                <a:gd name="T94" fmla="*/ 176 w 346"/>
                <a:gd name="T95" fmla="*/ 271 h 372"/>
                <a:gd name="T96" fmla="*/ 191 w 346"/>
                <a:gd name="T97" fmla="*/ 250 h 372"/>
                <a:gd name="T98" fmla="*/ 253 w 346"/>
                <a:gd name="T99" fmla="*/ 160 h 372"/>
                <a:gd name="T100" fmla="*/ 279 w 346"/>
                <a:gd name="T101" fmla="*/ 125 h 372"/>
                <a:gd name="T102" fmla="*/ 295 w 346"/>
                <a:gd name="T103" fmla="*/ 106 h 372"/>
                <a:gd name="T104" fmla="*/ 341 w 346"/>
                <a:gd name="T105" fmla="*/ 64 h 372"/>
                <a:gd name="T106" fmla="*/ 343 w 346"/>
                <a:gd name="T107" fmla="*/ 63 h 372"/>
                <a:gd name="T108" fmla="*/ 331 w 346"/>
                <a:gd name="T109" fmla="*/ 52 h 372"/>
                <a:gd name="T110" fmla="*/ 68 w 346"/>
                <a:gd name="T111" fmla="*/ 369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6" h="372">
                  <a:moveTo>
                    <a:pt x="1" y="223"/>
                  </a:moveTo>
                  <a:lnTo>
                    <a:pt x="1" y="223"/>
                  </a:lnTo>
                  <a:cubicBezTo>
                    <a:pt x="1" y="225"/>
                    <a:pt x="1" y="228"/>
                    <a:pt x="1" y="230"/>
                  </a:cubicBezTo>
                  <a:cubicBezTo>
                    <a:pt x="7" y="226"/>
                    <a:pt x="15" y="220"/>
                    <a:pt x="20" y="219"/>
                  </a:cubicBezTo>
                  <a:cubicBezTo>
                    <a:pt x="22" y="212"/>
                    <a:pt x="24" y="205"/>
                    <a:pt x="28" y="196"/>
                  </a:cubicBezTo>
                  <a:cubicBezTo>
                    <a:pt x="28" y="197"/>
                    <a:pt x="27" y="197"/>
                    <a:pt x="27" y="197"/>
                  </a:cubicBezTo>
                  <a:cubicBezTo>
                    <a:pt x="27" y="197"/>
                    <a:pt x="27" y="197"/>
                    <a:pt x="27" y="197"/>
                  </a:cubicBezTo>
                  <a:cubicBezTo>
                    <a:pt x="15" y="204"/>
                    <a:pt x="3" y="218"/>
                    <a:pt x="1" y="223"/>
                  </a:cubicBezTo>
                  <a:lnTo>
                    <a:pt x="1" y="223"/>
                  </a:lnTo>
                  <a:close/>
                  <a:moveTo>
                    <a:pt x="2" y="188"/>
                  </a:moveTo>
                  <a:lnTo>
                    <a:pt x="2" y="188"/>
                  </a:lnTo>
                  <a:cubicBezTo>
                    <a:pt x="1" y="196"/>
                    <a:pt x="0" y="205"/>
                    <a:pt x="1" y="214"/>
                  </a:cubicBezTo>
                  <a:cubicBezTo>
                    <a:pt x="3" y="210"/>
                    <a:pt x="7" y="206"/>
                    <a:pt x="11" y="202"/>
                  </a:cubicBezTo>
                  <a:lnTo>
                    <a:pt x="2" y="188"/>
                  </a:lnTo>
                  <a:lnTo>
                    <a:pt x="2" y="188"/>
                  </a:lnTo>
                  <a:close/>
                  <a:moveTo>
                    <a:pt x="5" y="169"/>
                  </a:moveTo>
                  <a:lnTo>
                    <a:pt x="5" y="169"/>
                  </a:lnTo>
                  <a:cubicBezTo>
                    <a:pt x="4" y="172"/>
                    <a:pt x="4" y="176"/>
                    <a:pt x="3" y="179"/>
                  </a:cubicBezTo>
                  <a:lnTo>
                    <a:pt x="15" y="198"/>
                  </a:lnTo>
                  <a:cubicBezTo>
                    <a:pt x="17" y="197"/>
                    <a:pt x="20" y="195"/>
                    <a:pt x="22" y="194"/>
                  </a:cubicBezTo>
                  <a:cubicBezTo>
                    <a:pt x="12" y="174"/>
                    <a:pt x="10" y="178"/>
                    <a:pt x="29" y="168"/>
                  </a:cubicBezTo>
                  <a:cubicBezTo>
                    <a:pt x="28" y="165"/>
                    <a:pt x="27" y="162"/>
                    <a:pt x="26" y="159"/>
                  </a:cubicBezTo>
                  <a:cubicBezTo>
                    <a:pt x="21" y="160"/>
                    <a:pt x="12" y="164"/>
                    <a:pt x="5" y="169"/>
                  </a:cubicBezTo>
                  <a:lnTo>
                    <a:pt x="5" y="169"/>
                  </a:lnTo>
                  <a:close/>
                  <a:moveTo>
                    <a:pt x="36" y="96"/>
                  </a:moveTo>
                  <a:lnTo>
                    <a:pt x="36" y="96"/>
                  </a:lnTo>
                  <a:cubicBezTo>
                    <a:pt x="23" y="116"/>
                    <a:pt x="13" y="138"/>
                    <a:pt x="7" y="161"/>
                  </a:cubicBezTo>
                  <a:cubicBezTo>
                    <a:pt x="13" y="157"/>
                    <a:pt x="20" y="155"/>
                    <a:pt x="24" y="153"/>
                  </a:cubicBezTo>
                  <a:cubicBezTo>
                    <a:pt x="23" y="145"/>
                    <a:pt x="23" y="136"/>
                    <a:pt x="27" y="126"/>
                  </a:cubicBezTo>
                  <a:cubicBezTo>
                    <a:pt x="28" y="123"/>
                    <a:pt x="32" y="123"/>
                    <a:pt x="32" y="127"/>
                  </a:cubicBezTo>
                  <a:cubicBezTo>
                    <a:pt x="34" y="141"/>
                    <a:pt x="49" y="152"/>
                    <a:pt x="60" y="161"/>
                  </a:cubicBezTo>
                  <a:cubicBezTo>
                    <a:pt x="62" y="159"/>
                    <a:pt x="65" y="156"/>
                    <a:pt x="68" y="154"/>
                  </a:cubicBezTo>
                  <a:cubicBezTo>
                    <a:pt x="52" y="142"/>
                    <a:pt x="40" y="125"/>
                    <a:pt x="36" y="96"/>
                  </a:cubicBezTo>
                  <a:lnTo>
                    <a:pt x="36" y="96"/>
                  </a:lnTo>
                  <a:close/>
                  <a:moveTo>
                    <a:pt x="56" y="72"/>
                  </a:moveTo>
                  <a:lnTo>
                    <a:pt x="56" y="72"/>
                  </a:lnTo>
                  <a:cubicBezTo>
                    <a:pt x="53" y="75"/>
                    <a:pt x="50" y="78"/>
                    <a:pt x="47" y="82"/>
                  </a:cubicBezTo>
                  <a:cubicBezTo>
                    <a:pt x="53" y="90"/>
                    <a:pt x="59" y="95"/>
                    <a:pt x="67" y="98"/>
                  </a:cubicBezTo>
                  <a:cubicBezTo>
                    <a:pt x="66" y="91"/>
                    <a:pt x="66" y="81"/>
                    <a:pt x="68" y="75"/>
                  </a:cubicBezTo>
                  <a:lnTo>
                    <a:pt x="56" y="72"/>
                  </a:lnTo>
                  <a:lnTo>
                    <a:pt x="56" y="72"/>
                  </a:lnTo>
                  <a:close/>
                  <a:moveTo>
                    <a:pt x="214" y="53"/>
                  </a:moveTo>
                  <a:lnTo>
                    <a:pt x="214" y="53"/>
                  </a:lnTo>
                  <a:cubicBezTo>
                    <a:pt x="211" y="55"/>
                    <a:pt x="208" y="56"/>
                    <a:pt x="204" y="56"/>
                  </a:cubicBezTo>
                  <a:cubicBezTo>
                    <a:pt x="203" y="64"/>
                    <a:pt x="202" y="72"/>
                    <a:pt x="203" y="80"/>
                  </a:cubicBezTo>
                  <a:lnTo>
                    <a:pt x="218" y="64"/>
                  </a:lnTo>
                  <a:cubicBezTo>
                    <a:pt x="215" y="60"/>
                    <a:pt x="214" y="57"/>
                    <a:pt x="214" y="53"/>
                  </a:cubicBezTo>
                  <a:lnTo>
                    <a:pt x="214" y="53"/>
                  </a:lnTo>
                  <a:close/>
                  <a:moveTo>
                    <a:pt x="197" y="70"/>
                  </a:moveTo>
                  <a:lnTo>
                    <a:pt x="197" y="70"/>
                  </a:lnTo>
                  <a:cubicBezTo>
                    <a:pt x="193" y="69"/>
                    <a:pt x="189" y="68"/>
                    <a:pt x="187" y="64"/>
                  </a:cubicBezTo>
                  <a:cubicBezTo>
                    <a:pt x="186" y="62"/>
                    <a:pt x="192" y="63"/>
                    <a:pt x="193" y="63"/>
                  </a:cubicBezTo>
                  <a:cubicBezTo>
                    <a:pt x="195" y="63"/>
                    <a:pt x="196" y="62"/>
                    <a:pt x="198" y="62"/>
                  </a:cubicBezTo>
                  <a:cubicBezTo>
                    <a:pt x="198" y="59"/>
                    <a:pt x="198" y="56"/>
                    <a:pt x="199" y="53"/>
                  </a:cubicBezTo>
                  <a:cubicBezTo>
                    <a:pt x="199" y="53"/>
                    <a:pt x="199" y="52"/>
                    <a:pt x="199" y="52"/>
                  </a:cubicBezTo>
                  <a:cubicBezTo>
                    <a:pt x="199" y="51"/>
                    <a:pt x="199" y="50"/>
                    <a:pt x="199" y="49"/>
                  </a:cubicBezTo>
                  <a:cubicBezTo>
                    <a:pt x="200" y="46"/>
                    <a:pt x="205" y="46"/>
                    <a:pt x="205" y="50"/>
                  </a:cubicBezTo>
                  <a:cubicBezTo>
                    <a:pt x="221" y="49"/>
                    <a:pt x="218" y="25"/>
                    <a:pt x="201" y="29"/>
                  </a:cubicBezTo>
                  <a:cubicBezTo>
                    <a:pt x="197" y="29"/>
                    <a:pt x="196" y="24"/>
                    <a:pt x="200" y="23"/>
                  </a:cubicBezTo>
                  <a:cubicBezTo>
                    <a:pt x="204" y="22"/>
                    <a:pt x="207" y="22"/>
                    <a:pt x="210" y="23"/>
                  </a:cubicBezTo>
                  <a:cubicBezTo>
                    <a:pt x="208" y="0"/>
                    <a:pt x="172" y="14"/>
                    <a:pt x="192" y="32"/>
                  </a:cubicBezTo>
                  <a:cubicBezTo>
                    <a:pt x="195" y="34"/>
                    <a:pt x="192" y="39"/>
                    <a:pt x="189" y="36"/>
                  </a:cubicBezTo>
                  <a:cubicBezTo>
                    <a:pt x="185" y="33"/>
                    <a:pt x="183" y="30"/>
                    <a:pt x="182" y="27"/>
                  </a:cubicBezTo>
                  <a:cubicBezTo>
                    <a:pt x="169" y="29"/>
                    <a:pt x="172" y="45"/>
                    <a:pt x="181" y="48"/>
                  </a:cubicBezTo>
                  <a:lnTo>
                    <a:pt x="181" y="47"/>
                  </a:lnTo>
                  <a:cubicBezTo>
                    <a:pt x="182" y="44"/>
                    <a:pt x="187" y="45"/>
                    <a:pt x="186" y="49"/>
                  </a:cubicBezTo>
                  <a:lnTo>
                    <a:pt x="185" y="51"/>
                  </a:lnTo>
                  <a:cubicBezTo>
                    <a:pt x="185" y="52"/>
                    <a:pt x="185" y="52"/>
                    <a:pt x="185" y="52"/>
                  </a:cubicBezTo>
                  <a:lnTo>
                    <a:pt x="172" y="105"/>
                  </a:lnTo>
                  <a:cubicBezTo>
                    <a:pt x="175" y="105"/>
                    <a:pt x="177" y="106"/>
                    <a:pt x="179" y="106"/>
                  </a:cubicBezTo>
                  <a:lnTo>
                    <a:pt x="199" y="85"/>
                  </a:lnTo>
                  <a:cubicBezTo>
                    <a:pt x="197" y="80"/>
                    <a:pt x="197" y="75"/>
                    <a:pt x="197" y="70"/>
                  </a:cubicBezTo>
                  <a:lnTo>
                    <a:pt x="197" y="70"/>
                  </a:lnTo>
                  <a:close/>
                  <a:moveTo>
                    <a:pt x="225" y="90"/>
                  </a:moveTo>
                  <a:lnTo>
                    <a:pt x="225" y="90"/>
                  </a:lnTo>
                  <a:cubicBezTo>
                    <a:pt x="222" y="85"/>
                    <a:pt x="221" y="79"/>
                    <a:pt x="222" y="74"/>
                  </a:cubicBezTo>
                  <a:cubicBezTo>
                    <a:pt x="222" y="71"/>
                    <a:pt x="225" y="76"/>
                    <a:pt x="225" y="76"/>
                  </a:cubicBezTo>
                  <a:cubicBezTo>
                    <a:pt x="227" y="78"/>
                    <a:pt x="229" y="79"/>
                    <a:pt x="232" y="80"/>
                  </a:cubicBezTo>
                  <a:cubicBezTo>
                    <a:pt x="236" y="73"/>
                    <a:pt x="241" y="66"/>
                    <a:pt x="246" y="60"/>
                  </a:cubicBezTo>
                  <a:cubicBezTo>
                    <a:pt x="252" y="52"/>
                    <a:pt x="257" y="45"/>
                    <a:pt x="263" y="38"/>
                  </a:cubicBezTo>
                  <a:cubicBezTo>
                    <a:pt x="253" y="26"/>
                    <a:pt x="237" y="33"/>
                    <a:pt x="242" y="51"/>
                  </a:cubicBezTo>
                  <a:cubicBezTo>
                    <a:pt x="243" y="55"/>
                    <a:pt x="237" y="56"/>
                    <a:pt x="236" y="52"/>
                  </a:cubicBezTo>
                  <a:cubicBezTo>
                    <a:pt x="235" y="48"/>
                    <a:pt x="235" y="45"/>
                    <a:pt x="235" y="42"/>
                  </a:cubicBezTo>
                  <a:cubicBezTo>
                    <a:pt x="223" y="38"/>
                    <a:pt x="214" y="49"/>
                    <a:pt x="222" y="60"/>
                  </a:cubicBezTo>
                  <a:cubicBezTo>
                    <a:pt x="225" y="57"/>
                    <a:pt x="228" y="61"/>
                    <a:pt x="226" y="64"/>
                  </a:cubicBezTo>
                  <a:lnTo>
                    <a:pt x="204" y="87"/>
                  </a:lnTo>
                  <a:cubicBezTo>
                    <a:pt x="204" y="88"/>
                    <a:pt x="204" y="88"/>
                    <a:pt x="203" y="88"/>
                  </a:cubicBezTo>
                  <a:lnTo>
                    <a:pt x="186" y="107"/>
                  </a:lnTo>
                  <a:cubicBezTo>
                    <a:pt x="193" y="109"/>
                    <a:pt x="201" y="110"/>
                    <a:pt x="209" y="113"/>
                  </a:cubicBezTo>
                  <a:cubicBezTo>
                    <a:pt x="214" y="105"/>
                    <a:pt x="220" y="97"/>
                    <a:pt x="225" y="90"/>
                  </a:cubicBezTo>
                  <a:lnTo>
                    <a:pt x="225" y="90"/>
                  </a:lnTo>
                  <a:close/>
                  <a:moveTo>
                    <a:pt x="200" y="247"/>
                  </a:moveTo>
                  <a:lnTo>
                    <a:pt x="200" y="247"/>
                  </a:lnTo>
                  <a:cubicBezTo>
                    <a:pt x="231" y="234"/>
                    <a:pt x="241" y="209"/>
                    <a:pt x="240" y="189"/>
                  </a:cubicBezTo>
                  <a:cubicBezTo>
                    <a:pt x="233" y="199"/>
                    <a:pt x="226" y="210"/>
                    <a:pt x="219" y="219"/>
                  </a:cubicBezTo>
                  <a:cubicBezTo>
                    <a:pt x="213" y="229"/>
                    <a:pt x="206" y="238"/>
                    <a:pt x="200" y="247"/>
                  </a:cubicBezTo>
                  <a:lnTo>
                    <a:pt x="200" y="247"/>
                  </a:lnTo>
                  <a:close/>
                  <a:moveTo>
                    <a:pt x="262" y="176"/>
                  </a:moveTo>
                  <a:lnTo>
                    <a:pt x="262" y="176"/>
                  </a:lnTo>
                  <a:cubicBezTo>
                    <a:pt x="275" y="162"/>
                    <a:pt x="280" y="148"/>
                    <a:pt x="280" y="134"/>
                  </a:cubicBezTo>
                  <a:cubicBezTo>
                    <a:pt x="272" y="143"/>
                    <a:pt x="265" y="152"/>
                    <a:pt x="259" y="162"/>
                  </a:cubicBezTo>
                  <a:cubicBezTo>
                    <a:pt x="260" y="166"/>
                    <a:pt x="261" y="171"/>
                    <a:pt x="262" y="176"/>
                  </a:cubicBezTo>
                  <a:lnTo>
                    <a:pt x="262" y="176"/>
                  </a:lnTo>
                  <a:close/>
                  <a:moveTo>
                    <a:pt x="303" y="125"/>
                  </a:moveTo>
                  <a:lnTo>
                    <a:pt x="303" y="125"/>
                  </a:lnTo>
                  <a:cubicBezTo>
                    <a:pt x="317" y="114"/>
                    <a:pt x="322" y="102"/>
                    <a:pt x="322" y="87"/>
                  </a:cubicBezTo>
                  <a:cubicBezTo>
                    <a:pt x="314" y="94"/>
                    <a:pt x="307" y="101"/>
                    <a:pt x="300" y="109"/>
                  </a:cubicBezTo>
                  <a:cubicBezTo>
                    <a:pt x="301" y="115"/>
                    <a:pt x="302" y="120"/>
                    <a:pt x="303" y="125"/>
                  </a:cubicBezTo>
                  <a:lnTo>
                    <a:pt x="303" y="125"/>
                  </a:lnTo>
                  <a:close/>
                  <a:moveTo>
                    <a:pt x="302" y="148"/>
                  </a:moveTo>
                  <a:lnTo>
                    <a:pt x="302" y="148"/>
                  </a:lnTo>
                  <a:cubicBezTo>
                    <a:pt x="331" y="135"/>
                    <a:pt x="344" y="104"/>
                    <a:pt x="341" y="71"/>
                  </a:cubicBezTo>
                  <a:cubicBezTo>
                    <a:pt x="336" y="75"/>
                    <a:pt x="332" y="78"/>
                    <a:pt x="327" y="82"/>
                  </a:cubicBezTo>
                  <a:cubicBezTo>
                    <a:pt x="329" y="102"/>
                    <a:pt x="322" y="118"/>
                    <a:pt x="303" y="132"/>
                  </a:cubicBezTo>
                  <a:cubicBezTo>
                    <a:pt x="303" y="138"/>
                    <a:pt x="303" y="143"/>
                    <a:pt x="302" y="148"/>
                  </a:cubicBezTo>
                  <a:lnTo>
                    <a:pt x="302" y="148"/>
                  </a:lnTo>
                  <a:close/>
                  <a:moveTo>
                    <a:pt x="189" y="269"/>
                  </a:moveTo>
                  <a:lnTo>
                    <a:pt x="189" y="269"/>
                  </a:lnTo>
                  <a:cubicBezTo>
                    <a:pt x="189" y="269"/>
                    <a:pt x="189" y="269"/>
                    <a:pt x="189" y="269"/>
                  </a:cubicBezTo>
                  <a:cubicBezTo>
                    <a:pt x="222" y="266"/>
                    <a:pt x="251" y="240"/>
                    <a:pt x="257" y="205"/>
                  </a:cubicBezTo>
                  <a:cubicBezTo>
                    <a:pt x="257" y="204"/>
                    <a:pt x="257" y="204"/>
                    <a:pt x="257" y="204"/>
                  </a:cubicBezTo>
                  <a:cubicBezTo>
                    <a:pt x="258" y="197"/>
                    <a:pt x="258" y="190"/>
                    <a:pt x="257" y="182"/>
                  </a:cubicBezTo>
                  <a:cubicBezTo>
                    <a:pt x="257" y="182"/>
                    <a:pt x="257" y="181"/>
                    <a:pt x="257" y="181"/>
                  </a:cubicBezTo>
                  <a:cubicBezTo>
                    <a:pt x="257" y="177"/>
                    <a:pt x="256" y="172"/>
                    <a:pt x="254" y="168"/>
                  </a:cubicBezTo>
                  <a:cubicBezTo>
                    <a:pt x="251" y="172"/>
                    <a:pt x="248" y="177"/>
                    <a:pt x="244" y="182"/>
                  </a:cubicBezTo>
                  <a:cubicBezTo>
                    <a:pt x="249" y="207"/>
                    <a:pt x="238" y="242"/>
                    <a:pt x="194" y="255"/>
                  </a:cubicBezTo>
                  <a:cubicBezTo>
                    <a:pt x="191" y="260"/>
                    <a:pt x="187" y="264"/>
                    <a:pt x="184" y="269"/>
                  </a:cubicBezTo>
                  <a:cubicBezTo>
                    <a:pt x="185" y="269"/>
                    <a:pt x="187" y="269"/>
                    <a:pt x="189" y="269"/>
                  </a:cubicBezTo>
                  <a:lnTo>
                    <a:pt x="189" y="269"/>
                  </a:lnTo>
                  <a:close/>
                  <a:moveTo>
                    <a:pt x="68" y="369"/>
                  </a:moveTo>
                  <a:lnTo>
                    <a:pt x="68" y="369"/>
                  </a:lnTo>
                  <a:cubicBezTo>
                    <a:pt x="68" y="369"/>
                    <a:pt x="68" y="369"/>
                    <a:pt x="68" y="369"/>
                  </a:cubicBezTo>
                  <a:cubicBezTo>
                    <a:pt x="68" y="370"/>
                    <a:pt x="69" y="371"/>
                    <a:pt x="70" y="372"/>
                  </a:cubicBezTo>
                  <a:cubicBezTo>
                    <a:pt x="81" y="366"/>
                    <a:pt x="91" y="358"/>
                    <a:pt x="101" y="350"/>
                  </a:cubicBezTo>
                  <a:cubicBezTo>
                    <a:pt x="101" y="350"/>
                    <a:pt x="101" y="350"/>
                    <a:pt x="101" y="350"/>
                  </a:cubicBezTo>
                  <a:cubicBezTo>
                    <a:pt x="106" y="346"/>
                    <a:pt x="111" y="342"/>
                    <a:pt x="115" y="338"/>
                  </a:cubicBezTo>
                  <a:cubicBezTo>
                    <a:pt x="115" y="338"/>
                    <a:pt x="116" y="338"/>
                    <a:pt x="116" y="338"/>
                  </a:cubicBezTo>
                  <a:cubicBezTo>
                    <a:pt x="120" y="334"/>
                    <a:pt x="125" y="329"/>
                    <a:pt x="129" y="325"/>
                  </a:cubicBezTo>
                  <a:cubicBezTo>
                    <a:pt x="129" y="325"/>
                    <a:pt x="130" y="325"/>
                    <a:pt x="130" y="324"/>
                  </a:cubicBezTo>
                  <a:cubicBezTo>
                    <a:pt x="136" y="319"/>
                    <a:pt x="141" y="312"/>
                    <a:pt x="147" y="306"/>
                  </a:cubicBezTo>
                  <a:cubicBezTo>
                    <a:pt x="147" y="306"/>
                    <a:pt x="147" y="305"/>
                    <a:pt x="148" y="305"/>
                  </a:cubicBezTo>
                  <a:cubicBezTo>
                    <a:pt x="153" y="300"/>
                    <a:pt x="158" y="294"/>
                    <a:pt x="162" y="288"/>
                  </a:cubicBezTo>
                  <a:cubicBezTo>
                    <a:pt x="163" y="287"/>
                    <a:pt x="163" y="287"/>
                    <a:pt x="163" y="287"/>
                  </a:cubicBezTo>
                  <a:cubicBezTo>
                    <a:pt x="167" y="282"/>
                    <a:pt x="172" y="276"/>
                    <a:pt x="176" y="271"/>
                  </a:cubicBezTo>
                  <a:cubicBezTo>
                    <a:pt x="176" y="270"/>
                    <a:pt x="176" y="270"/>
                    <a:pt x="176" y="270"/>
                  </a:cubicBezTo>
                  <a:cubicBezTo>
                    <a:pt x="181" y="264"/>
                    <a:pt x="186" y="257"/>
                    <a:pt x="190" y="251"/>
                  </a:cubicBezTo>
                  <a:cubicBezTo>
                    <a:pt x="190" y="251"/>
                    <a:pt x="190" y="251"/>
                    <a:pt x="191" y="250"/>
                  </a:cubicBezTo>
                  <a:cubicBezTo>
                    <a:pt x="207" y="227"/>
                    <a:pt x="223" y="203"/>
                    <a:pt x="239" y="180"/>
                  </a:cubicBezTo>
                  <a:cubicBezTo>
                    <a:pt x="239" y="180"/>
                    <a:pt x="239" y="180"/>
                    <a:pt x="239" y="180"/>
                  </a:cubicBezTo>
                  <a:cubicBezTo>
                    <a:pt x="244" y="173"/>
                    <a:pt x="248" y="167"/>
                    <a:pt x="253" y="160"/>
                  </a:cubicBezTo>
                  <a:cubicBezTo>
                    <a:pt x="253" y="160"/>
                    <a:pt x="253" y="160"/>
                    <a:pt x="253" y="160"/>
                  </a:cubicBezTo>
                  <a:cubicBezTo>
                    <a:pt x="261" y="149"/>
                    <a:pt x="269" y="138"/>
                    <a:pt x="277" y="128"/>
                  </a:cubicBezTo>
                  <a:cubicBezTo>
                    <a:pt x="278" y="127"/>
                    <a:pt x="279" y="126"/>
                    <a:pt x="279" y="125"/>
                  </a:cubicBezTo>
                  <a:cubicBezTo>
                    <a:pt x="280" y="125"/>
                    <a:pt x="280" y="124"/>
                    <a:pt x="280" y="124"/>
                  </a:cubicBezTo>
                  <a:cubicBezTo>
                    <a:pt x="285" y="118"/>
                    <a:pt x="290" y="113"/>
                    <a:pt x="295" y="107"/>
                  </a:cubicBezTo>
                  <a:cubicBezTo>
                    <a:pt x="295" y="107"/>
                    <a:pt x="295" y="107"/>
                    <a:pt x="295" y="106"/>
                  </a:cubicBezTo>
                  <a:cubicBezTo>
                    <a:pt x="304" y="97"/>
                    <a:pt x="313" y="87"/>
                    <a:pt x="322" y="79"/>
                  </a:cubicBezTo>
                  <a:cubicBezTo>
                    <a:pt x="322" y="79"/>
                    <a:pt x="323" y="79"/>
                    <a:pt x="323" y="79"/>
                  </a:cubicBezTo>
                  <a:cubicBezTo>
                    <a:pt x="329" y="73"/>
                    <a:pt x="335" y="69"/>
                    <a:pt x="341" y="64"/>
                  </a:cubicBezTo>
                  <a:cubicBezTo>
                    <a:pt x="341" y="64"/>
                    <a:pt x="342" y="64"/>
                    <a:pt x="342" y="64"/>
                  </a:cubicBezTo>
                  <a:lnTo>
                    <a:pt x="343" y="63"/>
                  </a:lnTo>
                  <a:cubicBezTo>
                    <a:pt x="343" y="63"/>
                    <a:pt x="343" y="63"/>
                    <a:pt x="343" y="63"/>
                  </a:cubicBezTo>
                  <a:cubicBezTo>
                    <a:pt x="344" y="62"/>
                    <a:pt x="345" y="61"/>
                    <a:pt x="346" y="61"/>
                  </a:cubicBezTo>
                  <a:lnTo>
                    <a:pt x="340" y="45"/>
                  </a:lnTo>
                  <a:cubicBezTo>
                    <a:pt x="337" y="47"/>
                    <a:pt x="334" y="50"/>
                    <a:pt x="331" y="52"/>
                  </a:cubicBezTo>
                  <a:cubicBezTo>
                    <a:pt x="331" y="52"/>
                    <a:pt x="331" y="53"/>
                    <a:pt x="331" y="53"/>
                  </a:cubicBezTo>
                  <a:cubicBezTo>
                    <a:pt x="225" y="140"/>
                    <a:pt x="180" y="283"/>
                    <a:pt x="63" y="361"/>
                  </a:cubicBezTo>
                  <a:cubicBezTo>
                    <a:pt x="65" y="364"/>
                    <a:pt x="66" y="366"/>
                    <a:pt x="68" y="369"/>
                  </a:cubicBezTo>
                  <a:lnTo>
                    <a:pt x="68" y="369"/>
                  </a:lnTo>
                  <a:close/>
                </a:path>
              </a:pathLst>
            </a:custGeom>
            <a:noFill/>
            <a:ln w="15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6" name="Freeform 12">
              <a:extLst>
                <a:ext uri="{FF2B5EF4-FFF2-40B4-BE49-F238E27FC236}">
                  <a16:creationId xmlns:a16="http://schemas.microsoft.com/office/drawing/2014/main" id="{B8CBC970-FC0D-4723-B28A-D212B56428EB}"/>
                </a:ext>
              </a:extLst>
            </p:cNvPr>
            <p:cNvSpPr>
              <a:spLocks noEditPoints="1"/>
            </p:cNvSpPr>
            <p:nvPr userDrawn="1"/>
          </p:nvSpPr>
          <p:spPr bwMode="auto">
            <a:xfrm>
              <a:off x="7694613" y="509588"/>
              <a:ext cx="328613" cy="385762"/>
            </a:xfrm>
            <a:custGeom>
              <a:avLst/>
              <a:gdLst>
                <a:gd name="T0" fmla="*/ 159 w 404"/>
                <a:gd name="T1" fmla="*/ 338 h 470"/>
                <a:gd name="T2" fmla="*/ 185 w 404"/>
                <a:gd name="T3" fmla="*/ 332 h 470"/>
                <a:gd name="T4" fmla="*/ 193 w 404"/>
                <a:gd name="T5" fmla="*/ 297 h 470"/>
                <a:gd name="T6" fmla="*/ 161 w 404"/>
                <a:gd name="T7" fmla="*/ 281 h 470"/>
                <a:gd name="T8" fmla="*/ 137 w 404"/>
                <a:gd name="T9" fmla="*/ 310 h 470"/>
                <a:gd name="T10" fmla="*/ 83 w 404"/>
                <a:gd name="T11" fmla="*/ 444 h 470"/>
                <a:gd name="T12" fmla="*/ 107 w 404"/>
                <a:gd name="T13" fmla="*/ 433 h 470"/>
                <a:gd name="T14" fmla="*/ 155 w 404"/>
                <a:gd name="T15" fmla="*/ 343 h 470"/>
                <a:gd name="T16" fmla="*/ 84 w 404"/>
                <a:gd name="T17" fmla="*/ 429 h 470"/>
                <a:gd name="T18" fmla="*/ 57 w 404"/>
                <a:gd name="T19" fmla="*/ 416 h 470"/>
                <a:gd name="T20" fmla="*/ 59 w 404"/>
                <a:gd name="T21" fmla="*/ 345 h 470"/>
                <a:gd name="T22" fmla="*/ 83 w 404"/>
                <a:gd name="T23" fmla="*/ 444 h 470"/>
                <a:gd name="T24" fmla="*/ 90 w 404"/>
                <a:gd name="T25" fmla="*/ 448 h 470"/>
                <a:gd name="T26" fmla="*/ 108 w 404"/>
                <a:gd name="T27" fmla="*/ 438 h 470"/>
                <a:gd name="T28" fmla="*/ 115 w 404"/>
                <a:gd name="T29" fmla="*/ 434 h 470"/>
                <a:gd name="T30" fmla="*/ 127 w 404"/>
                <a:gd name="T31" fmla="*/ 424 h 470"/>
                <a:gd name="T32" fmla="*/ 161 w 404"/>
                <a:gd name="T33" fmla="*/ 344 h 470"/>
                <a:gd name="T34" fmla="*/ 280 w 404"/>
                <a:gd name="T35" fmla="*/ 459 h 470"/>
                <a:gd name="T36" fmla="*/ 166 w 404"/>
                <a:gd name="T37" fmla="*/ 345 h 470"/>
                <a:gd name="T38" fmla="*/ 161 w 404"/>
                <a:gd name="T39" fmla="*/ 268 h 470"/>
                <a:gd name="T40" fmla="*/ 166 w 404"/>
                <a:gd name="T41" fmla="*/ 275 h 470"/>
                <a:gd name="T42" fmla="*/ 161 w 404"/>
                <a:gd name="T43" fmla="*/ 268 h 470"/>
                <a:gd name="T44" fmla="*/ 199 w 404"/>
                <a:gd name="T45" fmla="*/ 297 h 470"/>
                <a:gd name="T46" fmla="*/ 331 w 404"/>
                <a:gd name="T47" fmla="*/ 362 h 470"/>
                <a:gd name="T48" fmla="*/ 368 w 404"/>
                <a:gd name="T49" fmla="*/ 285 h 470"/>
                <a:gd name="T50" fmla="*/ 323 w 404"/>
                <a:gd name="T51" fmla="*/ 281 h 470"/>
                <a:gd name="T52" fmla="*/ 368 w 404"/>
                <a:gd name="T53" fmla="*/ 279 h 470"/>
                <a:gd name="T54" fmla="*/ 377 w 404"/>
                <a:gd name="T55" fmla="*/ 243 h 470"/>
                <a:gd name="T56" fmla="*/ 345 w 404"/>
                <a:gd name="T57" fmla="*/ 219 h 470"/>
                <a:gd name="T58" fmla="*/ 347 w 404"/>
                <a:gd name="T59" fmla="*/ 245 h 470"/>
                <a:gd name="T60" fmla="*/ 383 w 404"/>
                <a:gd name="T61" fmla="*/ 239 h 470"/>
                <a:gd name="T62" fmla="*/ 367 w 404"/>
                <a:gd name="T63" fmla="*/ 129 h 470"/>
                <a:gd name="T64" fmla="*/ 182 w 404"/>
                <a:gd name="T65" fmla="*/ 233 h 470"/>
                <a:gd name="T66" fmla="*/ 175 w 404"/>
                <a:gd name="T67" fmla="*/ 239 h 470"/>
                <a:gd name="T68" fmla="*/ 170 w 404"/>
                <a:gd name="T69" fmla="*/ 234 h 470"/>
                <a:gd name="T70" fmla="*/ 187 w 404"/>
                <a:gd name="T71" fmla="*/ 282 h 470"/>
                <a:gd name="T72" fmla="*/ 174 w 404"/>
                <a:gd name="T73" fmla="*/ 239 h 470"/>
                <a:gd name="T74" fmla="*/ 273 w 404"/>
                <a:gd name="T75" fmla="*/ 38 h 470"/>
                <a:gd name="T76" fmla="*/ 262 w 404"/>
                <a:gd name="T77" fmla="*/ 38 h 470"/>
                <a:gd name="T78" fmla="*/ 273 w 404"/>
                <a:gd name="T79" fmla="*/ 38 h 470"/>
                <a:gd name="T80" fmla="*/ 282 w 404"/>
                <a:gd name="T81" fmla="*/ 26 h 470"/>
                <a:gd name="T82" fmla="*/ 288 w 404"/>
                <a:gd name="T83" fmla="*/ 20 h 470"/>
                <a:gd name="T84" fmla="*/ 258 w 404"/>
                <a:gd name="T85" fmla="*/ 56 h 470"/>
                <a:gd name="T86" fmla="*/ 254 w 404"/>
                <a:gd name="T87" fmla="*/ 52 h 470"/>
                <a:gd name="T88" fmla="*/ 98 w 404"/>
                <a:gd name="T89" fmla="*/ 6 h 470"/>
                <a:gd name="T90" fmla="*/ 87 w 404"/>
                <a:gd name="T91" fmla="*/ 6 h 470"/>
                <a:gd name="T92" fmla="*/ 98 w 404"/>
                <a:gd name="T93" fmla="*/ 6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404" h="470">
                  <a:moveTo>
                    <a:pt x="159" y="338"/>
                  </a:moveTo>
                  <a:lnTo>
                    <a:pt x="159" y="338"/>
                  </a:lnTo>
                  <a:cubicBezTo>
                    <a:pt x="159" y="338"/>
                    <a:pt x="159" y="338"/>
                    <a:pt x="159" y="338"/>
                  </a:cubicBezTo>
                  <a:cubicBezTo>
                    <a:pt x="161" y="339"/>
                    <a:pt x="164" y="339"/>
                    <a:pt x="166" y="339"/>
                  </a:cubicBezTo>
                  <a:cubicBezTo>
                    <a:pt x="173" y="339"/>
                    <a:pt x="180" y="337"/>
                    <a:pt x="185" y="332"/>
                  </a:cubicBezTo>
                  <a:cubicBezTo>
                    <a:pt x="185" y="332"/>
                    <a:pt x="185" y="332"/>
                    <a:pt x="185" y="332"/>
                  </a:cubicBezTo>
                  <a:cubicBezTo>
                    <a:pt x="192" y="327"/>
                    <a:pt x="196" y="319"/>
                    <a:pt x="196" y="310"/>
                  </a:cubicBezTo>
                  <a:cubicBezTo>
                    <a:pt x="196" y="305"/>
                    <a:pt x="195" y="301"/>
                    <a:pt x="193" y="298"/>
                  </a:cubicBezTo>
                  <a:cubicBezTo>
                    <a:pt x="193" y="297"/>
                    <a:pt x="193" y="297"/>
                    <a:pt x="193" y="297"/>
                  </a:cubicBezTo>
                  <a:cubicBezTo>
                    <a:pt x="188" y="287"/>
                    <a:pt x="178" y="281"/>
                    <a:pt x="166" y="281"/>
                  </a:cubicBezTo>
                  <a:cubicBezTo>
                    <a:pt x="165" y="281"/>
                    <a:pt x="163" y="281"/>
                    <a:pt x="162" y="281"/>
                  </a:cubicBezTo>
                  <a:lnTo>
                    <a:pt x="161" y="281"/>
                  </a:lnTo>
                  <a:cubicBezTo>
                    <a:pt x="156" y="282"/>
                    <a:pt x="151" y="284"/>
                    <a:pt x="147" y="288"/>
                  </a:cubicBezTo>
                  <a:lnTo>
                    <a:pt x="147" y="288"/>
                  </a:lnTo>
                  <a:cubicBezTo>
                    <a:pt x="141" y="293"/>
                    <a:pt x="137" y="301"/>
                    <a:pt x="137" y="310"/>
                  </a:cubicBezTo>
                  <a:cubicBezTo>
                    <a:pt x="137" y="323"/>
                    <a:pt x="146" y="335"/>
                    <a:pt x="159" y="338"/>
                  </a:cubicBezTo>
                  <a:lnTo>
                    <a:pt x="159" y="338"/>
                  </a:lnTo>
                  <a:close/>
                  <a:moveTo>
                    <a:pt x="83" y="444"/>
                  </a:moveTo>
                  <a:lnTo>
                    <a:pt x="83" y="444"/>
                  </a:lnTo>
                  <a:cubicBezTo>
                    <a:pt x="91" y="441"/>
                    <a:pt x="99" y="438"/>
                    <a:pt x="106" y="433"/>
                  </a:cubicBezTo>
                  <a:cubicBezTo>
                    <a:pt x="106" y="433"/>
                    <a:pt x="106" y="433"/>
                    <a:pt x="107" y="433"/>
                  </a:cubicBezTo>
                  <a:cubicBezTo>
                    <a:pt x="113" y="429"/>
                    <a:pt x="119" y="424"/>
                    <a:pt x="124" y="419"/>
                  </a:cubicBezTo>
                  <a:cubicBezTo>
                    <a:pt x="124" y="419"/>
                    <a:pt x="124" y="419"/>
                    <a:pt x="124" y="419"/>
                  </a:cubicBezTo>
                  <a:cubicBezTo>
                    <a:pt x="149" y="394"/>
                    <a:pt x="156" y="361"/>
                    <a:pt x="155" y="343"/>
                  </a:cubicBezTo>
                  <a:cubicBezTo>
                    <a:pt x="150" y="341"/>
                    <a:pt x="144" y="338"/>
                    <a:pt x="140" y="333"/>
                  </a:cubicBezTo>
                  <a:cubicBezTo>
                    <a:pt x="143" y="366"/>
                    <a:pt x="133" y="405"/>
                    <a:pt x="86" y="429"/>
                  </a:cubicBezTo>
                  <a:cubicBezTo>
                    <a:pt x="85" y="429"/>
                    <a:pt x="85" y="429"/>
                    <a:pt x="84" y="429"/>
                  </a:cubicBezTo>
                  <a:cubicBezTo>
                    <a:pt x="84" y="429"/>
                    <a:pt x="83" y="429"/>
                    <a:pt x="83" y="429"/>
                  </a:cubicBezTo>
                  <a:cubicBezTo>
                    <a:pt x="75" y="426"/>
                    <a:pt x="66" y="422"/>
                    <a:pt x="59" y="417"/>
                  </a:cubicBezTo>
                  <a:cubicBezTo>
                    <a:pt x="58" y="416"/>
                    <a:pt x="58" y="416"/>
                    <a:pt x="57" y="416"/>
                  </a:cubicBezTo>
                  <a:cubicBezTo>
                    <a:pt x="51" y="411"/>
                    <a:pt x="45" y="405"/>
                    <a:pt x="41" y="398"/>
                  </a:cubicBezTo>
                  <a:cubicBezTo>
                    <a:pt x="41" y="397"/>
                    <a:pt x="41" y="397"/>
                    <a:pt x="40" y="397"/>
                  </a:cubicBezTo>
                  <a:cubicBezTo>
                    <a:pt x="31" y="381"/>
                    <a:pt x="33" y="361"/>
                    <a:pt x="59" y="345"/>
                  </a:cubicBezTo>
                  <a:cubicBezTo>
                    <a:pt x="58" y="341"/>
                    <a:pt x="56" y="337"/>
                    <a:pt x="54" y="333"/>
                  </a:cubicBezTo>
                  <a:cubicBezTo>
                    <a:pt x="0" y="370"/>
                    <a:pt x="22" y="416"/>
                    <a:pt x="83" y="444"/>
                  </a:cubicBezTo>
                  <a:lnTo>
                    <a:pt x="83" y="444"/>
                  </a:lnTo>
                  <a:close/>
                  <a:moveTo>
                    <a:pt x="108" y="438"/>
                  </a:moveTo>
                  <a:lnTo>
                    <a:pt x="108" y="438"/>
                  </a:lnTo>
                  <a:cubicBezTo>
                    <a:pt x="103" y="442"/>
                    <a:pt x="97" y="445"/>
                    <a:pt x="90" y="448"/>
                  </a:cubicBezTo>
                  <a:cubicBezTo>
                    <a:pt x="122" y="461"/>
                    <a:pt x="164" y="470"/>
                    <a:pt x="208" y="469"/>
                  </a:cubicBezTo>
                  <a:cubicBezTo>
                    <a:pt x="182" y="459"/>
                    <a:pt x="133" y="443"/>
                    <a:pt x="108" y="438"/>
                  </a:cubicBezTo>
                  <a:lnTo>
                    <a:pt x="108" y="438"/>
                  </a:lnTo>
                  <a:close/>
                  <a:moveTo>
                    <a:pt x="127" y="424"/>
                  </a:moveTo>
                  <a:lnTo>
                    <a:pt x="127" y="424"/>
                  </a:lnTo>
                  <a:cubicBezTo>
                    <a:pt x="123" y="428"/>
                    <a:pt x="119" y="431"/>
                    <a:pt x="115" y="434"/>
                  </a:cubicBezTo>
                  <a:cubicBezTo>
                    <a:pt x="146" y="441"/>
                    <a:pt x="202" y="459"/>
                    <a:pt x="222" y="468"/>
                  </a:cubicBezTo>
                  <a:cubicBezTo>
                    <a:pt x="234" y="468"/>
                    <a:pt x="246" y="466"/>
                    <a:pt x="258" y="464"/>
                  </a:cubicBezTo>
                  <a:cubicBezTo>
                    <a:pt x="224" y="453"/>
                    <a:pt x="157" y="432"/>
                    <a:pt x="127" y="424"/>
                  </a:cubicBezTo>
                  <a:lnTo>
                    <a:pt x="127" y="424"/>
                  </a:lnTo>
                  <a:close/>
                  <a:moveTo>
                    <a:pt x="161" y="344"/>
                  </a:moveTo>
                  <a:lnTo>
                    <a:pt x="161" y="344"/>
                  </a:lnTo>
                  <a:cubicBezTo>
                    <a:pt x="161" y="363"/>
                    <a:pt x="154" y="395"/>
                    <a:pt x="131" y="420"/>
                  </a:cubicBezTo>
                  <a:cubicBezTo>
                    <a:pt x="166" y="428"/>
                    <a:pt x="241" y="452"/>
                    <a:pt x="269" y="462"/>
                  </a:cubicBezTo>
                  <a:cubicBezTo>
                    <a:pt x="273" y="461"/>
                    <a:pt x="277" y="460"/>
                    <a:pt x="280" y="459"/>
                  </a:cubicBezTo>
                  <a:cubicBezTo>
                    <a:pt x="276" y="437"/>
                    <a:pt x="276" y="405"/>
                    <a:pt x="287" y="370"/>
                  </a:cubicBezTo>
                  <a:cubicBezTo>
                    <a:pt x="256" y="368"/>
                    <a:pt x="220" y="358"/>
                    <a:pt x="187" y="338"/>
                  </a:cubicBezTo>
                  <a:cubicBezTo>
                    <a:pt x="181" y="342"/>
                    <a:pt x="174" y="345"/>
                    <a:pt x="166" y="345"/>
                  </a:cubicBezTo>
                  <a:cubicBezTo>
                    <a:pt x="164" y="345"/>
                    <a:pt x="163" y="345"/>
                    <a:pt x="161" y="344"/>
                  </a:cubicBezTo>
                  <a:lnTo>
                    <a:pt x="161" y="344"/>
                  </a:lnTo>
                  <a:close/>
                  <a:moveTo>
                    <a:pt x="161" y="268"/>
                  </a:moveTo>
                  <a:lnTo>
                    <a:pt x="161" y="268"/>
                  </a:lnTo>
                  <a:cubicBezTo>
                    <a:pt x="161" y="271"/>
                    <a:pt x="162" y="273"/>
                    <a:pt x="163" y="275"/>
                  </a:cubicBezTo>
                  <a:cubicBezTo>
                    <a:pt x="164" y="275"/>
                    <a:pt x="165" y="275"/>
                    <a:pt x="166" y="275"/>
                  </a:cubicBezTo>
                  <a:cubicBezTo>
                    <a:pt x="172" y="275"/>
                    <a:pt x="177" y="276"/>
                    <a:pt x="182" y="279"/>
                  </a:cubicBezTo>
                  <a:cubicBezTo>
                    <a:pt x="185" y="263"/>
                    <a:pt x="170" y="257"/>
                    <a:pt x="161" y="268"/>
                  </a:cubicBezTo>
                  <a:lnTo>
                    <a:pt x="161" y="268"/>
                  </a:lnTo>
                  <a:close/>
                  <a:moveTo>
                    <a:pt x="181" y="240"/>
                  </a:moveTo>
                  <a:lnTo>
                    <a:pt x="181" y="240"/>
                  </a:lnTo>
                  <a:cubicBezTo>
                    <a:pt x="206" y="246"/>
                    <a:pt x="214" y="278"/>
                    <a:pt x="199" y="297"/>
                  </a:cubicBezTo>
                  <a:cubicBezTo>
                    <a:pt x="200" y="301"/>
                    <a:pt x="201" y="305"/>
                    <a:pt x="201" y="310"/>
                  </a:cubicBezTo>
                  <a:cubicBezTo>
                    <a:pt x="201" y="319"/>
                    <a:pt x="197" y="328"/>
                    <a:pt x="191" y="334"/>
                  </a:cubicBezTo>
                  <a:cubicBezTo>
                    <a:pt x="240" y="364"/>
                    <a:pt x="295" y="369"/>
                    <a:pt x="331" y="362"/>
                  </a:cubicBezTo>
                  <a:cubicBezTo>
                    <a:pt x="369" y="354"/>
                    <a:pt x="382" y="333"/>
                    <a:pt x="359" y="312"/>
                  </a:cubicBezTo>
                  <a:cubicBezTo>
                    <a:pt x="354" y="308"/>
                    <a:pt x="366" y="297"/>
                    <a:pt x="374" y="296"/>
                  </a:cubicBezTo>
                  <a:cubicBezTo>
                    <a:pt x="375" y="291"/>
                    <a:pt x="373" y="287"/>
                    <a:pt x="368" y="285"/>
                  </a:cubicBezTo>
                  <a:cubicBezTo>
                    <a:pt x="357" y="284"/>
                    <a:pt x="338" y="290"/>
                    <a:pt x="325" y="293"/>
                  </a:cubicBezTo>
                  <a:cubicBezTo>
                    <a:pt x="325" y="295"/>
                    <a:pt x="321" y="296"/>
                    <a:pt x="320" y="293"/>
                  </a:cubicBezTo>
                  <a:cubicBezTo>
                    <a:pt x="319" y="289"/>
                    <a:pt x="322" y="283"/>
                    <a:pt x="323" y="281"/>
                  </a:cubicBezTo>
                  <a:cubicBezTo>
                    <a:pt x="325" y="277"/>
                    <a:pt x="329" y="280"/>
                    <a:pt x="328" y="283"/>
                  </a:cubicBezTo>
                  <a:cubicBezTo>
                    <a:pt x="327" y="284"/>
                    <a:pt x="327" y="285"/>
                    <a:pt x="326" y="287"/>
                  </a:cubicBezTo>
                  <a:cubicBezTo>
                    <a:pt x="339" y="284"/>
                    <a:pt x="356" y="278"/>
                    <a:pt x="368" y="279"/>
                  </a:cubicBezTo>
                  <a:cubicBezTo>
                    <a:pt x="371" y="277"/>
                    <a:pt x="379" y="271"/>
                    <a:pt x="378" y="267"/>
                  </a:cubicBezTo>
                  <a:cubicBezTo>
                    <a:pt x="377" y="266"/>
                    <a:pt x="376" y="265"/>
                    <a:pt x="375" y="263"/>
                  </a:cubicBezTo>
                  <a:cubicBezTo>
                    <a:pt x="369" y="255"/>
                    <a:pt x="371" y="249"/>
                    <a:pt x="377" y="243"/>
                  </a:cubicBezTo>
                  <a:cubicBezTo>
                    <a:pt x="367" y="242"/>
                    <a:pt x="355" y="243"/>
                    <a:pt x="349" y="250"/>
                  </a:cubicBezTo>
                  <a:cubicBezTo>
                    <a:pt x="345" y="255"/>
                    <a:pt x="338" y="243"/>
                    <a:pt x="338" y="242"/>
                  </a:cubicBezTo>
                  <a:cubicBezTo>
                    <a:pt x="335" y="236"/>
                    <a:pt x="335" y="228"/>
                    <a:pt x="345" y="219"/>
                  </a:cubicBezTo>
                  <a:cubicBezTo>
                    <a:pt x="347" y="216"/>
                    <a:pt x="351" y="221"/>
                    <a:pt x="349" y="223"/>
                  </a:cubicBezTo>
                  <a:cubicBezTo>
                    <a:pt x="341" y="230"/>
                    <a:pt x="339" y="237"/>
                    <a:pt x="346" y="244"/>
                  </a:cubicBezTo>
                  <a:lnTo>
                    <a:pt x="347" y="245"/>
                  </a:lnTo>
                  <a:cubicBezTo>
                    <a:pt x="357" y="237"/>
                    <a:pt x="371" y="236"/>
                    <a:pt x="383" y="239"/>
                  </a:cubicBezTo>
                  <a:lnTo>
                    <a:pt x="383" y="239"/>
                  </a:lnTo>
                  <a:lnTo>
                    <a:pt x="383" y="239"/>
                  </a:lnTo>
                  <a:cubicBezTo>
                    <a:pt x="404" y="237"/>
                    <a:pt x="403" y="229"/>
                    <a:pt x="397" y="213"/>
                  </a:cubicBezTo>
                  <a:cubicBezTo>
                    <a:pt x="395" y="207"/>
                    <a:pt x="392" y="200"/>
                    <a:pt x="389" y="191"/>
                  </a:cubicBezTo>
                  <a:cubicBezTo>
                    <a:pt x="384" y="180"/>
                    <a:pt x="376" y="155"/>
                    <a:pt x="367" y="129"/>
                  </a:cubicBezTo>
                  <a:cubicBezTo>
                    <a:pt x="343" y="119"/>
                    <a:pt x="308" y="125"/>
                    <a:pt x="282" y="137"/>
                  </a:cubicBezTo>
                  <a:cubicBezTo>
                    <a:pt x="275" y="147"/>
                    <a:pt x="266" y="156"/>
                    <a:pt x="252" y="165"/>
                  </a:cubicBezTo>
                  <a:cubicBezTo>
                    <a:pt x="246" y="202"/>
                    <a:pt x="216" y="229"/>
                    <a:pt x="182" y="233"/>
                  </a:cubicBezTo>
                  <a:lnTo>
                    <a:pt x="181" y="240"/>
                  </a:lnTo>
                  <a:lnTo>
                    <a:pt x="181" y="240"/>
                  </a:lnTo>
                  <a:close/>
                  <a:moveTo>
                    <a:pt x="175" y="239"/>
                  </a:moveTo>
                  <a:lnTo>
                    <a:pt x="175" y="239"/>
                  </a:lnTo>
                  <a:lnTo>
                    <a:pt x="176" y="234"/>
                  </a:lnTo>
                  <a:cubicBezTo>
                    <a:pt x="174" y="234"/>
                    <a:pt x="172" y="234"/>
                    <a:pt x="170" y="234"/>
                  </a:cubicBezTo>
                  <a:cubicBezTo>
                    <a:pt x="166" y="239"/>
                    <a:pt x="162" y="244"/>
                    <a:pt x="158" y="249"/>
                  </a:cubicBezTo>
                  <a:cubicBezTo>
                    <a:pt x="158" y="253"/>
                    <a:pt x="158" y="258"/>
                    <a:pt x="159" y="261"/>
                  </a:cubicBezTo>
                  <a:cubicBezTo>
                    <a:pt x="171" y="252"/>
                    <a:pt x="194" y="258"/>
                    <a:pt x="187" y="282"/>
                  </a:cubicBezTo>
                  <a:cubicBezTo>
                    <a:pt x="190" y="284"/>
                    <a:pt x="193" y="287"/>
                    <a:pt x="196" y="291"/>
                  </a:cubicBezTo>
                  <a:cubicBezTo>
                    <a:pt x="208" y="274"/>
                    <a:pt x="198" y="245"/>
                    <a:pt x="173" y="245"/>
                  </a:cubicBezTo>
                  <a:cubicBezTo>
                    <a:pt x="170" y="244"/>
                    <a:pt x="170" y="239"/>
                    <a:pt x="174" y="239"/>
                  </a:cubicBezTo>
                  <a:cubicBezTo>
                    <a:pt x="174" y="239"/>
                    <a:pt x="175" y="239"/>
                    <a:pt x="175" y="239"/>
                  </a:cubicBezTo>
                  <a:lnTo>
                    <a:pt x="175" y="239"/>
                  </a:lnTo>
                  <a:close/>
                  <a:moveTo>
                    <a:pt x="273" y="38"/>
                  </a:moveTo>
                  <a:lnTo>
                    <a:pt x="273" y="38"/>
                  </a:lnTo>
                  <a:cubicBezTo>
                    <a:pt x="273" y="41"/>
                    <a:pt x="270" y="43"/>
                    <a:pt x="268" y="43"/>
                  </a:cubicBezTo>
                  <a:cubicBezTo>
                    <a:pt x="265" y="43"/>
                    <a:pt x="262" y="41"/>
                    <a:pt x="262" y="38"/>
                  </a:cubicBezTo>
                  <a:cubicBezTo>
                    <a:pt x="262" y="35"/>
                    <a:pt x="265" y="33"/>
                    <a:pt x="268" y="33"/>
                  </a:cubicBezTo>
                  <a:cubicBezTo>
                    <a:pt x="270" y="33"/>
                    <a:pt x="273" y="35"/>
                    <a:pt x="273" y="38"/>
                  </a:cubicBezTo>
                  <a:lnTo>
                    <a:pt x="273" y="38"/>
                  </a:lnTo>
                  <a:close/>
                  <a:moveTo>
                    <a:pt x="288" y="20"/>
                  </a:moveTo>
                  <a:lnTo>
                    <a:pt x="288" y="20"/>
                  </a:lnTo>
                  <a:cubicBezTo>
                    <a:pt x="288" y="24"/>
                    <a:pt x="285" y="26"/>
                    <a:pt x="282" y="26"/>
                  </a:cubicBezTo>
                  <a:cubicBezTo>
                    <a:pt x="279" y="26"/>
                    <a:pt x="276" y="24"/>
                    <a:pt x="276" y="20"/>
                  </a:cubicBezTo>
                  <a:cubicBezTo>
                    <a:pt x="276" y="17"/>
                    <a:pt x="279" y="15"/>
                    <a:pt x="282" y="15"/>
                  </a:cubicBezTo>
                  <a:cubicBezTo>
                    <a:pt x="285" y="15"/>
                    <a:pt x="288" y="17"/>
                    <a:pt x="288" y="20"/>
                  </a:cubicBezTo>
                  <a:lnTo>
                    <a:pt x="288" y="20"/>
                  </a:lnTo>
                  <a:close/>
                  <a:moveTo>
                    <a:pt x="258" y="56"/>
                  </a:moveTo>
                  <a:lnTo>
                    <a:pt x="258" y="56"/>
                  </a:lnTo>
                  <a:cubicBezTo>
                    <a:pt x="258" y="59"/>
                    <a:pt x="256" y="61"/>
                    <a:pt x="254" y="61"/>
                  </a:cubicBezTo>
                  <a:cubicBezTo>
                    <a:pt x="251" y="61"/>
                    <a:pt x="249" y="59"/>
                    <a:pt x="249" y="56"/>
                  </a:cubicBezTo>
                  <a:cubicBezTo>
                    <a:pt x="249" y="54"/>
                    <a:pt x="251" y="52"/>
                    <a:pt x="254" y="52"/>
                  </a:cubicBezTo>
                  <a:cubicBezTo>
                    <a:pt x="256" y="52"/>
                    <a:pt x="258" y="54"/>
                    <a:pt x="258" y="56"/>
                  </a:cubicBezTo>
                  <a:lnTo>
                    <a:pt x="258" y="56"/>
                  </a:lnTo>
                  <a:close/>
                  <a:moveTo>
                    <a:pt x="98" y="6"/>
                  </a:moveTo>
                  <a:lnTo>
                    <a:pt x="98" y="6"/>
                  </a:lnTo>
                  <a:cubicBezTo>
                    <a:pt x="98" y="9"/>
                    <a:pt x="95" y="12"/>
                    <a:pt x="92" y="12"/>
                  </a:cubicBezTo>
                  <a:cubicBezTo>
                    <a:pt x="89" y="12"/>
                    <a:pt x="87" y="9"/>
                    <a:pt x="87" y="6"/>
                  </a:cubicBezTo>
                  <a:cubicBezTo>
                    <a:pt x="87" y="3"/>
                    <a:pt x="89" y="0"/>
                    <a:pt x="92" y="0"/>
                  </a:cubicBezTo>
                  <a:cubicBezTo>
                    <a:pt x="95" y="0"/>
                    <a:pt x="98" y="3"/>
                    <a:pt x="98" y="6"/>
                  </a:cubicBezTo>
                  <a:lnTo>
                    <a:pt x="98" y="6"/>
                  </a:lnTo>
                  <a:close/>
                </a:path>
              </a:pathLst>
            </a:custGeom>
            <a:noFill/>
            <a:ln w="15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7" name="Freeform 13">
              <a:extLst>
                <a:ext uri="{FF2B5EF4-FFF2-40B4-BE49-F238E27FC236}">
                  <a16:creationId xmlns:a16="http://schemas.microsoft.com/office/drawing/2014/main" id="{4638EAF1-DC81-698A-E2F9-ED824E3D31DD}"/>
                </a:ext>
              </a:extLst>
            </p:cNvPr>
            <p:cNvSpPr>
              <a:spLocks noEditPoints="1"/>
            </p:cNvSpPr>
            <p:nvPr userDrawn="1"/>
          </p:nvSpPr>
          <p:spPr bwMode="auto">
            <a:xfrm>
              <a:off x="7816850" y="631825"/>
              <a:ext cx="188913" cy="146050"/>
            </a:xfrm>
            <a:custGeom>
              <a:avLst/>
              <a:gdLst>
                <a:gd name="T0" fmla="*/ 15 w 232"/>
                <a:gd name="T1" fmla="*/ 172 h 178"/>
                <a:gd name="T2" fmla="*/ 15 w 232"/>
                <a:gd name="T3" fmla="*/ 172 h 178"/>
                <a:gd name="T4" fmla="*/ 25 w 232"/>
                <a:gd name="T5" fmla="*/ 162 h 178"/>
                <a:gd name="T6" fmla="*/ 15 w 232"/>
                <a:gd name="T7" fmla="*/ 152 h 178"/>
                <a:gd name="T8" fmla="*/ 5 w 232"/>
                <a:gd name="T9" fmla="*/ 162 h 178"/>
                <a:gd name="T10" fmla="*/ 15 w 232"/>
                <a:gd name="T11" fmla="*/ 172 h 178"/>
                <a:gd name="T12" fmla="*/ 15 w 232"/>
                <a:gd name="T13" fmla="*/ 172 h 178"/>
                <a:gd name="T14" fmla="*/ 15 w 232"/>
                <a:gd name="T15" fmla="*/ 178 h 178"/>
                <a:gd name="T16" fmla="*/ 15 w 232"/>
                <a:gd name="T17" fmla="*/ 178 h 178"/>
                <a:gd name="T18" fmla="*/ 0 w 232"/>
                <a:gd name="T19" fmla="*/ 162 h 178"/>
                <a:gd name="T20" fmla="*/ 15 w 232"/>
                <a:gd name="T21" fmla="*/ 146 h 178"/>
                <a:gd name="T22" fmla="*/ 31 w 232"/>
                <a:gd name="T23" fmla="*/ 162 h 178"/>
                <a:gd name="T24" fmla="*/ 15 w 232"/>
                <a:gd name="T25" fmla="*/ 178 h 178"/>
                <a:gd name="T26" fmla="*/ 15 w 232"/>
                <a:gd name="T27" fmla="*/ 178 h 178"/>
                <a:gd name="T28" fmla="*/ 232 w 232"/>
                <a:gd name="T29" fmla="*/ 91 h 178"/>
                <a:gd name="T30" fmla="*/ 232 w 232"/>
                <a:gd name="T31" fmla="*/ 91 h 178"/>
                <a:gd name="T32" fmla="*/ 232 w 232"/>
                <a:gd name="T33" fmla="*/ 91 h 178"/>
                <a:gd name="T34" fmla="*/ 232 w 232"/>
                <a:gd name="T35" fmla="*/ 91 h 178"/>
                <a:gd name="T36" fmla="*/ 232 w 232"/>
                <a:gd name="T37" fmla="*/ 91 h 178"/>
                <a:gd name="T38" fmla="*/ 232 w 232"/>
                <a:gd name="T39" fmla="*/ 91 h 178"/>
                <a:gd name="T40" fmla="*/ 149 w 232"/>
                <a:gd name="T41" fmla="*/ 27 h 178"/>
                <a:gd name="T42" fmla="*/ 149 w 232"/>
                <a:gd name="T43" fmla="*/ 27 h 178"/>
                <a:gd name="T44" fmla="*/ 147 w 232"/>
                <a:gd name="T45" fmla="*/ 11 h 178"/>
                <a:gd name="T46" fmla="*/ 124 w 232"/>
                <a:gd name="T47" fmla="*/ 23 h 178"/>
                <a:gd name="T48" fmla="*/ 135 w 232"/>
                <a:gd name="T49" fmla="*/ 26 h 178"/>
                <a:gd name="T50" fmla="*/ 149 w 232"/>
                <a:gd name="T51" fmla="*/ 27 h 178"/>
                <a:gd name="T52" fmla="*/ 149 w 232"/>
                <a:gd name="T53" fmla="*/ 27 h 178"/>
                <a:gd name="T54" fmla="*/ 153 w 232"/>
                <a:gd name="T55" fmla="*/ 9 h 178"/>
                <a:gd name="T56" fmla="*/ 153 w 232"/>
                <a:gd name="T57" fmla="*/ 9 h 178"/>
                <a:gd name="T58" fmla="*/ 155 w 232"/>
                <a:gd name="T59" fmla="*/ 28 h 178"/>
                <a:gd name="T60" fmla="*/ 166 w 232"/>
                <a:gd name="T61" fmla="*/ 27 h 178"/>
                <a:gd name="T62" fmla="*/ 163 w 232"/>
                <a:gd name="T63" fmla="*/ 17 h 178"/>
                <a:gd name="T64" fmla="*/ 164 w 232"/>
                <a:gd name="T65" fmla="*/ 7 h 178"/>
                <a:gd name="T66" fmla="*/ 153 w 232"/>
                <a:gd name="T67" fmla="*/ 9 h 178"/>
                <a:gd name="T68" fmla="*/ 153 w 232"/>
                <a:gd name="T69" fmla="*/ 9 h 178"/>
                <a:gd name="T70" fmla="*/ 177 w 232"/>
                <a:gd name="T71" fmla="*/ 1 h 178"/>
                <a:gd name="T72" fmla="*/ 177 w 232"/>
                <a:gd name="T73" fmla="*/ 1 h 178"/>
                <a:gd name="T74" fmla="*/ 187 w 232"/>
                <a:gd name="T75" fmla="*/ 1 h 178"/>
                <a:gd name="T76" fmla="*/ 190 w 232"/>
                <a:gd name="T77" fmla="*/ 4 h 178"/>
                <a:gd name="T78" fmla="*/ 182 w 232"/>
                <a:gd name="T79" fmla="*/ 10 h 178"/>
                <a:gd name="T80" fmla="*/ 183 w 232"/>
                <a:gd name="T81" fmla="*/ 15 h 178"/>
                <a:gd name="T82" fmla="*/ 175 w 232"/>
                <a:gd name="T83" fmla="*/ 32 h 178"/>
                <a:gd name="T84" fmla="*/ 175 w 232"/>
                <a:gd name="T85" fmla="*/ 32 h 178"/>
                <a:gd name="T86" fmla="*/ 154 w 232"/>
                <a:gd name="T87" fmla="*/ 33 h 178"/>
                <a:gd name="T88" fmla="*/ 152 w 232"/>
                <a:gd name="T89" fmla="*/ 33 h 178"/>
                <a:gd name="T90" fmla="*/ 119 w 232"/>
                <a:gd name="T91" fmla="*/ 27 h 178"/>
                <a:gd name="T92" fmla="*/ 119 w 232"/>
                <a:gd name="T93" fmla="*/ 27 h 178"/>
                <a:gd name="T94" fmla="*/ 114 w 232"/>
                <a:gd name="T95" fmla="*/ 24 h 178"/>
                <a:gd name="T96" fmla="*/ 116 w 232"/>
                <a:gd name="T97" fmla="*/ 22 h 178"/>
                <a:gd name="T98" fmla="*/ 117 w 232"/>
                <a:gd name="T99" fmla="*/ 21 h 178"/>
                <a:gd name="T100" fmla="*/ 177 w 232"/>
                <a:gd name="T101" fmla="*/ 1 h 178"/>
                <a:gd name="T102" fmla="*/ 177 w 232"/>
                <a:gd name="T103" fmla="*/ 1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32" h="178">
                  <a:moveTo>
                    <a:pt x="15" y="172"/>
                  </a:moveTo>
                  <a:lnTo>
                    <a:pt x="15" y="172"/>
                  </a:lnTo>
                  <a:cubicBezTo>
                    <a:pt x="21" y="172"/>
                    <a:pt x="25" y="167"/>
                    <a:pt x="25" y="162"/>
                  </a:cubicBezTo>
                  <a:cubicBezTo>
                    <a:pt x="25" y="156"/>
                    <a:pt x="21" y="152"/>
                    <a:pt x="15" y="152"/>
                  </a:cubicBezTo>
                  <a:cubicBezTo>
                    <a:pt x="10" y="152"/>
                    <a:pt x="5" y="156"/>
                    <a:pt x="5" y="162"/>
                  </a:cubicBezTo>
                  <a:cubicBezTo>
                    <a:pt x="5" y="167"/>
                    <a:pt x="10" y="172"/>
                    <a:pt x="15" y="172"/>
                  </a:cubicBezTo>
                  <a:lnTo>
                    <a:pt x="15" y="172"/>
                  </a:lnTo>
                  <a:close/>
                  <a:moveTo>
                    <a:pt x="15" y="178"/>
                  </a:moveTo>
                  <a:lnTo>
                    <a:pt x="15" y="178"/>
                  </a:lnTo>
                  <a:cubicBezTo>
                    <a:pt x="7" y="178"/>
                    <a:pt x="0" y="170"/>
                    <a:pt x="0" y="162"/>
                  </a:cubicBezTo>
                  <a:cubicBezTo>
                    <a:pt x="0" y="153"/>
                    <a:pt x="7" y="146"/>
                    <a:pt x="15" y="146"/>
                  </a:cubicBezTo>
                  <a:cubicBezTo>
                    <a:pt x="24" y="146"/>
                    <a:pt x="31" y="153"/>
                    <a:pt x="31" y="162"/>
                  </a:cubicBezTo>
                  <a:cubicBezTo>
                    <a:pt x="31" y="170"/>
                    <a:pt x="24" y="178"/>
                    <a:pt x="15" y="178"/>
                  </a:cubicBezTo>
                  <a:lnTo>
                    <a:pt x="15" y="178"/>
                  </a:lnTo>
                  <a:close/>
                  <a:moveTo>
                    <a:pt x="232" y="91"/>
                  </a:moveTo>
                  <a:lnTo>
                    <a:pt x="232" y="91"/>
                  </a:lnTo>
                  <a:cubicBezTo>
                    <a:pt x="232" y="91"/>
                    <a:pt x="232" y="91"/>
                    <a:pt x="232" y="91"/>
                  </a:cubicBezTo>
                  <a:lnTo>
                    <a:pt x="232" y="91"/>
                  </a:lnTo>
                  <a:lnTo>
                    <a:pt x="232" y="91"/>
                  </a:lnTo>
                  <a:lnTo>
                    <a:pt x="232" y="91"/>
                  </a:lnTo>
                  <a:close/>
                  <a:moveTo>
                    <a:pt x="149" y="27"/>
                  </a:moveTo>
                  <a:lnTo>
                    <a:pt x="149" y="27"/>
                  </a:lnTo>
                  <a:cubicBezTo>
                    <a:pt x="147" y="23"/>
                    <a:pt x="147" y="17"/>
                    <a:pt x="147" y="11"/>
                  </a:cubicBezTo>
                  <a:cubicBezTo>
                    <a:pt x="139" y="13"/>
                    <a:pt x="131" y="17"/>
                    <a:pt x="124" y="23"/>
                  </a:cubicBezTo>
                  <a:cubicBezTo>
                    <a:pt x="126" y="23"/>
                    <a:pt x="130" y="25"/>
                    <a:pt x="135" y="26"/>
                  </a:cubicBezTo>
                  <a:cubicBezTo>
                    <a:pt x="139" y="26"/>
                    <a:pt x="144" y="27"/>
                    <a:pt x="149" y="27"/>
                  </a:cubicBezTo>
                  <a:lnTo>
                    <a:pt x="149" y="27"/>
                  </a:lnTo>
                  <a:close/>
                  <a:moveTo>
                    <a:pt x="153" y="9"/>
                  </a:moveTo>
                  <a:lnTo>
                    <a:pt x="153" y="9"/>
                  </a:lnTo>
                  <a:cubicBezTo>
                    <a:pt x="152" y="17"/>
                    <a:pt x="153" y="23"/>
                    <a:pt x="155" y="28"/>
                  </a:cubicBezTo>
                  <a:cubicBezTo>
                    <a:pt x="159" y="28"/>
                    <a:pt x="162" y="27"/>
                    <a:pt x="166" y="27"/>
                  </a:cubicBezTo>
                  <a:cubicBezTo>
                    <a:pt x="164" y="25"/>
                    <a:pt x="163" y="21"/>
                    <a:pt x="163" y="17"/>
                  </a:cubicBezTo>
                  <a:cubicBezTo>
                    <a:pt x="163" y="14"/>
                    <a:pt x="163" y="10"/>
                    <a:pt x="164" y="7"/>
                  </a:cubicBezTo>
                  <a:cubicBezTo>
                    <a:pt x="161" y="8"/>
                    <a:pt x="157" y="8"/>
                    <a:pt x="153" y="9"/>
                  </a:cubicBezTo>
                  <a:lnTo>
                    <a:pt x="153" y="9"/>
                  </a:lnTo>
                  <a:close/>
                  <a:moveTo>
                    <a:pt x="177" y="1"/>
                  </a:moveTo>
                  <a:lnTo>
                    <a:pt x="177" y="1"/>
                  </a:lnTo>
                  <a:cubicBezTo>
                    <a:pt x="180" y="1"/>
                    <a:pt x="184" y="0"/>
                    <a:pt x="187" y="1"/>
                  </a:cubicBezTo>
                  <a:cubicBezTo>
                    <a:pt x="189" y="1"/>
                    <a:pt x="190" y="3"/>
                    <a:pt x="190" y="4"/>
                  </a:cubicBezTo>
                  <a:cubicBezTo>
                    <a:pt x="190" y="7"/>
                    <a:pt x="185" y="9"/>
                    <a:pt x="182" y="10"/>
                  </a:cubicBezTo>
                  <a:cubicBezTo>
                    <a:pt x="182" y="12"/>
                    <a:pt x="183" y="14"/>
                    <a:pt x="183" y="15"/>
                  </a:cubicBezTo>
                  <a:cubicBezTo>
                    <a:pt x="184" y="23"/>
                    <a:pt x="180" y="30"/>
                    <a:pt x="175" y="32"/>
                  </a:cubicBezTo>
                  <a:cubicBezTo>
                    <a:pt x="175" y="32"/>
                    <a:pt x="175" y="32"/>
                    <a:pt x="175" y="32"/>
                  </a:cubicBezTo>
                  <a:cubicBezTo>
                    <a:pt x="168" y="33"/>
                    <a:pt x="161" y="33"/>
                    <a:pt x="154" y="33"/>
                  </a:cubicBezTo>
                  <a:cubicBezTo>
                    <a:pt x="153" y="33"/>
                    <a:pt x="153" y="33"/>
                    <a:pt x="152" y="33"/>
                  </a:cubicBezTo>
                  <a:cubicBezTo>
                    <a:pt x="141" y="33"/>
                    <a:pt x="129" y="31"/>
                    <a:pt x="119" y="27"/>
                  </a:cubicBezTo>
                  <a:cubicBezTo>
                    <a:pt x="119" y="27"/>
                    <a:pt x="119" y="27"/>
                    <a:pt x="119" y="27"/>
                  </a:cubicBezTo>
                  <a:cubicBezTo>
                    <a:pt x="116" y="30"/>
                    <a:pt x="112" y="27"/>
                    <a:pt x="114" y="24"/>
                  </a:cubicBezTo>
                  <a:cubicBezTo>
                    <a:pt x="114" y="24"/>
                    <a:pt x="115" y="23"/>
                    <a:pt x="116" y="22"/>
                  </a:cubicBezTo>
                  <a:cubicBezTo>
                    <a:pt x="116" y="22"/>
                    <a:pt x="117" y="21"/>
                    <a:pt x="117" y="21"/>
                  </a:cubicBezTo>
                  <a:cubicBezTo>
                    <a:pt x="123" y="15"/>
                    <a:pt x="142" y="1"/>
                    <a:pt x="177" y="1"/>
                  </a:cubicBezTo>
                  <a:lnTo>
                    <a:pt x="177" y="1"/>
                  </a:lnTo>
                  <a:close/>
                </a:path>
              </a:pathLst>
            </a:custGeom>
            <a:noFill/>
            <a:ln w="1588" cap="flat">
              <a:no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sz="4267"/>
            </a:p>
          </p:txBody>
        </p:sp>
        <p:sp>
          <p:nvSpPr>
            <p:cNvPr id="18" name="Freeform 14">
              <a:extLst>
                <a:ext uri="{FF2B5EF4-FFF2-40B4-BE49-F238E27FC236}">
                  <a16:creationId xmlns:a16="http://schemas.microsoft.com/office/drawing/2014/main" id="{7FD520B6-32AC-A196-05E4-28829C4F09CE}"/>
                </a:ext>
              </a:extLst>
            </p:cNvPr>
            <p:cNvSpPr>
              <a:spLocks noEditPoints="1"/>
            </p:cNvSpPr>
            <p:nvPr userDrawn="1"/>
          </p:nvSpPr>
          <p:spPr bwMode="auto">
            <a:xfrm>
              <a:off x="8123238" y="455613"/>
              <a:ext cx="800100" cy="385762"/>
            </a:xfrm>
            <a:custGeom>
              <a:avLst/>
              <a:gdLst>
                <a:gd name="T0" fmla="*/ 44 w 986"/>
                <a:gd name="T1" fmla="*/ 12 h 469"/>
                <a:gd name="T2" fmla="*/ 100 w 986"/>
                <a:gd name="T3" fmla="*/ 110 h 469"/>
                <a:gd name="T4" fmla="*/ 112 w 986"/>
                <a:gd name="T5" fmla="*/ 49 h 469"/>
                <a:gd name="T6" fmla="*/ 238 w 986"/>
                <a:gd name="T7" fmla="*/ 9 h 469"/>
                <a:gd name="T8" fmla="*/ 265 w 986"/>
                <a:gd name="T9" fmla="*/ 94 h 469"/>
                <a:gd name="T10" fmla="*/ 297 w 986"/>
                <a:gd name="T11" fmla="*/ 110 h 469"/>
                <a:gd name="T12" fmla="*/ 368 w 986"/>
                <a:gd name="T13" fmla="*/ 2 h 469"/>
                <a:gd name="T14" fmla="*/ 431 w 986"/>
                <a:gd name="T15" fmla="*/ 0 h 469"/>
                <a:gd name="T16" fmla="*/ 506 w 986"/>
                <a:gd name="T17" fmla="*/ 2 h 469"/>
                <a:gd name="T18" fmla="*/ 562 w 986"/>
                <a:gd name="T19" fmla="*/ 110 h 469"/>
                <a:gd name="T20" fmla="*/ 595 w 986"/>
                <a:gd name="T21" fmla="*/ 104 h 469"/>
                <a:gd name="T22" fmla="*/ 653 w 986"/>
                <a:gd name="T23" fmla="*/ 16 h 469"/>
                <a:gd name="T24" fmla="*/ 623 w 986"/>
                <a:gd name="T25" fmla="*/ 103 h 469"/>
                <a:gd name="T26" fmla="*/ 741 w 986"/>
                <a:gd name="T27" fmla="*/ 112 h 469"/>
                <a:gd name="T28" fmla="*/ 805 w 986"/>
                <a:gd name="T29" fmla="*/ 2 h 469"/>
                <a:gd name="T30" fmla="*/ 887 w 986"/>
                <a:gd name="T31" fmla="*/ 110 h 469"/>
                <a:gd name="T32" fmla="*/ 805 w 986"/>
                <a:gd name="T33" fmla="*/ 2 h 469"/>
                <a:gd name="T34" fmla="*/ 938 w 986"/>
                <a:gd name="T35" fmla="*/ 59 h 469"/>
                <a:gd name="T36" fmla="*/ 926 w 986"/>
                <a:gd name="T37" fmla="*/ 2 h 469"/>
                <a:gd name="T38" fmla="*/ 54 w 986"/>
                <a:gd name="T39" fmla="*/ 281 h 469"/>
                <a:gd name="T40" fmla="*/ 96 w 986"/>
                <a:gd name="T41" fmla="*/ 251 h 469"/>
                <a:gd name="T42" fmla="*/ 205 w 986"/>
                <a:gd name="T43" fmla="*/ 291 h 469"/>
                <a:gd name="T44" fmla="*/ 256 w 986"/>
                <a:gd name="T45" fmla="*/ 288 h 469"/>
                <a:gd name="T46" fmla="*/ 303 w 986"/>
                <a:gd name="T47" fmla="*/ 179 h 469"/>
                <a:gd name="T48" fmla="*/ 303 w 986"/>
                <a:gd name="T49" fmla="*/ 179 h 469"/>
                <a:gd name="T50" fmla="*/ 421 w 986"/>
                <a:gd name="T51" fmla="*/ 278 h 469"/>
                <a:gd name="T52" fmla="*/ 467 w 986"/>
                <a:gd name="T53" fmla="*/ 180 h 469"/>
                <a:gd name="T54" fmla="*/ 525 w 986"/>
                <a:gd name="T55" fmla="*/ 190 h 469"/>
                <a:gd name="T56" fmla="*/ 495 w 986"/>
                <a:gd name="T57" fmla="*/ 288 h 469"/>
                <a:gd name="T58" fmla="*/ 575 w 986"/>
                <a:gd name="T59" fmla="*/ 285 h 469"/>
                <a:gd name="T60" fmla="*/ 618 w 986"/>
                <a:gd name="T61" fmla="*/ 282 h 469"/>
                <a:gd name="T62" fmla="*/ 620 w 986"/>
                <a:gd name="T63" fmla="*/ 227 h 469"/>
                <a:gd name="T64" fmla="*/ 625 w 986"/>
                <a:gd name="T65" fmla="*/ 241 h 469"/>
                <a:gd name="T66" fmla="*/ 697 w 986"/>
                <a:gd name="T67" fmla="*/ 180 h 469"/>
                <a:gd name="T68" fmla="*/ 752 w 986"/>
                <a:gd name="T69" fmla="*/ 288 h 469"/>
                <a:gd name="T70" fmla="*/ 851 w 986"/>
                <a:gd name="T71" fmla="*/ 191 h 469"/>
                <a:gd name="T72" fmla="*/ 900 w 986"/>
                <a:gd name="T73" fmla="*/ 287 h 469"/>
                <a:gd name="T74" fmla="*/ 888 w 986"/>
                <a:gd name="T75" fmla="*/ 291 h 469"/>
                <a:gd name="T76" fmla="*/ 871 w 986"/>
                <a:gd name="T77" fmla="*/ 174 h 469"/>
                <a:gd name="T78" fmla="*/ 820 w 986"/>
                <a:gd name="T79" fmla="*/ 188 h 469"/>
                <a:gd name="T80" fmla="*/ 954 w 986"/>
                <a:gd name="T81" fmla="*/ 190 h 469"/>
                <a:gd name="T82" fmla="*/ 25 w 986"/>
                <a:gd name="T83" fmla="*/ 457 h 469"/>
                <a:gd name="T84" fmla="*/ 46 w 986"/>
                <a:gd name="T85" fmla="*/ 359 h 469"/>
                <a:gd name="T86" fmla="*/ 171 w 986"/>
                <a:gd name="T87" fmla="*/ 369 h 469"/>
                <a:gd name="T88" fmla="*/ 220 w 986"/>
                <a:gd name="T89" fmla="*/ 465 h 469"/>
                <a:gd name="T90" fmla="*/ 208 w 986"/>
                <a:gd name="T91" fmla="*/ 469 h 469"/>
                <a:gd name="T92" fmla="*/ 278 w 986"/>
                <a:gd name="T93" fmla="*/ 368 h 469"/>
                <a:gd name="T94" fmla="*/ 249 w 986"/>
                <a:gd name="T95" fmla="*/ 467 h 469"/>
                <a:gd name="T96" fmla="*/ 328 w 986"/>
                <a:gd name="T97" fmla="*/ 463 h 469"/>
                <a:gd name="T98" fmla="*/ 394 w 986"/>
                <a:gd name="T99" fmla="*/ 359 h 469"/>
                <a:gd name="T100" fmla="*/ 429 w 986"/>
                <a:gd name="T101" fmla="*/ 466 h 469"/>
                <a:gd name="T102" fmla="*/ 394 w 986"/>
                <a:gd name="T103" fmla="*/ 359 h 469"/>
                <a:gd name="T104" fmla="*/ 579 w 986"/>
                <a:gd name="T105" fmla="*/ 438 h 469"/>
                <a:gd name="T106" fmla="*/ 551 w 986"/>
                <a:gd name="T107" fmla="*/ 357 h 469"/>
                <a:gd name="T108" fmla="*/ 599 w 986"/>
                <a:gd name="T109" fmla="*/ 359 h 469"/>
                <a:gd name="T110" fmla="*/ 675 w 986"/>
                <a:gd name="T111" fmla="*/ 359 h 469"/>
                <a:gd name="T112" fmla="*/ 731 w 986"/>
                <a:gd name="T113" fmla="*/ 370 h 469"/>
                <a:gd name="T114" fmla="*/ 693 w 986"/>
                <a:gd name="T115" fmla="*/ 469 h 469"/>
                <a:gd name="T116" fmla="*/ 832 w 986"/>
                <a:gd name="T117" fmla="*/ 457 h 469"/>
                <a:gd name="T118" fmla="*/ 837 w 986"/>
                <a:gd name="T119" fmla="*/ 359 h 469"/>
                <a:gd name="T120" fmla="*/ 837 w 986"/>
                <a:gd name="T121" fmla="*/ 359 h 469"/>
                <a:gd name="T122" fmla="*/ 954 w 986"/>
                <a:gd name="T123" fmla="*/ 36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86" h="469">
                  <a:moveTo>
                    <a:pt x="0" y="2"/>
                  </a:moveTo>
                  <a:lnTo>
                    <a:pt x="0" y="2"/>
                  </a:lnTo>
                  <a:lnTo>
                    <a:pt x="0" y="12"/>
                  </a:lnTo>
                  <a:lnTo>
                    <a:pt x="32" y="12"/>
                  </a:lnTo>
                  <a:lnTo>
                    <a:pt x="32" y="110"/>
                  </a:lnTo>
                  <a:lnTo>
                    <a:pt x="44" y="110"/>
                  </a:lnTo>
                  <a:lnTo>
                    <a:pt x="44" y="12"/>
                  </a:lnTo>
                  <a:lnTo>
                    <a:pt x="76" y="12"/>
                  </a:lnTo>
                  <a:lnTo>
                    <a:pt x="76" y="2"/>
                  </a:lnTo>
                  <a:lnTo>
                    <a:pt x="0" y="2"/>
                  </a:lnTo>
                  <a:lnTo>
                    <a:pt x="0" y="2"/>
                  </a:lnTo>
                  <a:close/>
                  <a:moveTo>
                    <a:pt x="100" y="2"/>
                  </a:moveTo>
                  <a:lnTo>
                    <a:pt x="100" y="2"/>
                  </a:lnTo>
                  <a:lnTo>
                    <a:pt x="100" y="110"/>
                  </a:lnTo>
                  <a:lnTo>
                    <a:pt x="158" y="110"/>
                  </a:lnTo>
                  <a:lnTo>
                    <a:pt x="158" y="100"/>
                  </a:lnTo>
                  <a:lnTo>
                    <a:pt x="112" y="100"/>
                  </a:lnTo>
                  <a:lnTo>
                    <a:pt x="112" y="59"/>
                  </a:lnTo>
                  <a:lnTo>
                    <a:pt x="154" y="59"/>
                  </a:lnTo>
                  <a:lnTo>
                    <a:pt x="154" y="49"/>
                  </a:lnTo>
                  <a:lnTo>
                    <a:pt x="112" y="49"/>
                  </a:lnTo>
                  <a:lnTo>
                    <a:pt x="112" y="12"/>
                  </a:lnTo>
                  <a:lnTo>
                    <a:pt x="158" y="12"/>
                  </a:lnTo>
                  <a:lnTo>
                    <a:pt x="158" y="2"/>
                  </a:lnTo>
                  <a:lnTo>
                    <a:pt x="100" y="2"/>
                  </a:lnTo>
                  <a:lnTo>
                    <a:pt x="100" y="2"/>
                  </a:lnTo>
                  <a:close/>
                  <a:moveTo>
                    <a:pt x="238" y="9"/>
                  </a:moveTo>
                  <a:lnTo>
                    <a:pt x="238" y="9"/>
                  </a:lnTo>
                  <a:cubicBezTo>
                    <a:pt x="248" y="9"/>
                    <a:pt x="257" y="11"/>
                    <a:pt x="266" y="17"/>
                  </a:cubicBezTo>
                  <a:lnTo>
                    <a:pt x="270" y="8"/>
                  </a:lnTo>
                  <a:cubicBezTo>
                    <a:pt x="260" y="3"/>
                    <a:pt x="250" y="0"/>
                    <a:pt x="238" y="0"/>
                  </a:cubicBezTo>
                  <a:cubicBezTo>
                    <a:pt x="206" y="0"/>
                    <a:pt x="181" y="23"/>
                    <a:pt x="181" y="56"/>
                  </a:cubicBezTo>
                  <a:cubicBezTo>
                    <a:pt x="181" y="91"/>
                    <a:pt x="206" y="112"/>
                    <a:pt x="238" y="112"/>
                  </a:cubicBezTo>
                  <a:cubicBezTo>
                    <a:pt x="248" y="112"/>
                    <a:pt x="260" y="107"/>
                    <a:pt x="270" y="102"/>
                  </a:cubicBezTo>
                  <a:lnTo>
                    <a:pt x="265" y="94"/>
                  </a:lnTo>
                  <a:cubicBezTo>
                    <a:pt x="257" y="99"/>
                    <a:pt x="247" y="102"/>
                    <a:pt x="238" y="102"/>
                  </a:cubicBezTo>
                  <a:cubicBezTo>
                    <a:pt x="211" y="102"/>
                    <a:pt x="193" y="82"/>
                    <a:pt x="193" y="56"/>
                  </a:cubicBezTo>
                  <a:cubicBezTo>
                    <a:pt x="193" y="30"/>
                    <a:pt x="211" y="9"/>
                    <a:pt x="238" y="9"/>
                  </a:cubicBezTo>
                  <a:lnTo>
                    <a:pt x="238" y="9"/>
                  </a:lnTo>
                  <a:close/>
                  <a:moveTo>
                    <a:pt x="297" y="2"/>
                  </a:moveTo>
                  <a:lnTo>
                    <a:pt x="297" y="2"/>
                  </a:lnTo>
                  <a:lnTo>
                    <a:pt x="297" y="110"/>
                  </a:lnTo>
                  <a:lnTo>
                    <a:pt x="309" y="110"/>
                  </a:lnTo>
                  <a:lnTo>
                    <a:pt x="309" y="58"/>
                  </a:lnTo>
                  <a:lnTo>
                    <a:pt x="368" y="58"/>
                  </a:lnTo>
                  <a:lnTo>
                    <a:pt x="368" y="110"/>
                  </a:lnTo>
                  <a:lnTo>
                    <a:pt x="380" y="110"/>
                  </a:lnTo>
                  <a:lnTo>
                    <a:pt x="380" y="2"/>
                  </a:lnTo>
                  <a:lnTo>
                    <a:pt x="368" y="2"/>
                  </a:lnTo>
                  <a:lnTo>
                    <a:pt x="368" y="49"/>
                  </a:lnTo>
                  <a:lnTo>
                    <a:pt x="309" y="49"/>
                  </a:lnTo>
                  <a:lnTo>
                    <a:pt x="309" y="2"/>
                  </a:lnTo>
                  <a:lnTo>
                    <a:pt x="297" y="2"/>
                  </a:lnTo>
                  <a:lnTo>
                    <a:pt x="297" y="2"/>
                  </a:lnTo>
                  <a:close/>
                  <a:moveTo>
                    <a:pt x="431" y="0"/>
                  </a:moveTo>
                  <a:lnTo>
                    <a:pt x="431" y="0"/>
                  </a:lnTo>
                  <a:lnTo>
                    <a:pt x="418" y="3"/>
                  </a:lnTo>
                  <a:lnTo>
                    <a:pt x="418" y="110"/>
                  </a:lnTo>
                  <a:lnTo>
                    <a:pt x="430" y="110"/>
                  </a:lnTo>
                  <a:lnTo>
                    <a:pt x="430" y="18"/>
                  </a:lnTo>
                  <a:lnTo>
                    <a:pt x="493" y="112"/>
                  </a:lnTo>
                  <a:lnTo>
                    <a:pt x="506" y="109"/>
                  </a:lnTo>
                  <a:lnTo>
                    <a:pt x="506" y="2"/>
                  </a:lnTo>
                  <a:lnTo>
                    <a:pt x="495" y="2"/>
                  </a:lnTo>
                  <a:lnTo>
                    <a:pt x="495" y="95"/>
                  </a:lnTo>
                  <a:lnTo>
                    <a:pt x="431" y="0"/>
                  </a:lnTo>
                  <a:lnTo>
                    <a:pt x="431" y="0"/>
                  </a:lnTo>
                  <a:close/>
                  <a:moveTo>
                    <a:pt x="550" y="110"/>
                  </a:moveTo>
                  <a:lnTo>
                    <a:pt x="550" y="110"/>
                  </a:lnTo>
                  <a:lnTo>
                    <a:pt x="562" y="110"/>
                  </a:lnTo>
                  <a:lnTo>
                    <a:pt x="562" y="2"/>
                  </a:lnTo>
                  <a:lnTo>
                    <a:pt x="550" y="2"/>
                  </a:lnTo>
                  <a:lnTo>
                    <a:pt x="550" y="110"/>
                  </a:lnTo>
                  <a:close/>
                  <a:moveTo>
                    <a:pt x="623" y="103"/>
                  </a:moveTo>
                  <a:lnTo>
                    <a:pt x="623" y="103"/>
                  </a:lnTo>
                  <a:cubicBezTo>
                    <a:pt x="615" y="103"/>
                    <a:pt x="606" y="100"/>
                    <a:pt x="600" y="96"/>
                  </a:cubicBezTo>
                  <a:lnTo>
                    <a:pt x="595" y="104"/>
                  </a:lnTo>
                  <a:cubicBezTo>
                    <a:pt x="604" y="109"/>
                    <a:pt x="613" y="112"/>
                    <a:pt x="624" y="112"/>
                  </a:cubicBezTo>
                  <a:cubicBezTo>
                    <a:pt x="647" y="112"/>
                    <a:pt x="658" y="97"/>
                    <a:pt x="658" y="81"/>
                  </a:cubicBezTo>
                  <a:cubicBezTo>
                    <a:pt x="658" y="65"/>
                    <a:pt x="646" y="58"/>
                    <a:pt x="634" y="52"/>
                  </a:cubicBezTo>
                  <a:lnTo>
                    <a:pt x="625" y="48"/>
                  </a:lnTo>
                  <a:cubicBezTo>
                    <a:pt x="617" y="44"/>
                    <a:pt x="609" y="39"/>
                    <a:pt x="609" y="28"/>
                  </a:cubicBezTo>
                  <a:cubicBezTo>
                    <a:pt x="609" y="14"/>
                    <a:pt x="620" y="8"/>
                    <a:pt x="630" y="8"/>
                  </a:cubicBezTo>
                  <a:cubicBezTo>
                    <a:pt x="640" y="8"/>
                    <a:pt x="647" y="12"/>
                    <a:pt x="653" y="16"/>
                  </a:cubicBezTo>
                  <a:lnTo>
                    <a:pt x="657" y="8"/>
                  </a:lnTo>
                  <a:cubicBezTo>
                    <a:pt x="649" y="3"/>
                    <a:pt x="640" y="0"/>
                    <a:pt x="630" y="0"/>
                  </a:cubicBezTo>
                  <a:cubicBezTo>
                    <a:pt x="611" y="0"/>
                    <a:pt x="598" y="11"/>
                    <a:pt x="598" y="28"/>
                  </a:cubicBezTo>
                  <a:cubicBezTo>
                    <a:pt x="598" y="50"/>
                    <a:pt x="614" y="54"/>
                    <a:pt x="630" y="62"/>
                  </a:cubicBezTo>
                  <a:cubicBezTo>
                    <a:pt x="639" y="66"/>
                    <a:pt x="646" y="71"/>
                    <a:pt x="646" y="82"/>
                  </a:cubicBezTo>
                  <a:cubicBezTo>
                    <a:pt x="646" y="95"/>
                    <a:pt x="636" y="103"/>
                    <a:pt x="623" y="103"/>
                  </a:cubicBezTo>
                  <a:lnTo>
                    <a:pt x="623" y="103"/>
                  </a:lnTo>
                  <a:close/>
                  <a:moveTo>
                    <a:pt x="741" y="9"/>
                  </a:moveTo>
                  <a:lnTo>
                    <a:pt x="741" y="9"/>
                  </a:lnTo>
                  <a:cubicBezTo>
                    <a:pt x="752" y="9"/>
                    <a:pt x="761" y="11"/>
                    <a:pt x="769" y="17"/>
                  </a:cubicBezTo>
                  <a:lnTo>
                    <a:pt x="774" y="8"/>
                  </a:lnTo>
                  <a:cubicBezTo>
                    <a:pt x="764" y="3"/>
                    <a:pt x="754" y="0"/>
                    <a:pt x="741" y="0"/>
                  </a:cubicBezTo>
                  <a:cubicBezTo>
                    <a:pt x="709" y="0"/>
                    <a:pt x="684" y="23"/>
                    <a:pt x="684" y="56"/>
                  </a:cubicBezTo>
                  <a:cubicBezTo>
                    <a:pt x="684" y="91"/>
                    <a:pt x="709" y="112"/>
                    <a:pt x="741" y="112"/>
                  </a:cubicBezTo>
                  <a:cubicBezTo>
                    <a:pt x="752" y="112"/>
                    <a:pt x="764" y="107"/>
                    <a:pt x="773" y="102"/>
                  </a:cubicBezTo>
                  <a:lnTo>
                    <a:pt x="769" y="94"/>
                  </a:lnTo>
                  <a:cubicBezTo>
                    <a:pt x="761" y="99"/>
                    <a:pt x="751" y="102"/>
                    <a:pt x="741" y="102"/>
                  </a:cubicBezTo>
                  <a:cubicBezTo>
                    <a:pt x="715" y="102"/>
                    <a:pt x="697" y="82"/>
                    <a:pt x="697" y="56"/>
                  </a:cubicBezTo>
                  <a:cubicBezTo>
                    <a:pt x="697" y="30"/>
                    <a:pt x="715" y="9"/>
                    <a:pt x="741" y="9"/>
                  </a:cubicBezTo>
                  <a:lnTo>
                    <a:pt x="741" y="9"/>
                  </a:lnTo>
                  <a:close/>
                  <a:moveTo>
                    <a:pt x="805" y="2"/>
                  </a:moveTo>
                  <a:lnTo>
                    <a:pt x="805" y="2"/>
                  </a:lnTo>
                  <a:lnTo>
                    <a:pt x="805" y="110"/>
                  </a:lnTo>
                  <a:lnTo>
                    <a:pt x="817" y="110"/>
                  </a:lnTo>
                  <a:lnTo>
                    <a:pt x="817" y="58"/>
                  </a:lnTo>
                  <a:lnTo>
                    <a:pt x="875" y="58"/>
                  </a:lnTo>
                  <a:lnTo>
                    <a:pt x="875" y="110"/>
                  </a:lnTo>
                  <a:lnTo>
                    <a:pt x="887" y="110"/>
                  </a:lnTo>
                  <a:lnTo>
                    <a:pt x="887" y="2"/>
                  </a:lnTo>
                  <a:lnTo>
                    <a:pt x="875" y="2"/>
                  </a:lnTo>
                  <a:lnTo>
                    <a:pt x="875" y="49"/>
                  </a:lnTo>
                  <a:lnTo>
                    <a:pt x="817" y="49"/>
                  </a:lnTo>
                  <a:lnTo>
                    <a:pt x="817" y="2"/>
                  </a:lnTo>
                  <a:lnTo>
                    <a:pt x="805" y="2"/>
                  </a:lnTo>
                  <a:lnTo>
                    <a:pt x="805" y="2"/>
                  </a:lnTo>
                  <a:close/>
                  <a:moveTo>
                    <a:pt x="926" y="2"/>
                  </a:moveTo>
                  <a:lnTo>
                    <a:pt x="926" y="2"/>
                  </a:lnTo>
                  <a:lnTo>
                    <a:pt x="926" y="110"/>
                  </a:lnTo>
                  <a:lnTo>
                    <a:pt x="984" y="110"/>
                  </a:lnTo>
                  <a:lnTo>
                    <a:pt x="984" y="100"/>
                  </a:lnTo>
                  <a:lnTo>
                    <a:pt x="938" y="100"/>
                  </a:lnTo>
                  <a:lnTo>
                    <a:pt x="938" y="59"/>
                  </a:lnTo>
                  <a:lnTo>
                    <a:pt x="980" y="59"/>
                  </a:lnTo>
                  <a:lnTo>
                    <a:pt x="980" y="49"/>
                  </a:lnTo>
                  <a:lnTo>
                    <a:pt x="938" y="49"/>
                  </a:lnTo>
                  <a:lnTo>
                    <a:pt x="938" y="12"/>
                  </a:lnTo>
                  <a:lnTo>
                    <a:pt x="984" y="12"/>
                  </a:lnTo>
                  <a:lnTo>
                    <a:pt x="984" y="2"/>
                  </a:lnTo>
                  <a:lnTo>
                    <a:pt x="926" y="2"/>
                  </a:lnTo>
                  <a:lnTo>
                    <a:pt x="926" y="2"/>
                  </a:lnTo>
                  <a:close/>
                  <a:moveTo>
                    <a:pt x="96" y="251"/>
                  </a:moveTo>
                  <a:lnTo>
                    <a:pt x="96" y="251"/>
                  </a:lnTo>
                  <a:lnTo>
                    <a:pt x="96" y="180"/>
                  </a:lnTo>
                  <a:lnTo>
                    <a:pt x="84" y="180"/>
                  </a:lnTo>
                  <a:lnTo>
                    <a:pt x="84" y="249"/>
                  </a:lnTo>
                  <a:cubicBezTo>
                    <a:pt x="84" y="274"/>
                    <a:pt x="73" y="281"/>
                    <a:pt x="54" y="281"/>
                  </a:cubicBezTo>
                  <a:cubicBezTo>
                    <a:pt x="34" y="281"/>
                    <a:pt x="25" y="270"/>
                    <a:pt x="25" y="249"/>
                  </a:cubicBezTo>
                  <a:lnTo>
                    <a:pt x="25" y="180"/>
                  </a:lnTo>
                  <a:lnTo>
                    <a:pt x="13" y="180"/>
                  </a:lnTo>
                  <a:lnTo>
                    <a:pt x="13" y="252"/>
                  </a:lnTo>
                  <a:cubicBezTo>
                    <a:pt x="13" y="277"/>
                    <a:pt x="27" y="290"/>
                    <a:pt x="54" y="290"/>
                  </a:cubicBezTo>
                  <a:cubicBezTo>
                    <a:pt x="74" y="290"/>
                    <a:pt x="96" y="284"/>
                    <a:pt x="96" y="251"/>
                  </a:cubicBezTo>
                  <a:lnTo>
                    <a:pt x="96" y="251"/>
                  </a:lnTo>
                  <a:close/>
                  <a:moveTo>
                    <a:pt x="143" y="178"/>
                  </a:moveTo>
                  <a:lnTo>
                    <a:pt x="143" y="178"/>
                  </a:lnTo>
                  <a:lnTo>
                    <a:pt x="130" y="181"/>
                  </a:lnTo>
                  <a:lnTo>
                    <a:pt x="130" y="288"/>
                  </a:lnTo>
                  <a:lnTo>
                    <a:pt x="142" y="288"/>
                  </a:lnTo>
                  <a:lnTo>
                    <a:pt x="142" y="196"/>
                  </a:lnTo>
                  <a:lnTo>
                    <a:pt x="205" y="291"/>
                  </a:lnTo>
                  <a:lnTo>
                    <a:pt x="218" y="287"/>
                  </a:lnTo>
                  <a:lnTo>
                    <a:pt x="218" y="181"/>
                  </a:lnTo>
                  <a:lnTo>
                    <a:pt x="207" y="181"/>
                  </a:lnTo>
                  <a:lnTo>
                    <a:pt x="206" y="273"/>
                  </a:lnTo>
                  <a:lnTo>
                    <a:pt x="143" y="178"/>
                  </a:lnTo>
                  <a:lnTo>
                    <a:pt x="143" y="178"/>
                  </a:lnTo>
                  <a:close/>
                  <a:moveTo>
                    <a:pt x="256" y="288"/>
                  </a:moveTo>
                  <a:lnTo>
                    <a:pt x="256" y="288"/>
                  </a:lnTo>
                  <a:lnTo>
                    <a:pt x="268" y="288"/>
                  </a:lnTo>
                  <a:lnTo>
                    <a:pt x="268" y="180"/>
                  </a:lnTo>
                  <a:lnTo>
                    <a:pt x="256" y="180"/>
                  </a:lnTo>
                  <a:lnTo>
                    <a:pt x="256" y="288"/>
                  </a:lnTo>
                  <a:close/>
                  <a:moveTo>
                    <a:pt x="303" y="179"/>
                  </a:moveTo>
                  <a:lnTo>
                    <a:pt x="303" y="179"/>
                  </a:lnTo>
                  <a:lnTo>
                    <a:pt x="291" y="183"/>
                  </a:lnTo>
                  <a:lnTo>
                    <a:pt x="332" y="288"/>
                  </a:lnTo>
                  <a:lnTo>
                    <a:pt x="344" y="288"/>
                  </a:lnTo>
                  <a:lnTo>
                    <a:pt x="385" y="183"/>
                  </a:lnTo>
                  <a:lnTo>
                    <a:pt x="374" y="179"/>
                  </a:lnTo>
                  <a:lnTo>
                    <a:pt x="338" y="275"/>
                  </a:lnTo>
                  <a:lnTo>
                    <a:pt x="303" y="179"/>
                  </a:lnTo>
                  <a:lnTo>
                    <a:pt x="303" y="179"/>
                  </a:lnTo>
                  <a:close/>
                  <a:moveTo>
                    <a:pt x="409" y="180"/>
                  </a:moveTo>
                  <a:lnTo>
                    <a:pt x="409" y="180"/>
                  </a:lnTo>
                  <a:lnTo>
                    <a:pt x="409" y="288"/>
                  </a:lnTo>
                  <a:lnTo>
                    <a:pt x="467" y="288"/>
                  </a:lnTo>
                  <a:lnTo>
                    <a:pt x="467" y="278"/>
                  </a:lnTo>
                  <a:lnTo>
                    <a:pt x="421" y="278"/>
                  </a:lnTo>
                  <a:lnTo>
                    <a:pt x="421" y="237"/>
                  </a:lnTo>
                  <a:lnTo>
                    <a:pt x="463" y="237"/>
                  </a:lnTo>
                  <a:lnTo>
                    <a:pt x="463" y="227"/>
                  </a:lnTo>
                  <a:lnTo>
                    <a:pt x="421" y="227"/>
                  </a:lnTo>
                  <a:lnTo>
                    <a:pt x="421" y="190"/>
                  </a:lnTo>
                  <a:lnTo>
                    <a:pt x="467" y="190"/>
                  </a:lnTo>
                  <a:lnTo>
                    <a:pt x="467" y="180"/>
                  </a:lnTo>
                  <a:lnTo>
                    <a:pt x="409" y="180"/>
                  </a:lnTo>
                  <a:lnTo>
                    <a:pt x="409" y="180"/>
                  </a:lnTo>
                  <a:close/>
                  <a:moveTo>
                    <a:pt x="522" y="233"/>
                  </a:moveTo>
                  <a:lnTo>
                    <a:pt x="522" y="233"/>
                  </a:lnTo>
                  <a:lnTo>
                    <a:pt x="508" y="233"/>
                  </a:lnTo>
                  <a:lnTo>
                    <a:pt x="508" y="190"/>
                  </a:lnTo>
                  <a:lnTo>
                    <a:pt x="525" y="190"/>
                  </a:lnTo>
                  <a:cubicBezTo>
                    <a:pt x="543" y="190"/>
                    <a:pt x="549" y="199"/>
                    <a:pt x="549" y="211"/>
                  </a:cubicBezTo>
                  <a:cubicBezTo>
                    <a:pt x="549" y="228"/>
                    <a:pt x="536" y="233"/>
                    <a:pt x="522" y="233"/>
                  </a:cubicBezTo>
                  <a:lnTo>
                    <a:pt x="522" y="233"/>
                  </a:lnTo>
                  <a:close/>
                  <a:moveTo>
                    <a:pt x="528" y="181"/>
                  </a:moveTo>
                  <a:lnTo>
                    <a:pt x="528" y="181"/>
                  </a:lnTo>
                  <a:lnTo>
                    <a:pt x="495" y="180"/>
                  </a:lnTo>
                  <a:lnTo>
                    <a:pt x="495" y="288"/>
                  </a:lnTo>
                  <a:lnTo>
                    <a:pt x="508" y="288"/>
                  </a:lnTo>
                  <a:lnTo>
                    <a:pt x="508" y="242"/>
                  </a:lnTo>
                  <a:lnTo>
                    <a:pt x="517" y="242"/>
                  </a:lnTo>
                  <a:cubicBezTo>
                    <a:pt x="525" y="242"/>
                    <a:pt x="530" y="245"/>
                    <a:pt x="534" y="251"/>
                  </a:cubicBezTo>
                  <a:lnTo>
                    <a:pt x="539" y="257"/>
                  </a:lnTo>
                  <a:lnTo>
                    <a:pt x="564" y="291"/>
                  </a:lnTo>
                  <a:lnTo>
                    <a:pt x="575" y="285"/>
                  </a:lnTo>
                  <a:lnTo>
                    <a:pt x="553" y="256"/>
                  </a:lnTo>
                  <a:cubicBezTo>
                    <a:pt x="549" y="251"/>
                    <a:pt x="543" y="241"/>
                    <a:pt x="537" y="240"/>
                  </a:cubicBezTo>
                  <a:lnTo>
                    <a:pt x="537" y="237"/>
                  </a:lnTo>
                  <a:cubicBezTo>
                    <a:pt x="551" y="235"/>
                    <a:pt x="560" y="227"/>
                    <a:pt x="560" y="209"/>
                  </a:cubicBezTo>
                  <a:cubicBezTo>
                    <a:pt x="560" y="192"/>
                    <a:pt x="548" y="181"/>
                    <a:pt x="528" y="181"/>
                  </a:cubicBezTo>
                  <a:lnTo>
                    <a:pt x="528" y="181"/>
                  </a:lnTo>
                  <a:close/>
                  <a:moveTo>
                    <a:pt x="618" y="282"/>
                  </a:moveTo>
                  <a:lnTo>
                    <a:pt x="618" y="282"/>
                  </a:lnTo>
                  <a:cubicBezTo>
                    <a:pt x="609" y="282"/>
                    <a:pt x="601" y="279"/>
                    <a:pt x="595" y="275"/>
                  </a:cubicBezTo>
                  <a:lnTo>
                    <a:pt x="590" y="283"/>
                  </a:lnTo>
                  <a:cubicBezTo>
                    <a:pt x="599" y="288"/>
                    <a:pt x="607" y="291"/>
                    <a:pt x="618" y="291"/>
                  </a:cubicBezTo>
                  <a:cubicBezTo>
                    <a:pt x="642" y="291"/>
                    <a:pt x="653" y="276"/>
                    <a:pt x="653" y="260"/>
                  </a:cubicBezTo>
                  <a:cubicBezTo>
                    <a:pt x="653" y="244"/>
                    <a:pt x="641" y="237"/>
                    <a:pt x="629" y="231"/>
                  </a:cubicBezTo>
                  <a:lnTo>
                    <a:pt x="620" y="227"/>
                  </a:lnTo>
                  <a:cubicBezTo>
                    <a:pt x="612" y="223"/>
                    <a:pt x="604" y="218"/>
                    <a:pt x="604" y="207"/>
                  </a:cubicBezTo>
                  <a:cubicBezTo>
                    <a:pt x="604" y="193"/>
                    <a:pt x="615" y="187"/>
                    <a:pt x="625" y="187"/>
                  </a:cubicBezTo>
                  <a:cubicBezTo>
                    <a:pt x="635" y="187"/>
                    <a:pt x="642" y="191"/>
                    <a:pt x="648" y="195"/>
                  </a:cubicBezTo>
                  <a:lnTo>
                    <a:pt x="652" y="187"/>
                  </a:lnTo>
                  <a:cubicBezTo>
                    <a:pt x="644" y="182"/>
                    <a:pt x="634" y="179"/>
                    <a:pt x="624" y="179"/>
                  </a:cubicBezTo>
                  <a:cubicBezTo>
                    <a:pt x="605" y="179"/>
                    <a:pt x="592" y="190"/>
                    <a:pt x="592" y="207"/>
                  </a:cubicBezTo>
                  <a:cubicBezTo>
                    <a:pt x="592" y="229"/>
                    <a:pt x="609" y="233"/>
                    <a:pt x="625" y="241"/>
                  </a:cubicBezTo>
                  <a:cubicBezTo>
                    <a:pt x="633" y="245"/>
                    <a:pt x="640" y="250"/>
                    <a:pt x="640" y="261"/>
                  </a:cubicBezTo>
                  <a:cubicBezTo>
                    <a:pt x="640" y="274"/>
                    <a:pt x="631" y="282"/>
                    <a:pt x="618" y="282"/>
                  </a:cubicBezTo>
                  <a:lnTo>
                    <a:pt x="618" y="282"/>
                  </a:lnTo>
                  <a:close/>
                  <a:moveTo>
                    <a:pt x="685" y="288"/>
                  </a:moveTo>
                  <a:lnTo>
                    <a:pt x="685" y="288"/>
                  </a:lnTo>
                  <a:lnTo>
                    <a:pt x="697" y="288"/>
                  </a:lnTo>
                  <a:lnTo>
                    <a:pt x="697" y="180"/>
                  </a:lnTo>
                  <a:lnTo>
                    <a:pt x="685" y="180"/>
                  </a:lnTo>
                  <a:lnTo>
                    <a:pt x="685" y="288"/>
                  </a:lnTo>
                  <a:close/>
                  <a:moveTo>
                    <a:pt x="721" y="180"/>
                  </a:moveTo>
                  <a:lnTo>
                    <a:pt x="721" y="180"/>
                  </a:lnTo>
                  <a:lnTo>
                    <a:pt x="721" y="190"/>
                  </a:lnTo>
                  <a:lnTo>
                    <a:pt x="752" y="190"/>
                  </a:lnTo>
                  <a:lnTo>
                    <a:pt x="752" y="288"/>
                  </a:lnTo>
                  <a:lnTo>
                    <a:pt x="764" y="288"/>
                  </a:lnTo>
                  <a:lnTo>
                    <a:pt x="764" y="190"/>
                  </a:lnTo>
                  <a:lnTo>
                    <a:pt x="796" y="190"/>
                  </a:lnTo>
                  <a:lnTo>
                    <a:pt x="796" y="180"/>
                  </a:lnTo>
                  <a:lnTo>
                    <a:pt x="721" y="180"/>
                  </a:lnTo>
                  <a:lnTo>
                    <a:pt x="721" y="180"/>
                  </a:lnTo>
                  <a:close/>
                  <a:moveTo>
                    <a:pt x="851" y="191"/>
                  </a:moveTo>
                  <a:lnTo>
                    <a:pt x="851" y="191"/>
                  </a:lnTo>
                  <a:lnTo>
                    <a:pt x="870" y="245"/>
                  </a:lnTo>
                  <a:lnTo>
                    <a:pt x="830" y="245"/>
                  </a:lnTo>
                  <a:lnTo>
                    <a:pt x="851" y="191"/>
                  </a:lnTo>
                  <a:lnTo>
                    <a:pt x="851" y="191"/>
                  </a:lnTo>
                  <a:close/>
                  <a:moveTo>
                    <a:pt x="900" y="287"/>
                  </a:moveTo>
                  <a:lnTo>
                    <a:pt x="900" y="287"/>
                  </a:lnTo>
                  <a:lnTo>
                    <a:pt x="857" y="180"/>
                  </a:lnTo>
                  <a:lnTo>
                    <a:pt x="844" y="180"/>
                  </a:lnTo>
                  <a:lnTo>
                    <a:pt x="800" y="287"/>
                  </a:lnTo>
                  <a:lnTo>
                    <a:pt x="812" y="291"/>
                  </a:lnTo>
                  <a:lnTo>
                    <a:pt x="827" y="253"/>
                  </a:lnTo>
                  <a:lnTo>
                    <a:pt x="874" y="253"/>
                  </a:lnTo>
                  <a:lnTo>
                    <a:pt x="888" y="291"/>
                  </a:lnTo>
                  <a:lnTo>
                    <a:pt x="900" y="287"/>
                  </a:lnTo>
                  <a:lnTo>
                    <a:pt x="900" y="287"/>
                  </a:lnTo>
                  <a:close/>
                  <a:moveTo>
                    <a:pt x="871" y="188"/>
                  </a:moveTo>
                  <a:lnTo>
                    <a:pt x="871" y="188"/>
                  </a:lnTo>
                  <a:lnTo>
                    <a:pt x="882" y="188"/>
                  </a:lnTo>
                  <a:lnTo>
                    <a:pt x="882" y="174"/>
                  </a:lnTo>
                  <a:lnTo>
                    <a:pt x="871" y="174"/>
                  </a:lnTo>
                  <a:lnTo>
                    <a:pt x="871" y="188"/>
                  </a:lnTo>
                  <a:close/>
                  <a:moveTo>
                    <a:pt x="820" y="188"/>
                  </a:moveTo>
                  <a:lnTo>
                    <a:pt x="820" y="188"/>
                  </a:lnTo>
                  <a:lnTo>
                    <a:pt x="831" y="188"/>
                  </a:lnTo>
                  <a:lnTo>
                    <a:pt x="831" y="174"/>
                  </a:lnTo>
                  <a:lnTo>
                    <a:pt x="820" y="174"/>
                  </a:lnTo>
                  <a:lnTo>
                    <a:pt x="820" y="188"/>
                  </a:lnTo>
                  <a:close/>
                  <a:moveTo>
                    <a:pt x="911" y="180"/>
                  </a:moveTo>
                  <a:lnTo>
                    <a:pt x="911" y="180"/>
                  </a:lnTo>
                  <a:lnTo>
                    <a:pt x="911" y="190"/>
                  </a:lnTo>
                  <a:lnTo>
                    <a:pt x="942" y="190"/>
                  </a:lnTo>
                  <a:lnTo>
                    <a:pt x="942" y="288"/>
                  </a:lnTo>
                  <a:lnTo>
                    <a:pt x="954" y="288"/>
                  </a:lnTo>
                  <a:lnTo>
                    <a:pt x="954" y="190"/>
                  </a:lnTo>
                  <a:lnTo>
                    <a:pt x="986" y="190"/>
                  </a:lnTo>
                  <a:lnTo>
                    <a:pt x="986" y="180"/>
                  </a:lnTo>
                  <a:lnTo>
                    <a:pt x="911" y="180"/>
                  </a:lnTo>
                  <a:lnTo>
                    <a:pt x="911" y="180"/>
                  </a:lnTo>
                  <a:close/>
                  <a:moveTo>
                    <a:pt x="41" y="457"/>
                  </a:moveTo>
                  <a:lnTo>
                    <a:pt x="41" y="457"/>
                  </a:lnTo>
                  <a:lnTo>
                    <a:pt x="25" y="457"/>
                  </a:lnTo>
                  <a:lnTo>
                    <a:pt x="25" y="368"/>
                  </a:lnTo>
                  <a:lnTo>
                    <a:pt x="43" y="368"/>
                  </a:lnTo>
                  <a:cubicBezTo>
                    <a:pt x="73" y="368"/>
                    <a:pt x="93" y="383"/>
                    <a:pt x="93" y="412"/>
                  </a:cubicBezTo>
                  <a:cubicBezTo>
                    <a:pt x="93" y="440"/>
                    <a:pt x="73" y="457"/>
                    <a:pt x="41" y="457"/>
                  </a:cubicBezTo>
                  <a:lnTo>
                    <a:pt x="41" y="457"/>
                  </a:lnTo>
                  <a:close/>
                  <a:moveTo>
                    <a:pt x="46" y="359"/>
                  </a:moveTo>
                  <a:lnTo>
                    <a:pt x="46" y="359"/>
                  </a:lnTo>
                  <a:lnTo>
                    <a:pt x="13" y="359"/>
                  </a:lnTo>
                  <a:lnTo>
                    <a:pt x="13" y="466"/>
                  </a:lnTo>
                  <a:lnTo>
                    <a:pt x="42" y="466"/>
                  </a:lnTo>
                  <a:cubicBezTo>
                    <a:pt x="79" y="466"/>
                    <a:pt x="104" y="448"/>
                    <a:pt x="104" y="411"/>
                  </a:cubicBezTo>
                  <a:cubicBezTo>
                    <a:pt x="104" y="385"/>
                    <a:pt x="89" y="359"/>
                    <a:pt x="46" y="359"/>
                  </a:cubicBezTo>
                  <a:lnTo>
                    <a:pt x="46" y="359"/>
                  </a:lnTo>
                  <a:close/>
                  <a:moveTo>
                    <a:pt x="171" y="369"/>
                  </a:moveTo>
                  <a:lnTo>
                    <a:pt x="171" y="369"/>
                  </a:lnTo>
                  <a:lnTo>
                    <a:pt x="191" y="423"/>
                  </a:lnTo>
                  <a:lnTo>
                    <a:pt x="150" y="423"/>
                  </a:lnTo>
                  <a:lnTo>
                    <a:pt x="171" y="369"/>
                  </a:lnTo>
                  <a:lnTo>
                    <a:pt x="171" y="369"/>
                  </a:lnTo>
                  <a:close/>
                  <a:moveTo>
                    <a:pt x="220" y="465"/>
                  </a:moveTo>
                  <a:lnTo>
                    <a:pt x="220" y="465"/>
                  </a:lnTo>
                  <a:lnTo>
                    <a:pt x="177" y="359"/>
                  </a:lnTo>
                  <a:lnTo>
                    <a:pt x="165" y="359"/>
                  </a:lnTo>
                  <a:lnTo>
                    <a:pt x="121" y="465"/>
                  </a:lnTo>
                  <a:lnTo>
                    <a:pt x="133" y="469"/>
                  </a:lnTo>
                  <a:lnTo>
                    <a:pt x="147" y="432"/>
                  </a:lnTo>
                  <a:lnTo>
                    <a:pt x="194" y="432"/>
                  </a:lnTo>
                  <a:lnTo>
                    <a:pt x="208" y="469"/>
                  </a:lnTo>
                  <a:lnTo>
                    <a:pt x="220" y="465"/>
                  </a:lnTo>
                  <a:lnTo>
                    <a:pt x="220" y="465"/>
                  </a:lnTo>
                  <a:close/>
                  <a:moveTo>
                    <a:pt x="275" y="411"/>
                  </a:moveTo>
                  <a:lnTo>
                    <a:pt x="275" y="411"/>
                  </a:lnTo>
                  <a:lnTo>
                    <a:pt x="261" y="411"/>
                  </a:lnTo>
                  <a:lnTo>
                    <a:pt x="261" y="368"/>
                  </a:lnTo>
                  <a:lnTo>
                    <a:pt x="278" y="368"/>
                  </a:lnTo>
                  <a:cubicBezTo>
                    <a:pt x="297" y="368"/>
                    <a:pt x="302" y="377"/>
                    <a:pt x="302" y="389"/>
                  </a:cubicBezTo>
                  <a:cubicBezTo>
                    <a:pt x="302" y="407"/>
                    <a:pt x="289" y="411"/>
                    <a:pt x="275" y="411"/>
                  </a:cubicBezTo>
                  <a:lnTo>
                    <a:pt x="275" y="411"/>
                  </a:lnTo>
                  <a:close/>
                  <a:moveTo>
                    <a:pt x="281" y="359"/>
                  </a:moveTo>
                  <a:lnTo>
                    <a:pt x="281" y="359"/>
                  </a:lnTo>
                  <a:lnTo>
                    <a:pt x="249" y="359"/>
                  </a:lnTo>
                  <a:lnTo>
                    <a:pt x="249" y="467"/>
                  </a:lnTo>
                  <a:lnTo>
                    <a:pt x="261" y="467"/>
                  </a:lnTo>
                  <a:lnTo>
                    <a:pt x="261" y="420"/>
                  </a:lnTo>
                  <a:lnTo>
                    <a:pt x="271" y="420"/>
                  </a:lnTo>
                  <a:cubicBezTo>
                    <a:pt x="279" y="420"/>
                    <a:pt x="283" y="423"/>
                    <a:pt x="287" y="429"/>
                  </a:cubicBezTo>
                  <a:lnTo>
                    <a:pt x="292" y="435"/>
                  </a:lnTo>
                  <a:lnTo>
                    <a:pt x="317" y="469"/>
                  </a:lnTo>
                  <a:lnTo>
                    <a:pt x="328" y="463"/>
                  </a:lnTo>
                  <a:lnTo>
                    <a:pt x="306" y="435"/>
                  </a:lnTo>
                  <a:cubicBezTo>
                    <a:pt x="302" y="429"/>
                    <a:pt x="297" y="419"/>
                    <a:pt x="290" y="418"/>
                  </a:cubicBezTo>
                  <a:lnTo>
                    <a:pt x="290" y="415"/>
                  </a:lnTo>
                  <a:cubicBezTo>
                    <a:pt x="305" y="413"/>
                    <a:pt x="313" y="405"/>
                    <a:pt x="313" y="387"/>
                  </a:cubicBezTo>
                  <a:cubicBezTo>
                    <a:pt x="313" y="370"/>
                    <a:pt x="301" y="359"/>
                    <a:pt x="281" y="359"/>
                  </a:cubicBezTo>
                  <a:lnTo>
                    <a:pt x="281" y="359"/>
                  </a:lnTo>
                  <a:close/>
                  <a:moveTo>
                    <a:pt x="394" y="359"/>
                  </a:moveTo>
                  <a:lnTo>
                    <a:pt x="394" y="359"/>
                  </a:lnTo>
                  <a:lnTo>
                    <a:pt x="381" y="359"/>
                  </a:lnTo>
                  <a:lnTo>
                    <a:pt x="351" y="465"/>
                  </a:lnTo>
                  <a:lnTo>
                    <a:pt x="362" y="468"/>
                  </a:lnTo>
                  <a:lnTo>
                    <a:pt x="388" y="375"/>
                  </a:lnTo>
                  <a:lnTo>
                    <a:pt x="415" y="466"/>
                  </a:lnTo>
                  <a:lnTo>
                    <a:pt x="429" y="466"/>
                  </a:lnTo>
                  <a:lnTo>
                    <a:pt x="457" y="375"/>
                  </a:lnTo>
                  <a:lnTo>
                    <a:pt x="482" y="468"/>
                  </a:lnTo>
                  <a:lnTo>
                    <a:pt x="493" y="465"/>
                  </a:lnTo>
                  <a:lnTo>
                    <a:pt x="463" y="359"/>
                  </a:lnTo>
                  <a:lnTo>
                    <a:pt x="450" y="359"/>
                  </a:lnTo>
                  <a:lnTo>
                    <a:pt x="422" y="453"/>
                  </a:lnTo>
                  <a:lnTo>
                    <a:pt x="394" y="359"/>
                  </a:lnTo>
                  <a:lnTo>
                    <a:pt x="394" y="359"/>
                  </a:lnTo>
                  <a:close/>
                  <a:moveTo>
                    <a:pt x="544" y="460"/>
                  </a:moveTo>
                  <a:lnTo>
                    <a:pt x="544" y="460"/>
                  </a:lnTo>
                  <a:cubicBezTo>
                    <a:pt x="536" y="460"/>
                    <a:pt x="527" y="457"/>
                    <a:pt x="521" y="453"/>
                  </a:cubicBezTo>
                  <a:lnTo>
                    <a:pt x="517" y="461"/>
                  </a:lnTo>
                  <a:cubicBezTo>
                    <a:pt x="525" y="466"/>
                    <a:pt x="534" y="468"/>
                    <a:pt x="545" y="468"/>
                  </a:cubicBezTo>
                  <a:cubicBezTo>
                    <a:pt x="569" y="468"/>
                    <a:pt x="579" y="454"/>
                    <a:pt x="579" y="438"/>
                  </a:cubicBezTo>
                  <a:cubicBezTo>
                    <a:pt x="579" y="422"/>
                    <a:pt x="568" y="415"/>
                    <a:pt x="555" y="409"/>
                  </a:cubicBezTo>
                  <a:lnTo>
                    <a:pt x="546" y="405"/>
                  </a:lnTo>
                  <a:cubicBezTo>
                    <a:pt x="539" y="401"/>
                    <a:pt x="530" y="395"/>
                    <a:pt x="530" y="385"/>
                  </a:cubicBezTo>
                  <a:cubicBezTo>
                    <a:pt x="530" y="371"/>
                    <a:pt x="542" y="365"/>
                    <a:pt x="552" y="365"/>
                  </a:cubicBezTo>
                  <a:cubicBezTo>
                    <a:pt x="562" y="365"/>
                    <a:pt x="568" y="369"/>
                    <a:pt x="574" y="373"/>
                  </a:cubicBezTo>
                  <a:lnTo>
                    <a:pt x="579" y="365"/>
                  </a:lnTo>
                  <a:cubicBezTo>
                    <a:pt x="570" y="360"/>
                    <a:pt x="561" y="357"/>
                    <a:pt x="551" y="357"/>
                  </a:cubicBezTo>
                  <a:cubicBezTo>
                    <a:pt x="532" y="357"/>
                    <a:pt x="519" y="368"/>
                    <a:pt x="519" y="384"/>
                  </a:cubicBezTo>
                  <a:cubicBezTo>
                    <a:pt x="519" y="407"/>
                    <a:pt x="535" y="411"/>
                    <a:pt x="551" y="419"/>
                  </a:cubicBezTo>
                  <a:cubicBezTo>
                    <a:pt x="560" y="423"/>
                    <a:pt x="567" y="428"/>
                    <a:pt x="567" y="439"/>
                  </a:cubicBezTo>
                  <a:cubicBezTo>
                    <a:pt x="567" y="452"/>
                    <a:pt x="558" y="460"/>
                    <a:pt x="544" y="460"/>
                  </a:cubicBezTo>
                  <a:lnTo>
                    <a:pt x="544" y="460"/>
                  </a:lnTo>
                  <a:close/>
                  <a:moveTo>
                    <a:pt x="599" y="359"/>
                  </a:moveTo>
                  <a:lnTo>
                    <a:pt x="599" y="359"/>
                  </a:lnTo>
                  <a:lnTo>
                    <a:pt x="599" y="369"/>
                  </a:lnTo>
                  <a:lnTo>
                    <a:pt x="631" y="369"/>
                  </a:lnTo>
                  <a:lnTo>
                    <a:pt x="631" y="466"/>
                  </a:lnTo>
                  <a:lnTo>
                    <a:pt x="643" y="466"/>
                  </a:lnTo>
                  <a:lnTo>
                    <a:pt x="643" y="369"/>
                  </a:lnTo>
                  <a:lnTo>
                    <a:pt x="675" y="369"/>
                  </a:lnTo>
                  <a:lnTo>
                    <a:pt x="675" y="359"/>
                  </a:lnTo>
                  <a:lnTo>
                    <a:pt x="599" y="359"/>
                  </a:lnTo>
                  <a:lnTo>
                    <a:pt x="599" y="359"/>
                  </a:lnTo>
                  <a:close/>
                  <a:moveTo>
                    <a:pt x="731" y="370"/>
                  </a:moveTo>
                  <a:lnTo>
                    <a:pt x="731" y="370"/>
                  </a:lnTo>
                  <a:lnTo>
                    <a:pt x="751" y="423"/>
                  </a:lnTo>
                  <a:lnTo>
                    <a:pt x="710" y="423"/>
                  </a:lnTo>
                  <a:lnTo>
                    <a:pt x="731" y="370"/>
                  </a:lnTo>
                  <a:lnTo>
                    <a:pt x="731" y="370"/>
                  </a:lnTo>
                  <a:close/>
                  <a:moveTo>
                    <a:pt x="780" y="465"/>
                  </a:moveTo>
                  <a:lnTo>
                    <a:pt x="780" y="465"/>
                  </a:lnTo>
                  <a:lnTo>
                    <a:pt x="737" y="359"/>
                  </a:lnTo>
                  <a:lnTo>
                    <a:pt x="725" y="359"/>
                  </a:lnTo>
                  <a:lnTo>
                    <a:pt x="681" y="465"/>
                  </a:lnTo>
                  <a:lnTo>
                    <a:pt x="693" y="469"/>
                  </a:lnTo>
                  <a:lnTo>
                    <a:pt x="707" y="432"/>
                  </a:lnTo>
                  <a:lnTo>
                    <a:pt x="754" y="432"/>
                  </a:lnTo>
                  <a:lnTo>
                    <a:pt x="768" y="469"/>
                  </a:lnTo>
                  <a:lnTo>
                    <a:pt x="780" y="465"/>
                  </a:lnTo>
                  <a:lnTo>
                    <a:pt x="780" y="465"/>
                  </a:lnTo>
                  <a:close/>
                  <a:moveTo>
                    <a:pt x="832" y="457"/>
                  </a:moveTo>
                  <a:lnTo>
                    <a:pt x="832" y="457"/>
                  </a:lnTo>
                  <a:lnTo>
                    <a:pt x="817" y="457"/>
                  </a:lnTo>
                  <a:lnTo>
                    <a:pt x="817" y="368"/>
                  </a:lnTo>
                  <a:lnTo>
                    <a:pt x="835" y="368"/>
                  </a:lnTo>
                  <a:cubicBezTo>
                    <a:pt x="865" y="368"/>
                    <a:pt x="884" y="383"/>
                    <a:pt x="884" y="412"/>
                  </a:cubicBezTo>
                  <a:cubicBezTo>
                    <a:pt x="884" y="440"/>
                    <a:pt x="864" y="457"/>
                    <a:pt x="832" y="457"/>
                  </a:cubicBezTo>
                  <a:lnTo>
                    <a:pt x="832" y="457"/>
                  </a:lnTo>
                  <a:close/>
                  <a:moveTo>
                    <a:pt x="837" y="359"/>
                  </a:moveTo>
                  <a:lnTo>
                    <a:pt x="837" y="359"/>
                  </a:lnTo>
                  <a:lnTo>
                    <a:pt x="804" y="359"/>
                  </a:lnTo>
                  <a:lnTo>
                    <a:pt x="804" y="466"/>
                  </a:lnTo>
                  <a:lnTo>
                    <a:pt x="834" y="466"/>
                  </a:lnTo>
                  <a:cubicBezTo>
                    <a:pt x="871" y="466"/>
                    <a:pt x="896" y="448"/>
                    <a:pt x="896" y="411"/>
                  </a:cubicBezTo>
                  <a:cubicBezTo>
                    <a:pt x="896" y="385"/>
                    <a:pt x="881" y="359"/>
                    <a:pt x="837" y="359"/>
                  </a:cubicBezTo>
                  <a:lnTo>
                    <a:pt x="837" y="359"/>
                  </a:lnTo>
                  <a:close/>
                  <a:moveTo>
                    <a:pt x="910" y="359"/>
                  </a:moveTo>
                  <a:lnTo>
                    <a:pt x="910" y="359"/>
                  </a:lnTo>
                  <a:lnTo>
                    <a:pt x="910" y="369"/>
                  </a:lnTo>
                  <a:lnTo>
                    <a:pt x="942" y="369"/>
                  </a:lnTo>
                  <a:lnTo>
                    <a:pt x="942" y="466"/>
                  </a:lnTo>
                  <a:lnTo>
                    <a:pt x="954" y="466"/>
                  </a:lnTo>
                  <a:lnTo>
                    <a:pt x="954" y="369"/>
                  </a:lnTo>
                  <a:lnTo>
                    <a:pt x="986" y="369"/>
                  </a:lnTo>
                  <a:lnTo>
                    <a:pt x="986" y="359"/>
                  </a:lnTo>
                  <a:lnTo>
                    <a:pt x="910" y="359"/>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de-DE" sz="4267"/>
            </a:p>
          </p:txBody>
        </p:sp>
      </p:grpSp>
      <p:sp>
        <p:nvSpPr>
          <p:cNvPr id="21" name="Datumsplatzhalter 20">
            <a:extLst>
              <a:ext uri="{FF2B5EF4-FFF2-40B4-BE49-F238E27FC236}">
                <a16:creationId xmlns:a16="http://schemas.microsoft.com/office/drawing/2014/main" id="{AF9F05BC-ECE1-ED71-B285-6224B2166FAD}"/>
              </a:ext>
            </a:extLst>
          </p:cNvPr>
          <p:cNvSpPr>
            <a:spLocks noGrp="1"/>
          </p:cNvSpPr>
          <p:nvPr>
            <p:ph type="dt" sz="half" idx="2"/>
          </p:nvPr>
        </p:nvSpPr>
        <p:spPr>
          <a:xfrm>
            <a:off x="360000" y="6558140"/>
            <a:ext cx="1439993" cy="180000"/>
          </a:xfrm>
          <a:prstGeom prst="rect">
            <a:avLst/>
          </a:prstGeom>
        </p:spPr>
        <p:txBody>
          <a:bodyPr vert="horz" lIns="0" tIns="45720" rIns="91440" bIns="45720" rtlCol="0" anchor="b" anchorCtr="0"/>
          <a:lstStyle>
            <a:lvl1pPr algn="l">
              <a:defRPr sz="800" spc="80" baseline="0">
                <a:solidFill>
                  <a:schemeClr val="tx1">
                    <a:tint val="75000"/>
                  </a:schemeClr>
                </a:solidFill>
              </a:defRPr>
            </a:lvl1pPr>
          </a:lstStyle>
          <a:p>
            <a:fld id="{F033DDB9-20A1-F249-B817-FC3A576ACE88}" type="datetime1">
              <a:rPr lang="de-DE" smtClean="0"/>
              <a:t>12.12.24</a:t>
            </a:fld>
            <a:endParaRPr lang="de-DE" dirty="0"/>
          </a:p>
        </p:txBody>
      </p:sp>
      <p:sp>
        <p:nvSpPr>
          <p:cNvPr id="22" name="Fußzeilenplatzhalter 21">
            <a:extLst>
              <a:ext uri="{FF2B5EF4-FFF2-40B4-BE49-F238E27FC236}">
                <a16:creationId xmlns:a16="http://schemas.microsoft.com/office/drawing/2014/main" id="{3419663B-FA1A-D2AC-6FFB-FEF3AE171BA2}"/>
              </a:ext>
            </a:extLst>
          </p:cNvPr>
          <p:cNvSpPr>
            <a:spLocks noGrp="1"/>
          </p:cNvSpPr>
          <p:nvPr>
            <p:ph type="ftr" sz="quarter" idx="3"/>
          </p:nvPr>
        </p:nvSpPr>
        <p:spPr>
          <a:xfrm>
            <a:off x="360000" y="359999"/>
            <a:ext cx="8976000" cy="190800"/>
          </a:xfrm>
          <a:prstGeom prst="rect">
            <a:avLst/>
          </a:prstGeom>
        </p:spPr>
        <p:txBody>
          <a:bodyPr vert="horz" lIns="0" tIns="0" rIns="0" bIns="0" rtlCol="0" anchor="t" anchorCtr="0"/>
          <a:lstStyle>
            <a:lvl1pPr algn="l">
              <a:defRPr sz="1000" cap="all" spc="200" baseline="0">
                <a:solidFill>
                  <a:schemeClr val="tx1"/>
                </a:solidFill>
                <a:latin typeface="+mj-lt"/>
              </a:defRPr>
            </a:lvl1pPr>
          </a:lstStyle>
          <a:p>
            <a:r>
              <a:rPr lang="de-DE"/>
              <a:t>Department of Mechanical Engineering | Cyber-Physical Simulation Group | Tutorial</a:t>
            </a:r>
            <a:endParaRPr lang="de-DE" dirty="0"/>
          </a:p>
        </p:txBody>
      </p:sp>
      <p:sp>
        <p:nvSpPr>
          <p:cNvPr id="23" name="Foliennummernplatzhalter 22">
            <a:extLst>
              <a:ext uri="{FF2B5EF4-FFF2-40B4-BE49-F238E27FC236}">
                <a16:creationId xmlns:a16="http://schemas.microsoft.com/office/drawing/2014/main" id="{146D37BF-C929-35EB-9D31-617A9D8FE496}"/>
              </a:ext>
            </a:extLst>
          </p:cNvPr>
          <p:cNvSpPr>
            <a:spLocks noGrp="1"/>
          </p:cNvSpPr>
          <p:nvPr>
            <p:ph type="sldNum" sz="quarter" idx="4"/>
          </p:nvPr>
        </p:nvSpPr>
        <p:spPr>
          <a:xfrm>
            <a:off x="10417905" y="6558140"/>
            <a:ext cx="1462304" cy="180000"/>
          </a:xfrm>
          <a:prstGeom prst="rect">
            <a:avLst/>
          </a:prstGeom>
        </p:spPr>
        <p:txBody>
          <a:bodyPr vert="horz" lIns="91440" tIns="45720" rIns="0" bIns="45720" rtlCol="0" anchor="b" anchorCtr="0"/>
          <a:lstStyle>
            <a:lvl1pPr algn="r">
              <a:defRPr sz="800">
                <a:solidFill>
                  <a:schemeClr val="tx1">
                    <a:tint val="75000"/>
                  </a:schemeClr>
                </a:solidFill>
              </a:defRPr>
            </a:lvl1pPr>
          </a:lstStyle>
          <a:p>
            <a:fld id="{DD2F4C09-65E4-4AD7-8D55-83CBD210ED85}" type="slidenum">
              <a:rPr lang="de-DE" smtClean="0"/>
              <a:pPr/>
              <a:t>‹Nr.›</a:t>
            </a:fld>
            <a:endParaRPr lang="de-DE" dirty="0"/>
          </a:p>
        </p:txBody>
      </p:sp>
      <p:sp>
        <p:nvSpPr>
          <p:cNvPr id="5" name="Fußzeilenplatzhalter 21">
            <a:extLst>
              <a:ext uri="{FF2B5EF4-FFF2-40B4-BE49-F238E27FC236}">
                <a16:creationId xmlns:a16="http://schemas.microsoft.com/office/drawing/2014/main" id="{7D283BE2-FBCB-712B-618D-52A485BD70FD}"/>
              </a:ext>
            </a:extLst>
          </p:cNvPr>
          <p:cNvSpPr txBox="1">
            <a:spLocks/>
          </p:cNvSpPr>
          <p:nvPr userDrawn="1"/>
        </p:nvSpPr>
        <p:spPr>
          <a:xfrm>
            <a:off x="2134800" y="6563539"/>
            <a:ext cx="7920000" cy="180000"/>
          </a:xfrm>
          <a:prstGeom prst="rect">
            <a:avLst/>
          </a:prstGeom>
        </p:spPr>
        <p:txBody>
          <a:bodyPr vert="horz" lIns="91440" tIns="45720" rIns="91440" bIns="45720" rtlCol="0" anchor="b" anchorCtr="0"/>
          <a:lstStyle>
            <a:defPPr>
              <a:defRPr lang="de-DE"/>
            </a:defPPr>
            <a:lvl1pPr marL="0" algn="ctr" defTabSz="914400" rtl="0" eaLnBrk="1" latinLnBrk="0" hangingPunct="1">
              <a:defRPr sz="800" kern="1200" spc="40" baseline="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dirty="0"/>
              <a:t>Department </a:t>
            </a:r>
            <a:r>
              <a:rPr lang="de-DE" dirty="0" err="1"/>
              <a:t>of</a:t>
            </a:r>
            <a:r>
              <a:rPr lang="de-DE" dirty="0"/>
              <a:t> </a:t>
            </a:r>
            <a:r>
              <a:rPr lang="de-DE" dirty="0" err="1"/>
              <a:t>Mechanical</a:t>
            </a:r>
            <a:r>
              <a:rPr lang="de-DE" dirty="0"/>
              <a:t> Engineering | Cyber-</a:t>
            </a:r>
            <a:r>
              <a:rPr lang="de-DE" dirty="0" err="1"/>
              <a:t>Physical</a:t>
            </a:r>
            <a:r>
              <a:rPr lang="de-DE" dirty="0"/>
              <a:t> Simulation Group | </a:t>
            </a:r>
            <a:r>
              <a:rPr lang="de-DE" dirty="0" err="1"/>
              <a:t>Tuturial</a:t>
            </a:r>
            <a:r>
              <a:rPr lang="de-DE" dirty="0"/>
              <a:t> </a:t>
            </a:r>
          </a:p>
        </p:txBody>
      </p:sp>
      <p:sp>
        <p:nvSpPr>
          <p:cNvPr id="4" name="Textfeld 3">
            <a:extLst>
              <a:ext uri="{FF2B5EF4-FFF2-40B4-BE49-F238E27FC236}">
                <a16:creationId xmlns:a16="http://schemas.microsoft.com/office/drawing/2014/main" id="{2464CF79-8FDD-5303-2D83-D41AB90816E0}"/>
              </a:ext>
            </a:extLst>
          </p:cNvPr>
          <p:cNvSpPr txBox="1"/>
          <p:nvPr userDrawn="1"/>
        </p:nvSpPr>
        <p:spPr>
          <a:xfrm>
            <a:off x="8256000" y="1629000"/>
            <a:ext cx="1080000" cy="369332"/>
          </a:xfrm>
          <a:prstGeom prst="rect">
            <a:avLst/>
          </a:prstGeom>
          <a:noFill/>
        </p:spPr>
        <p:txBody>
          <a:bodyPr wrap="square" rtlCol="0">
            <a:spAutoFit/>
          </a:bodyPr>
          <a:lstStyle/>
          <a:p>
            <a:endParaRPr lang="de-DE" dirty="0"/>
          </a:p>
        </p:txBody>
      </p:sp>
    </p:spTree>
    <p:extLst>
      <p:ext uri="{BB962C8B-B14F-4D97-AF65-F5344CB8AC3E}">
        <p14:creationId xmlns:p14="http://schemas.microsoft.com/office/powerpoint/2010/main" val="879286045"/>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65" r:id="rId3"/>
    <p:sldLayoutId id="2147483666" r:id="rId4"/>
    <p:sldLayoutId id="2147483650" r:id="rId5"/>
    <p:sldLayoutId id="2147483651" r:id="rId6"/>
    <p:sldLayoutId id="2147483667" r:id="rId7"/>
    <p:sldLayoutId id="2147483668" r:id="rId8"/>
    <p:sldLayoutId id="2147483661" r:id="rId9"/>
    <p:sldLayoutId id="2147483654" r:id="rId10"/>
    <p:sldLayoutId id="2147483655" r:id="rId11"/>
  </p:sldLayoutIdLst>
  <p:hf hdr="0"/>
  <p:txStyles>
    <p:titleStyle>
      <a:lvl1pPr algn="l" defTabSz="914400" rtl="0" eaLnBrk="1" latinLnBrk="0" hangingPunct="1">
        <a:lnSpc>
          <a:spcPct val="80000"/>
        </a:lnSpc>
        <a:spcBef>
          <a:spcPct val="0"/>
        </a:spcBef>
        <a:buNone/>
        <a:defRPr sz="4200" kern="1200" cap="all" baseline="0">
          <a:solidFill>
            <a:schemeClr val="tx1"/>
          </a:solidFill>
          <a:latin typeface="Arial Black" panose="020B0A04020102020204" pitchFamily="34" charset="0"/>
          <a:ea typeface="+mj-ea"/>
          <a:cs typeface="+mj-cs"/>
        </a:defRPr>
      </a:lvl1pPr>
    </p:titleStyle>
    <p:bodyStyle>
      <a:lvl1pPr marL="228600" indent="-228600" algn="l" defTabSz="914400" rtl="0" eaLnBrk="1" latinLnBrk="0" hangingPunct="1">
        <a:lnSpc>
          <a:spcPct val="100000"/>
        </a:lnSpc>
        <a:spcBef>
          <a:spcPts val="1000"/>
        </a:spcBef>
        <a:buFont typeface="Wingdings" panose="05000000000000000000" pitchFamily="2" charset="2"/>
        <a:buChar char="§"/>
        <a:defRPr sz="2000" kern="1200" spc="40" baseline="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Wingdings" panose="05000000000000000000" pitchFamily="2" charset="2"/>
        <a:buChar char="§"/>
        <a:defRPr sz="1800" kern="1200" spc="40" baseline="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
        <a:defRPr sz="1800" kern="1200" spc="40" baseline="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
        <a:defRPr sz="1800" kern="1200" spc="40" baseline="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
        <a:defRPr sz="1800" kern="1200" spc="4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0258DD56-A205-B2BF-60D6-465B865C530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US"/>
          </a:p>
        </p:txBody>
      </p:sp>
      <p:sp>
        <p:nvSpPr>
          <p:cNvPr id="3" name="Textplatzhalter 2">
            <a:extLst>
              <a:ext uri="{FF2B5EF4-FFF2-40B4-BE49-F238E27FC236}">
                <a16:creationId xmlns:a16="http://schemas.microsoft.com/office/drawing/2014/main" id="{14402F62-44E0-8168-4059-785D715562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21FEDE5E-984C-DF77-2F41-CE3B49FA5A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C3E2139-7B5C-CE48-B6A1-7D5970C4EAF5}" type="datetime1">
              <a:rPr lang="de-DE" smtClean="0"/>
              <a:t>12.12.24</a:t>
            </a:fld>
            <a:endParaRPr lang="en-US"/>
          </a:p>
        </p:txBody>
      </p:sp>
      <p:sp>
        <p:nvSpPr>
          <p:cNvPr id="5" name="Fußzeilenplatzhalter 4">
            <a:extLst>
              <a:ext uri="{FF2B5EF4-FFF2-40B4-BE49-F238E27FC236}">
                <a16:creationId xmlns:a16="http://schemas.microsoft.com/office/drawing/2014/main" id="{FDCEA01C-37B6-8162-287C-DF8B3D67015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a:t>Department of Mechanical Engineering | Cyber-Physical Simulation Group | Tutorial</a:t>
            </a:r>
          </a:p>
        </p:txBody>
      </p:sp>
      <p:sp>
        <p:nvSpPr>
          <p:cNvPr id="6" name="Foliennummernplatzhalter 5">
            <a:extLst>
              <a:ext uri="{FF2B5EF4-FFF2-40B4-BE49-F238E27FC236}">
                <a16:creationId xmlns:a16="http://schemas.microsoft.com/office/drawing/2014/main" id="{7EBF453E-4754-EDCE-3300-BDE219D533D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3ACFA4AD-28C6-3840-9D86-824C41BE9304}" type="slidenum">
              <a:rPr lang="en-US" smtClean="0"/>
              <a:t>‹Nr.›</a:t>
            </a:fld>
            <a:endParaRPr lang="en-US"/>
          </a:p>
        </p:txBody>
      </p:sp>
    </p:spTree>
    <p:extLst>
      <p:ext uri="{BB962C8B-B14F-4D97-AF65-F5344CB8AC3E}">
        <p14:creationId xmlns:p14="http://schemas.microsoft.com/office/powerpoint/2010/main" val="1677898379"/>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30.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490.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17" Type="http://schemas.openxmlformats.org/officeDocument/2006/relationships/image" Target="../media/image29.png"/><Relationship Id="rId2" Type="http://schemas.openxmlformats.org/officeDocument/2006/relationships/notesSlide" Target="../notesSlides/notesSlide13.xml"/><Relationship Id="rId16" Type="http://schemas.openxmlformats.org/officeDocument/2006/relationships/image" Target="../media/image28.png"/><Relationship Id="rId1" Type="http://schemas.openxmlformats.org/officeDocument/2006/relationships/slideLayout" Target="../slideLayouts/slideLayout5.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5" Type="http://schemas.openxmlformats.org/officeDocument/2006/relationships/image" Target="../media/image2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 Id="rId14" Type="http://schemas.openxmlformats.org/officeDocument/2006/relationships/image" Target="../media/image26.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520.png"/><Relationship Id="rId5" Type="http://schemas.openxmlformats.org/officeDocument/2006/relationships/image" Target="../media/image11.png"/><Relationship Id="rId4" Type="http://schemas.openxmlformats.org/officeDocument/2006/relationships/image" Target="../media/image510.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3.png"/><Relationship Id="rId7" Type="http://schemas.openxmlformats.org/officeDocument/2006/relationships/image" Target="../media/image590.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42.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47.png"/><Relationship Id="rId4" Type="http://schemas.openxmlformats.org/officeDocument/2006/relationships/image" Target="../media/image46.png"/></Relationships>
</file>

<file path=ppt/slides/_rels/slide21.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52.png"/><Relationship Id="rId3" Type="http://schemas.openxmlformats.org/officeDocument/2006/relationships/image" Target="../media/image72.png"/><Relationship Id="rId7" Type="http://schemas.openxmlformats.org/officeDocument/2006/relationships/image" Target="../media/image47.png"/><Relationship Id="rId12"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46.png"/><Relationship Id="rId11" Type="http://schemas.openxmlformats.org/officeDocument/2006/relationships/image" Target="../media/image50.png"/><Relationship Id="rId5" Type="http://schemas.openxmlformats.org/officeDocument/2006/relationships/image" Target="../media/image49.png"/><Relationship Id="rId10" Type="http://schemas.openxmlformats.org/officeDocument/2006/relationships/image" Target="../media/image77.png"/><Relationship Id="rId4" Type="http://schemas.openxmlformats.org/officeDocument/2006/relationships/image" Target="../media/image48.png"/><Relationship Id="rId9" Type="http://schemas.openxmlformats.org/officeDocument/2006/relationships/image" Target="../media/image76.png"/></Relationships>
</file>

<file path=ppt/slides/_rels/slide22.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4.png"/><Relationship Id="rId7" Type="http://schemas.openxmlformats.org/officeDocument/2006/relationships/image" Target="../media/image51.png"/><Relationship Id="rId2" Type="http://schemas.openxmlformats.org/officeDocument/2006/relationships/image" Target="../media/image53.png"/><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56.png"/><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00.png"/><Relationship Id="rId3" Type="http://schemas.openxmlformats.org/officeDocument/2006/relationships/image" Target="../media/image150.png"/><Relationship Id="rId7" Type="http://schemas.openxmlformats.org/officeDocument/2006/relationships/image" Target="../media/image190.png"/><Relationship Id="rId2" Type="http://schemas.openxmlformats.org/officeDocument/2006/relationships/image" Target="../media/image140.png"/><Relationship Id="rId1" Type="http://schemas.openxmlformats.org/officeDocument/2006/relationships/slideLayout" Target="../slideLayouts/slideLayout5.xml"/><Relationship Id="rId6" Type="http://schemas.openxmlformats.org/officeDocument/2006/relationships/image" Target="../media/image180.png"/><Relationship Id="rId5" Type="http://schemas.openxmlformats.org/officeDocument/2006/relationships/image" Target="../media/image170.png"/><Relationship Id="rId4" Type="http://schemas.openxmlformats.org/officeDocument/2006/relationships/image" Target="../media/image160.png"/><Relationship Id="rId9" Type="http://schemas.openxmlformats.org/officeDocument/2006/relationships/image" Target="../media/image210.png"/></Relationships>
</file>

<file path=ppt/slides/_rels/slide25.xml.rels><?xml version="1.0" encoding="UTF-8" standalone="yes"?>
<Relationships xmlns="http://schemas.openxmlformats.org/package/2006/relationships"><Relationship Id="rId8" Type="http://schemas.openxmlformats.org/officeDocument/2006/relationships/image" Target="../media/image281.png"/><Relationship Id="rId3" Type="http://schemas.openxmlformats.org/officeDocument/2006/relationships/image" Target="../media/image231.png"/><Relationship Id="rId7" Type="http://schemas.openxmlformats.org/officeDocument/2006/relationships/image" Target="../media/image271.png"/><Relationship Id="rId2" Type="http://schemas.openxmlformats.org/officeDocument/2006/relationships/image" Target="../media/image221.png"/><Relationship Id="rId1" Type="http://schemas.openxmlformats.org/officeDocument/2006/relationships/slideLayout" Target="../slideLayouts/slideLayout5.xml"/><Relationship Id="rId6" Type="http://schemas.openxmlformats.org/officeDocument/2006/relationships/image" Target="../media/image261.png"/><Relationship Id="rId11" Type="http://schemas.openxmlformats.org/officeDocument/2006/relationships/image" Target="../media/image311.png"/><Relationship Id="rId5" Type="http://schemas.openxmlformats.org/officeDocument/2006/relationships/image" Target="../media/image251.png"/><Relationship Id="rId10" Type="http://schemas.openxmlformats.org/officeDocument/2006/relationships/image" Target="../media/image301.png"/><Relationship Id="rId4" Type="http://schemas.openxmlformats.org/officeDocument/2006/relationships/image" Target="../media/image241.png"/><Relationship Id="rId9" Type="http://schemas.openxmlformats.org/officeDocument/2006/relationships/image" Target="../media/image291.png"/></Relationships>
</file>

<file path=ppt/slides/_rels/slide26.xml.rels><?xml version="1.0" encoding="UTF-8" standalone="yes"?>
<Relationships xmlns="http://schemas.openxmlformats.org/package/2006/relationships"><Relationship Id="rId8" Type="http://schemas.openxmlformats.org/officeDocument/2006/relationships/image" Target="../media/image280.png"/><Relationship Id="rId3" Type="http://schemas.openxmlformats.org/officeDocument/2006/relationships/image" Target="../media/image230.png"/><Relationship Id="rId7" Type="http://schemas.openxmlformats.org/officeDocument/2006/relationships/image" Target="../media/image270.png"/><Relationship Id="rId2" Type="http://schemas.openxmlformats.org/officeDocument/2006/relationships/image" Target="../media/image220.png"/><Relationship Id="rId1" Type="http://schemas.openxmlformats.org/officeDocument/2006/relationships/slideLayout" Target="../slideLayouts/slideLayout5.xml"/><Relationship Id="rId6" Type="http://schemas.openxmlformats.org/officeDocument/2006/relationships/image" Target="../media/image260.png"/><Relationship Id="rId11" Type="http://schemas.openxmlformats.org/officeDocument/2006/relationships/image" Target="../media/image310.png"/><Relationship Id="rId5" Type="http://schemas.openxmlformats.org/officeDocument/2006/relationships/image" Target="../media/image250.png"/><Relationship Id="rId10" Type="http://schemas.openxmlformats.org/officeDocument/2006/relationships/image" Target="../media/image300.png"/><Relationship Id="rId4" Type="http://schemas.openxmlformats.org/officeDocument/2006/relationships/image" Target="../media/image240.png"/><Relationship Id="rId9" Type="http://schemas.openxmlformats.org/officeDocument/2006/relationships/image" Target="../media/image290.png"/></Relationships>
</file>

<file path=ppt/slides/_rels/slide27.xml.rels><?xml version="1.0" encoding="UTF-8" standalone="yes"?>
<Relationships xmlns="http://schemas.openxmlformats.org/package/2006/relationships"><Relationship Id="rId8" Type="http://schemas.openxmlformats.org/officeDocument/2006/relationships/image" Target="../media/image380.png"/><Relationship Id="rId3" Type="http://schemas.openxmlformats.org/officeDocument/2006/relationships/image" Target="../media/image330.png"/><Relationship Id="rId7" Type="http://schemas.openxmlformats.org/officeDocument/2006/relationships/image" Target="../media/image370.png"/><Relationship Id="rId2" Type="http://schemas.openxmlformats.org/officeDocument/2006/relationships/image" Target="../media/image320.png"/><Relationship Id="rId1" Type="http://schemas.openxmlformats.org/officeDocument/2006/relationships/slideLayout" Target="../slideLayouts/slideLayout5.xml"/><Relationship Id="rId6" Type="http://schemas.openxmlformats.org/officeDocument/2006/relationships/image" Target="../media/image360.png"/><Relationship Id="rId5" Type="http://schemas.openxmlformats.org/officeDocument/2006/relationships/image" Target="../media/image350.png"/><Relationship Id="rId4" Type="http://schemas.openxmlformats.org/officeDocument/2006/relationships/image" Target="../media/image34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3C0A3C-1577-DB87-FE7F-8BCB6A29BD77}"/>
              </a:ext>
            </a:extLst>
          </p:cNvPr>
          <p:cNvSpPr>
            <a:spLocks noGrp="1"/>
          </p:cNvSpPr>
          <p:nvPr>
            <p:ph type="ctrTitle"/>
          </p:nvPr>
        </p:nvSpPr>
        <p:spPr/>
        <p:txBody>
          <a:bodyPr/>
          <a:lstStyle/>
          <a:p>
            <a:r>
              <a:rPr lang="en-US" dirty="0"/>
              <a:t>Tutorial machine learning in solid mechanics</a:t>
            </a:r>
          </a:p>
        </p:txBody>
      </p:sp>
      <p:sp>
        <p:nvSpPr>
          <p:cNvPr id="3" name="Untertitel 2">
            <a:extLst>
              <a:ext uri="{FF2B5EF4-FFF2-40B4-BE49-F238E27FC236}">
                <a16:creationId xmlns:a16="http://schemas.microsoft.com/office/drawing/2014/main" id="{988AF7F8-70C0-11EB-BC4B-C6599B9C07C2}"/>
              </a:ext>
            </a:extLst>
          </p:cNvPr>
          <p:cNvSpPr>
            <a:spLocks noGrp="1"/>
          </p:cNvSpPr>
          <p:nvPr>
            <p:ph type="subTitle" idx="1"/>
          </p:nvPr>
        </p:nvSpPr>
        <p:spPr/>
        <p:txBody>
          <a:bodyPr>
            <a:normAutofit/>
          </a:bodyPr>
          <a:lstStyle/>
          <a:p>
            <a:r>
              <a:rPr lang="en-US" sz="3200" dirty="0"/>
              <a:t>Task 2 – </a:t>
            </a:r>
            <a:r>
              <a:rPr lang="en-US" sz="3200" dirty="0" err="1"/>
              <a:t>Hyperelasticity</a:t>
            </a:r>
            <a:endParaRPr lang="en-US" sz="3200" dirty="0"/>
          </a:p>
        </p:txBody>
      </p:sp>
      <p:sp>
        <p:nvSpPr>
          <p:cNvPr id="4" name="Datumsplatzhalter 3">
            <a:extLst>
              <a:ext uri="{FF2B5EF4-FFF2-40B4-BE49-F238E27FC236}">
                <a16:creationId xmlns:a16="http://schemas.microsoft.com/office/drawing/2014/main" id="{23D0091B-AF6C-D2B3-28A2-E4EAF6E0410E}"/>
              </a:ext>
            </a:extLst>
          </p:cNvPr>
          <p:cNvSpPr>
            <a:spLocks noGrp="1"/>
          </p:cNvSpPr>
          <p:nvPr>
            <p:ph type="dt" sz="half" idx="10"/>
          </p:nvPr>
        </p:nvSpPr>
        <p:spPr/>
        <p:txBody>
          <a:bodyPr/>
          <a:lstStyle/>
          <a:p>
            <a:fld id="{E8E225A2-1A5F-0641-9A2D-C8AF7BC6A84F}" type="datetime1">
              <a:rPr lang="de-DE" smtClean="0"/>
              <a:t>12.12.24</a:t>
            </a:fld>
            <a:endParaRPr lang="de-DE" dirty="0"/>
          </a:p>
        </p:txBody>
      </p:sp>
      <p:sp>
        <p:nvSpPr>
          <p:cNvPr id="5" name="Foliennummernplatzhalter 4">
            <a:extLst>
              <a:ext uri="{FF2B5EF4-FFF2-40B4-BE49-F238E27FC236}">
                <a16:creationId xmlns:a16="http://schemas.microsoft.com/office/drawing/2014/main" id="{74A84E0C-1D67-7D8D-0C3F-CC62841E3A1A}"/>
              </a:ext>
            </a:extLst>
          </p:cNvPr>
          <p:cNvSpPr>
            <a:spLocks noGrp="1"/>
          </p:cNvSpPr>
          <p:nvPr>
            <p:ph type="sldNum" sz="quarter" idx="12"/>
          </p:nvPr>
        </p:nvSpPr>
        <p:spPr/>
        <p:txBody>
          <a:bodyPr/>
          <a:lstStyle/>
          <a:p>
            <a:fld id="{DD2F4C09-65E4-4AD7-8D55-83CBD210ED85}" type="slidenum">
              <a:rPr lang="de-DE" smtClean="0"/>
              <a:pPr/>
              <a:t>1</a:t>
            </a:fld>
            <a:endParaRPr lang="de-DE"/>
          </a:p>
        </p:txBody>
      </p:sp>
      <p:sp>
        <p:nvSpPr>
          <p:cNvPr id="6" name="Textfeld 5">
            <a:extLst>
              <a:ext uri="{FF2B5EF4-FFF2-40B4-BE49-F238E27FC236}">
                <a16:creationId xmlns:a16="http://schemas.microsoft.com/office/drawing/2014/main" id="{A270F0FC-5AE6-6C05-ABB6-7D2B754C1E02}"/>
              </a:ext>
            </a:extLst>
          </p:cNvPr>
          <p:cNvSpPr txBox="1"/>
          <p:nvPr/>
        </p:nvSpPr>
        <p:spPr>
          <a:xfrm>
            <a:off x="3113903" y="580768"/>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55331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166556-FAAB-087D-7BD2-CB8DB3AA866E}"/>
            </a:ext>
          </a:extLst>
        </p:cNvPr>
        <p:cNvGrpSpPr/>
        <p:nvPr/>
      </p:nvGrpSpPr>
      <p:grpSpPr>
        <a:xfrm>
          <a:off x="0" y="0"/>
          <a:ext cx="0" cy="0"/>
          <a:chOff x="0" y="0"/>
          <a:chExt cx="0" cy="0"/>
        </a:xfrm>
      </p:grpSpPr>
      <p:pic>
        <p:nvPicPr>
          <p:cNvPr id="15" name="Grafik 14">
            <a:extLst>
              <a:ext uri="{FF2B5EF4-FFF2-40B4-BE49-F238E27FC236}">
                <a16:creationId xmlns:a16="http://schemas.microsoft.com/office/drawing/2014/main" id="{45CA3E11-5198-8E08-08CB-20B98B7C0821}"/>
              </a:ext>
            </a:extLst>
          </p:cNvPr>
          <p:cNvPicPr>
            <a:picLocks noChangeAspect="1"/>
          </p:cNvPicPr>
          <p:nvPr/>
        </p:nvPicPr>
        <p:blipFill>
          <a:blip r:embed="rId3"/>
          <a:stretch>
            <a:fillRect/>
          </a:stretch>
        </p:blipFill>
        <p:spPr>
          <a:xfrm>
            <a:off x="2648402" y="1445860"/>
            <a:ext cx="7369200" cy="4847076"/>
          </a:xfrm>
          <a:prstGeom prst="rect">
            <a:avLst/>
          </a:prstGeom>
        </p:spPr>
      </p:pic>
      <mc:AlternateContent xmlns:mc="http://schemas.openxmlformats.org/markup-compatibility/2006" xmlns:a14="http://schemas.microsoft.com/office/drawing/2010/main">
        <mc:Choice Requires="a14">
          <p:sp>
            <p:nvSpPr>
              <p:cNvPr id="11" name="Inhaltsplatzhalter 2">
                <a:extLst>
                  <a:ext uri="{FF2B5EF4-FFF2-40B4-BE49-F238E27FC236}">
                    <a16:creationId xmlns:a16="http://schemas.microsoft.com/office/drawing/2014/main" id="{02EEBA30-57D7-96B4-286A-A6FF02EB513A}"/>
                  </a:ext>
                </a:extLst>
              </p:cNvPr>
              <p:cNvSpPr>
                <a:spLocks noGrp="1"/>
              </p:cNvSpPr>
              <p:nvPr>
                <p:ph idx="1"/>
              </p:nvPr>
            </p:nvSpPr>
            <p:spPr>
              <a:xfrm>
                <a:off x="360000" y="1635332"/>
                <a:ext cx="2136000" cy="1080000"/>
              </a:xfrm>
            </p:spPr>
            <p:txBody>
              <a:bodyPr>
                <a:norm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𝒮𝒫</m:t>
                    </m:r>
                    <m:d>
                      <m:dPr>
                        <m:begChr m:val="["/>
                        <m:endChr m:val="]"/>
                        <m:ctrlPr>
                          <a:rPr lang="en-US" i="1" smtClean="0">
                            <a:latin typeface="Cambria Math" panose="02040503050406030204" pitchFamily="18" charset="0"/>
                            <a:ea typeface="Cambria Math" panose="02040503050406030204" pitchFamily="18" charset="0"/>
                          </a:rPr>
                        </m:ctrlPr>
                      </m:dPr>
                      <m:e>
                        <m:r>
                          <a:rPr lang="de-DE" b="0" i="1" smtClean="0">
                            <a:latin typeface="Cambria Math" panose="02040503050406030204" pitchFamily="18" charset="0"/>
                            <a:ea typeface="Cambria Math" panose="02040503050406030204" pitchFamily="18" charset="0"/>
                          </a:rPr>
                          <m:t>32,32,32</m:t>
                        </m:r>
                      </m:e>
                    </m:d>
                  </m:oMath>
                </a14:m>
                <a:r>
                  <a:rPr lang="en-US" dirty="0"/>
                  <a:t>; 5000 epochs;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0.002</a:t>
                </a:r>
              </a:p>
              <a:p>
                <a:pPr marL="0" indent="0">
                  <a:buNone/>
                </a:pPr>
                <a:endParaRPr lang="en-US" dirty="0"/>
              </a:p>
            </p:txBody>
          </p:sp>
        </mc:Choice>
        <mc:Fallback xmlns="">
          <p:sp>
            <p:nvSpPr>
              <p:cNvPr id="11" name="Inhaltsplatzhalter 2">
                <a:extLst>
                  <a:ext uri="{FF2B5EF4-FFF2-40B4-BE49-F238E27FC236}">
                    <a16:creationId xmlns:a16="http://schemas.microsoft.com/office/drawing/2014/main" id="{02EEBA30-57D7-96B4-286A-A6FF02EB513A}"/>
                  </a:ext>
                </a:extLst>
              </p:cNvPr>
              <p:cNvSpPr>
                <a:spLocks noGrp="1" noRot="1" noChangeAspect="1" noMove="1" noResize="1" noEditPoints="1" noAdjustHandles="1" noChangeArrowheads="1" noChangeShapeType="1" noTextEdit="1"/>
              </p:cNvSpPr>
              <p:nvPr>
                <p:ph idx="1"/>
              </p:nvPr>
            </p:nvSpPr>
            <p:spPr>
              <a:xfrm>
                <a:off x="360000" y="1635332"/>
                <a:ext cx="2136000" cy="1080000"/>
              </a:xfrm>
              <a:blipFill>
                <a:blip r:embed="rId4"/>
                <a:stretch>
                  <a:fillRect l="-6509" t="-6977"/>
                </a:stretch>
              </a:blipFill>
            </p:spPr>
            <p:txBody>
              <a:bodyPr/>
              <a:lstStyle/>
              <a:p>
                <a:r>
                  <a:rPr lang="en-US">
                    <a:noFill/>
                  </a:rPr>
                  <a:t> </a:t>
                </a:r>
              </a:p>
            </p:txBody>
          </p:sp>
        </mc:Fallback>
      </mc:AlternateContent>
      <p:sp>
        <p:nvSpPr>
          <p:cNvPr id="2" name="Titel 1">
            <a:extLst>
              <a:ext uri="{FF2B5EF4-FFF2-40B4-BE49-F238E27FC236}">
                <a16:creationId xmlns:a16="http://schemas.microsoft.com/office/drawing/2014/main" id="{BCB20A8F-D6BA-7EAA-54A5-1254EE3BF541}"/>
              </a:ext>
            </a:extLst>
          </p:cNvPr>
          <p:cNvSpPr>
            <a:spLocks noGrp="1"/>
          </p:cNvSpPr>
          <p:nvPr>
            <p:ph type="title"/>
          </p:nvPr>
        </p:nvSpPr>
        <p:spPr/>
        <p:txBody>
          <a:bodyPr anchor="t">
            <a:normAutofit/>
          </a:bodyPr>
          <a:lstStyle/>
          <a:p>
            <a:r>
              <a:rPr lang="en-US" sz="3200" dirty="0"/>
              <a:t>Neural network model – </a:t>
            </a:r>
            <a:br>
              <a:rPr lang="en-US" sz="3200" dirty="0"/>
            </a:br>
            <a:r>
              <a:rPr lang="en-US" sz="3200" dirty="0"/>
              <a:t>A naïve approach</a:t>
            </a:r>
          </a:p>
        </p:txBody>
      </p:sp>
      <p:sp>
        <p:nvSpPr>
          <p:cNvPr id="4" name="Datumsplatzhalter 3">
            <a:extLst>
              <a:ext uri="{FF2B5EF4-FFF2-40B4-BE49-F238E27FC236}">
                <a16:creationId xmlns:a16="http://schemas.microsoft.com/office/drawing/2014/main" id="{E4CB3016-A0E3-1432-9000-E945FF92C427}"/>
              </a:ext>
            </a:extLst>
          </p:cNvPr>
          <p:cNvSpPr>
            <a:spLocks noGrp="1"/>
          </p:cNvSpPr>
          <p:nvPr>
            <p:ph type="dt" sz="half" idx="10"/>
          </p:nvPr>
        </p:nvSpPr>
        <p:spPr/>
        <p:txBody>
          <a:bodyPr/>
          <a:lstStyle/>
          <a:p>
            <a:fld id="{F033DDB9-20A1-F249-B817-FC3A576ACE88}" type="datetime1">
              <a:rPr lang="de-DE" smtClean="0"/>
              <a:t>12.12.24</a:t>
            </a:fld>
            <a:endParaRPr lang="de-DE" dirty="0"/>
          </a:p>
        </p:txBody>
      </p:sp>
      <p:sp>
        <p:nvSpPr>
          <p:cNvPr id="5" name="Fußzeilenplatzhalter 4">
            <a:extLst>
              <a:ext uri="{FF2B5EF4-FFF2-40B4-BE49-F238E27FC236}">
                <a16:creationId xmlns:a16="http://schemas.microsoft.com/office/drawing/2014/main" id="{27A54228-FA50-FB28-8445-E75A3A230432}"/>
              </a:ext>
            </a:extLst>
          </p:cNvPr>
          <p:cNvSpPr>
            <a:spLocks noGrp="1"/>
          </p:cNvSpPr>
          <p:nvPr>
            <p:ph type="ftr" sz="quarter" idx="11"/>
          </p:nvPr>
        </p:nvSpPr>
        <p:spPr/>
        <p:txBody>
          <a:bodyPr/>
          <a:lstStyle/>
          <a:p>
            <a:r>
              <a:rPr lang="de-DE" sz="1000" dirty="0"/>
              <a:t>L. Demuth | Task 2: </a:t>
            </a:r>
            <a:r>
              <a:rPr lang="de-DE" sz="1000" dirty="0" err="1"/>
              <a:t>Results</a:t>
            </a:r>
            <a:endParaRPr lang="de-DE" sz="1000" dirty="0"/>
          </a:p>
        </p:txBody>
      </p:sp>
      <p:sp>
        <p:nvSpPr>
          <p:cNvPr id="6" name="Foliennummernplatzhalter 5">
            <a:extLst>
              <a:ext uri="{FF2B5EF4-FFF2-40B4-BE49-F238E27FC236}">
                <a16:creationId xmlns:a16="http://schemas.microsoft.com/office/drawing/2014/main" id="{DA6B6C69-A928-E5BD-90DD-63DDBC71D76B}"/>
              </a:ext>
            </a:extLst>
          </p:cNvPr>
          <p:cNvSpPr>
            <a:spLocks noGrp="1"/>
          </p:cNvSpPr>
          <p:nvPr>
            <p:ph type="sldNum" sz="quarter" idx="12"/>
          </p:nvPr>
        </p:nvSpPr>
        <p:spPr/>
        <p:txBody>
          <a:bodyPr/>
          <a:lstStyle/>
          <a:p>
            <a:fld id="{DD2F4C09-65E4-4AD7-8D55-83CBD210ED85}" type="slidenum">
              <a:rPr lang="de-DE" smtClean="0"/>
              <a:pPr/>
              <a:t>10</a:t>
            </a:fld>
            <a:endParaRPr lang="de-DE" dirty="0"/>
          </a:p>
        </p:txBody>
      </p:sp>
      <p:pic>
        <p:nvPicPr>
          <p:cNvPr id="13" name="Grafik 12">
            <a:extLst>
              <a:ext uri="{FF2B5EF4-FFF2-40B4-BE49-F238E27FC236}">
                <a16:creationId xmlns:a16="http://schemas.microsoft.com/office/drawing/2014/main" id="{C92C26D3-F3B5-85DD-2D60-817C92A8E348}"/>
              </a:ext>
            </a:extLst>
          </p:cNvPr>
          <p:cNvPicPr>
            <a:picLocks noChangeAspect="1"/>
          </p:cNvPicPr>
          <p:nvPr/>
        </p:nvPicPr>
        <p:blipFill>
          <a:blip r:embed="rId5"/>
          <a:stretch>
            <a:fillRect/>
          </a:stretch>
        </p:blipFill>
        <p:spPr>
          <a:xfrm>
            <a:off x="2648402" y="1445860"/>
            <a:ext cx="7369200" cy="5130147"/>
          </a:xfrm>
          <a:prstGeom prst="rect">
            <a:avLst/>
          </a:prstGeom>
        </p:spPr>
      </p:pic>
    </p:spTree>
    <p:extLst>
      <p:ext uri="{BB962C8B-B14F-4D97-AF65-F5344CB8AC3E}">
        <p14:creationId xmlns:p14="http://schemas.microsoft.com/office/powerpoint/2010/main" val="697648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AAAE39-1CE0-3361-44A2-34F6BEFB9D0C}"/>
            </a:ext>
          </a:extLst>
        </p:cNvPr>
        <p:cNvGrpSpPr/>
        <p:nvPr/>
      </p:nvGrpSpPr>
      <p:grpSpPr>
        <a:xfrm>
          <a:off x="0" y="0"/>
          <a:ext cx="0" cy="0"/>
          <a:chOff x="0" y="0"/>
          <a:chExt cx="0" cy="0"/>
        </a:xfrm>
      </p:grpSpPr>
      <p:pic>
        <p:nvPicPr>
          <p:cNvPr id="15" name="Grafik 14">
            <a:extLst>
              <a:ext uri="{FF2B5EF4-FFF2-40B4-BE49-F238E27FC236}">
                <a16:creationId xmlns:a16="http://schemas.microsoft.com/office/drawing/2014/main" id="{95F9B287-6D30-9A10-1EB7-0EC104A84496}"/>
              </a:ext>
            </a:extLst>
          </p:cNvPr>
          <p:cNvPicPr>
            <a:picLocks noChangeAspect="1"/>
          </p:cNvPicPr>
          <p:nvPr/>
        </p:nvPicPr>
        <p:blipFill>
          <a:blip r:embed="rId3"/>
          <a:stretch>
            <a:fillRect/>
          </a:stretch>
        </p:blipFill>
        <p:spPr>
          <a:xfrm>
            <a:off x="4848000" y="1445860"/>
            <a:ext cx="7369200" cy="4847076"/>
          </a:xfrm>
          <a:prstGeom prst="rect">
            <a:avLst/>
          </a:prstGeom>
        </p:spPr>
      </p:pic>
      <p:sp>
        <p:nvSpPr>
          <p:cNvPr id="2" name="Titel 1">
            <a:extLst>
              <a:ext uri="{FF2B5EF4-FFF2-40B4-BE49-F238E27FC236}">
                <a16:creationId xmlns:a16="http://schemas.microsoft.com/office/drawing/2014/main" id="{4E0C279E-1985-71C6-89C7-261888BF37C7}"/>
              </a:ext>
            </a:extLst>
          </p:cNvPr>
          <p:cNvSpPr>
            <a:spLocks noGrp="1"/>
          </p:cNvSpPr>
          <p:nvPr>
            <p:ph type="title"/>
          </p:nvPr>
        </p:nvSpPr>
        <p:spPr/>
        <p:txBody>
          <a:bodyPr anchor="t">
            <a:normAutofit/>
          </a:bodyPr>
          <a:lstStyle/>
          <a:p>
            <a:r>
              <a:rPr lang="en-US" sz="3200" dirty="0"/>
              <a:t>Neural network model – </a:t>
            </a:r>
            <a:br>
              <a:rPr lang="en-US" sz="3200" dirty="0"/>
            </a:br>
            <a:r>
              <a:rPr lang="en-US" sz="3200" dirty="0"/>
              <a:t>A naïve approach</a:t>
            </a:r>
          </a:p>
        </p:txBody>
      </p:sp>
      <p:sp>
        <p:nvSpPr>
          <p:cNvPr id="4" name="Datumsplatzhalter 3">
            <a:extLst>
              <a:ext uri="{FF2B5EF4-FFF2-40B4-BE49-F238E27FC236}">
                <a16:creationId xmlns:a16="http://schemas.microsoft.com/office/drawing/2014/main" id="{35003680-C097-614C-B2D9-2065C7A0375B}"/>
              </a:ext>
            </a:extLst>
          </p:cNvPr>
          <p:cNvSpPr>
            <a:spLocks noGrp="1"/>
          </p:cNvSpPr>
          <p:nvPr>
            <p:ph type="dt" sz="half" idx="10"/>
          </p:nvPr>
        </p:nvSpPr>
        <p:spPr/>
        <p:txBody>
          <a:bodyPr/>
          <a:lstStyle/>
          <a:p>
            <a:fld id="{F033DDB9-20A1-F249-B817-FC3A576ACE88}" type="datetime1">
              <a:rPr lang="de-DE" smtClean="0"/>
              <a:t>12.12.24</a:t>
            </a:fld>
            <a:endParaRPr lang="de-DE" dirty="0"/>
          </a:p>
        </p:txBody>
      </p:sp>
      <p:sp>
        <p:nvSpPr>
          <p:cNvPr id="5" name="Fußzeilenplatzhalter 4">
            <a:extLst>
              <a:ext uri="{FF2B5EF4-FFF2-40B4-BE49-F238E27FC236}">
                <a16:creationId xmlns:a16="http://schemas.microsoft.com/office/drawing/2014/main" id="{36761B3E-C706-6E27-D89C-FC7456F5CF62}"/>
              </a:ext>
            </a:extLst>
          </p:cNvPr>
          <p:cNvSpPr>
            <a:spLocks noGrp="1"/>
          </p:cNvSpPr>
          <p:nvPr>
            <p:ph type="ftr" sz="quarter" idx="11"/>
          </p:nvPr>
        </p:nvSpPr>
        <p:spPr/>
        <p:txBody>
          <a:bodyPr/>
          <a:lstStyle/>
          <a:p>
            <a:r>
              <a:rPr lang="de-DE" sz="1000" dirty="0"/>
              <a:t>L. Demuth| Task 2: </a:t>
            </a:r>
            <a:r>
              <a:rPr lang="de-DE" sz="1000" dirty="0" err="1"/>
              <a:t>Results</a:t>
            </a:r>
            <a:endParaRPr lang="de-DE" sz="1000" dirty="0"/>
          </a:p>
        </p:txBody>
      </p:sp>
      <p:sp>
        <p:nvSpPr>
          <p:cNvPr id="6" name="Foliennummernplatzhalter 5">
            <a:extLst>
              <a:ext uri="{FF2B5EF4-FFF2-40B4-BE49-F238E27FC236}">
                <a16:creationId xmlns:a16="http://schemas.microsoft.com/office/drawing/2014/main" id="{FD0EF728-484B-1545-23BF-C809E9262873}"/>
              </a:ext>
            </a:extLst>
          </p:cNvPr>
          <p:cNvSpPr>
            <a:spLocks noGrp="1"/>
          </p:cNvSpPr>
          <p:nvPr>
            <p:ph type="sldNum" sz="quarter" idx="12"/>
          </p:nvPr>
        </p:nvSpPr>
        <p:spPr/>
        <p:txBody>
          <a:bodyPr/>
          <a:lstStyle/>
          <a:p>
            <a:fld id="{DD2F4C09-65E4-4AD7-8D55-83CBD210ED85}" type="slidenum">
              <a:rPr lang="de-DE" smtClean="0"/>
              <a:pPr/>
              <a:t>11</a:t>
            </a:fld>
            <a:endParaRPr lang="de-DE" dirty="0"/>
          </a:p>
        </p:txBody>
      </p:sp>
      <p:pic>
        <p:nvPicPr>
          <p:cNvPr id="13" name="Grafik 12">
            <a:extLst>
              <a:ext uri="{FF2B5EF4-FFF2-40B4-BE49-F238E27FC236}">
                <a16:creationId xmlns:a16="http://schemas.microsoft.com/office/drawing/2014/main" id="{2C59E69F-5D90-D5E2-103E-096EB5772A49}"/>
              </a:ext>
            </a:extLst>
          </p:cNvPr>
          <p:cNvPicPr>
            <a:picLocks noChangeAspect="1"/>
          </p:cNvPicPr>
          <p:nvPr/>
        </p:nvPicPr>
        <p:blipFill>
          <a:blip r:embed="rId4"/>
          <a:stretch>
            <a:fillRect/>
          </a:stretch>
        </p:blipFill>
        <p:spPr>
          <a:xfrm>
            <a:off x="4822800" y="1445860"/>
            <a:ext cx="7369200" cy="5130147"/>
          </a:xfrm>
          <a:prstGeom prst="rect">
            <a:avLst/>
          </a:prstGeom>
        </p:spPr>
      </p:pic>
      <mc:AlternateContent xmlns:mc="http://schemas.openxmlformats.org/markup-compatibility/2006" xmlns:a14="http://schemas.microsoft.com/office/drawing/2010/main">
        <mc:Choice Requires="a14">
          <p:sp>
            <p:nvSpPr>
              <p:cNvPr id="11" name="Inhaltsplatzhalter 2">
                <a:extLst>
                  <a:ext uri="{FF2B5EF4-FFF2-40B4-BE49-F238E27FC236}">
                    <a16:creationId xmlns:a16="http://schemas.microsoft.com/office/drawing/2014/main" id="{78DEBA78-E38F-84E2-3366-B994636AC99E}"/>
                  </a:ext>
                </a:extLst>
              </p:cNvPr>
              <p:cNvSpPr>
                <a:spLocks noGrp="1"/>
              </p:cNvSpPr>
              <p:nvPr>
                <p:ph idx="1"/>
              </p:nvPr>
            </p:nvSpPr>
            <p:spPr>
              <a:xfrm>
                <a:off x="360000" y="1635332"/>
                <a:ext cx="4656000" cy="353668"/>
              </a:xfrm>
            </p:spPr>
            <p:txBody>
              <a:bodyPr>
                <a:norm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𝒮𝒫</m:t>
                    </m:r>
                    <m:d>
                      <m:dPr>
                        <m:begChr m:val="["/>
                        <m:endChr m:val="]"/>
                        <m:ctrlPr>
                          <a:rPr lang="en-US" i="1" smtClean="0">
                            <a:latin typeface="Cambria Math" panose="02040503050406030204" pitchFamily="18" charset="0"/>
                            <a:ea typeface="Cambria Math" panose="02040503050406030204" pitchFamily="18" charset="0"/>
                          </a:rPr>
                        </m:ctrlPr>
                      </m:dPr>
                      <m:e>
                        <m:r>
                          <a:rPr lang="de-DE" b="0" i="1" smtClean="0">
                            <a:latin typeface="Cambria Math" panose="02040503050406030204" pitchFamily="18" charset="0"/>
                            <a:ea typeface="Cambria Math" panose="02040503050406030204" pitchFamily="18" charset="0"/>
                          </a:rPr>
                          <m:t>32,32,32</m:t>
                        </m:r>
                      </m:e>
                    </m:d>
                  </m:oMath>
                </a14:m>
                <a:r>
                  <a:rPr lang="en-US" dirty="0"/>
                  <a:t>; 5000 epochs;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0.002</a:t>
                </a:r>
              </a:p>
              <a:p>
                <a:pPr marL="0" indent="0">
                  <a:buNone/>
                </a:pPr>
                <a:endParaRPr lang="en-US" dirty="0"/>
              </a:p>
            </p:txBody>
          </p:sp>
        </mc:Choice>
        <mc:Fallback xmlns="">
          <p:sp>
            <p:nvSpPr>
              <p:cNvPr id="11" name="Inhaltsplatzhalter 2">
                <a:extLst>
                  <a:ext uri="{FF2B5EF4-FFF2-40B4-BE49-F238E27FC236}">
                    <a16:creationId xmlns:a16="http://schemas.microsoft.com/office/drawing/2014/main" id="{78DEBA78-E38F-84E2-3366-B994636AC99E}"/>
                  </a:ext>
                </a:extLst>
              </p:cNvPr>
              <p:cNvSpPr>
                <a:spLocks noGrp="1" noRot="1" noChangeAspect="1" noMove="1" noResize="1" noEditPoints="1" noAdjustHandles="1" noChangeArrowheads="1" noChangeShapeType="1" noTextEdit="1"/>
              </p:cNvSpPr>
              <p:nvPr>
                <p:ph idx="1"/>
              </p:nvPr>
            </p:nvSpPr>
            <p:spPr>
              <a:xfrm>
                <a:off x="360000" y="1635332"/>
                <a:ext cx="4656000" cy="353668"/>
              </a:xfrm>
              <a:blipFill>
                <a:blip r:embed="rId5"/>
                <a:stretch>
                  <a:fillRect l="-2989" t="-20690" r="-2174" b="-31034"/>
                </a:stretch>
              </a:blipFill>
            </p:spPr>
            <p:txBody>
              <a:bodyPr/>
              <a:lstStyle/>
              <a:p>
                <a:r>
                  <a:rPr lang="en-US">
                    <a:noFill/>
                  </a:rPr>
                  <a:t> </a:t>
                </a:r>
              </a:p>
            </p:txBody>
          </p:sp>
        </mc:Fallback>
      </mc:AlternateContent>
      <p:sp>
        <p:nvSpPr>
          <p:cNvPr id="3" name="Inhaltsplatzhalter 2">
            <a:extLst>
              <a:ext uri="{FF2B5EF4-FFF2-40B4-BE49-F238E27FC236}">
                <a16:creationId xmlns:a16="http://schemas.microsoft.com/office/drawing/2014/main" id="{22E4A187-2856-32B9-BF78-5E2FBF32BE78}"/>
              </a:ext>
            </a:extLst>
          </p:cNvPr>
          <p:cNvSpPr txBox="1">
            <a:spLocks/>
          </p:cNvSpPr>
          <p:nvPr/>
        </p:nvSpPr>
        <p:spPr>
          <a:xfrm>
            <a:off x="360000" y="2002564"/>
            <a:ext cx="4632000" cy="4290372"/>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000"/>
              </a:spcBef>
              <a:buFont typeface="Wingdings" panose="05000000000000000000" pitchFamily="2" charset="2"/>
              <a:buChar char="§"/>
              <a:defRPr sz="2000" kern="1200" spc="40" baseline="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Wingdings" panose="05000000000000000000" pitchFamily="2" charset="2"/>
              <a:buChar char="§"/>
              <a:defRPr sz="1800" kern="1200" spc="40" baseline="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
              <a:defRPr sz="1800" kern="1200" spc="40" baseline="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
              <a:defRPr sz="1800" kern="1200" spc="40" baseline="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
              <a:defRPr sz="1800" kern="1200" spc="4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Able to interpolate data</a:t>
            </a:r>
          </a:p>
          <a:p>
            <a:r>
              <a:rPr lang="en-US" dirty="0"/>
              <a:t>Not able to extrapolate data</a:t>
            </a:r>
          </a:p>
          <a:p>
            <a:r>
              <a:rPr lang="en-US" dirty="0"/>
              <a:t>Model does not behave physically sensible, as among other things, the </a:t>
            </a:r>
            <a:r>
              <a:rPr lang="en-US" b="1" dirty="0"/>
              <a:t>thermodynamic consistency is not fulfilled!</a:t>
            </a:r>
          </a:p>
          <a:p>
            <a:r>
              <a:rPr lang="en-US" dirty="0"/>
              <a:t>This means the “</a:t>
            </a:r>
            <a:r>
              <a:rPr lang="en-US" b="1" dirty="0"/>
              <a:t>generalization</a:t>
            </a:r>
            <a:r>
              <a:rPr lang="en-US" dirty="0"/>
              <a:t>” of the naïve model is not good.</a:t>
            </a:r>
          </a:p>
          <a:p>
            <a:r>
              <a:rPr lang="en-US" dirty="0">
                <a:solidFill>
                  <a:srgbClr val="FF0000"/>
                </a:solidFill>
              </a:rPr>
              <a:t>We therefore need to find a new approach and try to fulfill the conditions</a:t>
            </a:r>
          </a:p>
          <a:p>
            <a:endParaRPr lang="en-US" dirty="0"/>
          </a:p>
          <a:p>
            <a:endParaRPr lang="en-US" dirty="0"/>
          </a:p>
          <a:p>
            <a:pPr marL="0" indent="0">
              <a:buFont typeface="Wingdings" panose="05000000000000000000" pitchFamily="2" charset="2"/>
              <a:buNone/>
            </a:pPr>
            <a:endParaRPr lang="en-US" dirty="0"/>
          </a:p>
        </p:txBody>
      </p:sp>
    </p:spTree>
    <p:extLst>
      <p:ext uri="{BB962C8B-B14F-4D97-AF65-F5344CB8AC3E}">
        <p14:creationId xmlns:p14="http://schemas.microsoft.com/office/powerpoint/2010/main" val="2343120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1AEFC-D71C-C3A7-8F39-8785B611C6F6}"/>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Inhaltsplatzhalter 2">
                <a:extLst>
                  <a:ext uri="{FF2B5EF4-FFF2-40B4-BE49-F238E27FC236}">
                    <a16:creationId xmlns:a16="http://schemas.microsoft.com/office/drawing/2014/main" id="{DAAE8079-2CB4-BEAA-7369-B1241519D80A}"/>
                  </a:ext>
                </a:extLst>
              </p:cNvPr>
              <p:cNvSpPr>
                <a:spLocks noGrp="1"/>
              </p:cNvSpPr>
              <p:nvPr>
                <p:ph idx="1"/>
              </p:nvPr>
            </p:nvSpPr>
            <p:spPr>
              <a:xfrm>
                <a:off x="360000" y="1659724"/>
                <a:ext cx="6573122" cy="5118433"/>
              </a:xfrm>
            </p:spPr>
            <p:txBody>
              <a:bodyPr wrap="square">
                <a:normAutofit fontScale="25000" lnSpcReduction="20000"/>
              </a:bodyPr>
              <a:lstStyle/>
              <a:p>
                <a:pPr marL="0" indent="0">
                  <a:buNone/>
                </a:pPr>
                <a:r>
                  <a:rPr lang="en-US" sz="7200" dirty="0"/>
                  <a:t>Constructing the stress as the gradient of a potential predicted by a FFNN, the following </a:t>
                </a:r>
                <a:r>
                  <a:rPr lang="en-US" sz="7200" b="1" u="sng" dirty="0"/>
                  <a:t>conditions are fulfilled</a:t>
                </a:r>
                <a:r>
                  <a:rPr lang="en-US" sz="7200" dirty="0"/>
                  <a:t>:</a:t>
                </a:r>
              </a:p>
              <a:p>
                <a:r>
                  <a:rPr lang="en-US" sz="7200" dirty="0"/>
                  <a:t>Basic conditions:</a:t>
                </a:r>
              </a:p>
              <a:p>
                <a:pPr lvl="1"/>
                <a:r>
                  <a:rPr lang="en-US" sz="7200" dirty="0"/>
                  <a:t>Objectivity, material symmetry, symmetry of stress tensor, thermodynamic consistency</a:t>
                </a:r>
              </a:p>
              <a:p>
                <a:r>
                  <a:rPr lang="en-US" sz="7200" dirty="0"/>
                  <a:t>Polyconvexity</a:t>
                </a:r>
                <a:r>
                  <a:rPr lang="en-US" sz="7200" b="1" dirty="0"/>
                  <a:t> </a:t>
                </a:r>
                <a:r>
                  <a:rPr lang="en-US" sz="7200" dirty="0"/>
                  <a:t>if</a:t>
                </a:r>
                <a:r>
                  <a:rPr lang="en-US" sz="7200" b="1" dirty="0"/>
                  <a:t> </a:t>
                </a:r>
                <a14:m>
                  <m:oMath xmlns:m="http://schemas.openxmlformats.org/officeDocument/2006/math">
                    <m:r>
                      <a:rPr lang="en-US" sz="7200" b="0" i="1" smtClean="0">
                        <a:latin typeface="Cambria Math" panose="02040503050406030204" pitchFamily="18" charset="0"/>
                        <a:ea typeface="Cambria Math" panose="02040503050406030204" pitchFamily="18" charset="0"/>
                      </a:rPr>
                      <m:t>𝒫</m:t>
                    </m:r>
                  </m:oMath>
                </a14:m>
                <a:r>
                  <a:rPr lang="en-US" sz="7200" b="1" dirty="0"/>
                  <a:t> </a:t>
                </a:r>
                <a:r>
                  <a:rPr lang="en-US" sz="7200" dirty="0"/>
                  <a:t>convex in </a:t>
                </a:r>
                <a14:m>
                  <m:oMath xmlns:m="http://schemas.openxmlformats.org/officeDocument/2006/math">
                    <m:d>
                      <m:dPr>
                        <m:ctrlPr>
                          <a:rPr lang="de-DE" sz="7200" b="0" i="1" smtClean="0">
                            <a:latin typeface="Cambria Math" panose="02040503050406030204" pitchFamily="18" charset="0"/>
                          </a:rPr>
                        </m:ctrlPr>
                      </m:dPr>
                      <m:e>
                        <m:r>
                          <a:rPr lang="de-DE" sz="7200" b="1" i="1" smtClean="0">
                            <a:latin typeface="Cambria Math" panose="02040503050406030204" pitchFamily="18" charset="0"/>
                          </a:rPr>
                          <m:t>𝑭</m:t>
                        </m:r>
                        <m:r>
                          <a:rPr lang="de-DE" sz="7200" b="0" i="1" smtClean="0">
                            <a:latin typeface="Cambria Math" panose="02040503050406030204" pitchFamily="18" charset="0"/>
                          </a:rPr>
                          <m:t>, </m:t>
                        </m:r>
                        <m:r>
                          <a:rPr lang="de-DE" sz="7200" b="0" i="1" smtClean="0">
                            <a:latin typeface="Cambria Math" panose="02040503050406030204" pitchFamily="18" charset="0"/>
                          </a:rPr>
                          <m:t>𝑐𝑜𝑓</m:t>
                        </m:r>
                        <m:r>
                          <a:rPr lang="de-DE" sz="7200" b="1" i="1">
                            <a:latin typeface="Cambria Math" panose="02040503050406030204" pitchFamily="18" charset="0"/>
                          </a:rPr>
                          <m:t>𝑭</m:t>
                        </m:r>
                        <m:r>
                          <a:rPr lang="de-DE" sz="7200" b="0" i="1" smtClean="0">
                            <a:latin typeface="Cambria Math" panose="02040503050406030204" pitchFamily="18" charset="0"/>
                          </a:rPr>
                          <m:t>,</m:t>
                        </m:r>
                        <m:func>
                          <m:funcPr>
                            <m:ctrlPr>
                              <a:rPr lang="de-DE" sz="7200" b="0" i="1" smtClean="0">
                                <a:latin typeface="Cambria Math" panose="02040503050406030204" pitchFamily="18" charset="0"/>
                              </a:rPr>
                            </m:ctrlPr>
                          </m:funcPr>
                          <m:fName>
                            <m:r>
                              <m:rPr>
                                <m:sty m:val="p"/>
                              </m:rPr>
                              <a:rPr lang="de-DE" sz="7200" b="0" i="0" smtClean="0">
                                <a:latin typeface="Cambria Math" panose="02040503050406030204" pitchFamily="18" charset="0"/>
                              </a:rPr>
                              <m:t>det</m:t>
                            </m:r>
                          </m:fName>
                          <m:e>
                            <m:r>
                              <a:rPr lang="de-DE" sz="7200" b="1" i="1">
                                <a:latin typeface="Cambria Math" panose="02040503050406030204" pitchFamily="18" charset="0"/>
                              </a:rPr>
                              <m:t>𝑭</m:t>
                            </m:r>
                          </m:e>
                        </m:func>
                      </m:e>
                    </m:d>
                  </m:oMath>
                </a14:m>
                <a:r>
                  <a:rPr lang="en-US" sz="7200" b="1" dirty="0"/>
                  <a:t>:</a:t>
                </a:r>
              </a:p>
              <a:p>
                <a:pPr lvl="1"/>
                <a:r>
                  <a:rPr lang="en-US" sz="7200" dirty="0"/>
                  <a:t>Polyconvex invariants </a:t>
                </a:r>
              </a:p>
              <a:p>
                <a:pPr lvl="1"/>
                <a:r>
                  <a:rPr lang="en-US" sz="7200" dirty="0"/>
                  <a:t>Convex and non-decreasing activation function (</a:t>
                </a:r>
                <a14:m>
                  <m:oMath xmlns:m="http://schemas.openxmlformats.org/officeDocument/2006/math">
                    <m:r>
                      <a:rPr lang="en-US" sz="7200" i="1" smtClean="0">
                        <a:latin typeface="Cambria Math" panose="02040503050406030204" pitchFamily="18" charset="0"/>
                        <a:ea typeface="Cambria Math" panose="02040503050406030204" pitchFamily="18" charset="0"/>
                      </a:rPr>
                      <m:t>𝒮𝒫</m:t>
                    </m:r>
                  </m:oMath>
                </a14:m>
                <a:r>
                  <a:rPr lang="en-US" sz="7200" dirty="0"/>
                  <a:t>) already in the first hidden layer </a:t>
                </a:r>
              </a:p>
              <a:p>
                <a:pPr lvl="1"/>
                <a:r>
                  <a:rPr lang="en-US" sz="7200" dirty="0"/>
                  <a:t>Non-negative weights</a:t>
                </a:r>
              </a:p>
              <a:p>
                <a:pPr lvl="1">
                  <a:buFont typeface="Wingdings" pitchFamily="2" charset="2"/>
                  <a:buChar char="Ø"/>
                </a:pPr>
                <a:r>
                  <a:rPr lang="en-US" sz="7200" b="1" dirty="0"/>
                  <a:t>ICNN (convex FFNN)</a:t>
                </a:r>
              </a:p>
              <a:p>
                <a:pPr marL="0" indent="0">
                  <a:buNone/>
                </a:pPr>
                <a:r>
                  <a:rPr lang="en-US" sz="7200" b="1" dirty="0"/>
                  <a:t>Which conditions are not fulfilled by the model?</a:t>
                </a:r>
              </a:p>
              <a:p>
                <a:r>
                  <a:rPr lang="en-US" sz="7200" dirty="0"/>
                  <a:t>Growth, normalization condition for energy and stress,   non negativity for energy</a:t>
                </a:r>
                <a:endParaRPr lang="en-US" sz="7200" b="1" dirty="0">
                  <a:solidFill>
                    <a:srgbClr val="FF0000"/>
                  </a:solidFill>
                </a:endParaRPr>
              </a:p>
              <a:p>
                <a:pPr marL="0" indent="0">
                  <a:buNone/>
                </a:pPr>
                <a:r>
                  <a:rPr lang="de-DE" sz="7200" dirty="0" err="1">
                    <a:solidFill>
                      <a:srgbClr val="FF0000"/>
                    </a:solidFill>
                  </a:rPr>
                  <a:t>Should</a:t>
                </a:r>
                <a:r>
                  <a:rPr lang="de-DE" sz="7200" dirty="0">
                    <a:solidFill>
                      <a:srgbClr val="FF0000"/>
                    </a:solidFill>
                  </a:rPr>
                  <a:t> </a:t>
                </a:r>
                <a:r>
                  <a:rPr lang="de-DE" sz="7200" dirty="0" err="1">
                    <a:solidFill>
                      <a:srgbClr val="FF0000"/>
                    </a:solidFill>
                  </a:rPr>
                  <a:t>we</a:t>
                </a:r>
                <a:r>
                  <a:rPr lang="de-DE" sz="7200" dirty="0">
                    <a:solidFill>
                      <a:srgbClr val="FF0000"/>
                    </a:solidFill>
                  </a:rPr>
                  <a:t> </a:t>
                </a:r>
                <a:r>
                  <a:rPr lang="de-DE" sz="7200" dirty="0" err="1">
                    <a:solidFill>
                      <a:srgbClr val="FF0000"/>
                    </a:solidFill>
                  </a:rPr>
                  <a:t>train</a:t>
                </a:r>
                <a:r>
                  <a:rPr lang="de-DE" sz="7200" dirty="0">
                    <a:solidFill>
                      <a:srgbClr val="FF0000"/>
                    </a:solidFill>
                  </a:rPr>
                  <a:t> </a:t>
                </a:r>
                <a:r>
                  <a:rPr lang="de-DE" sz="7200" dirty="0" err="1">
                    <a:solidFill>
                      <a:srgbClr val="FF0000"/>
                    </a:solidFill>
                  </a:rPr>
                  <a:t>the</a:t>
                </a:r>
                <a:r>
                  <a:rPr lang="de-DE" sz="7200" dirty="0">
                    <a:solidFill>
                      <a:srgbClr val="FF0000"/>
                    </a:solidFill>
                  </a:rPr>
                  <a:t> </a:t>
                </a:r>
                <a:r>
                  <a:rPr lang="de-DE" sz="7200" dirty="0" err="1">
                    <a:solidFill>
                      <a:srgbClr val="FF0000"/>
                    </a:solidFill>
                  </a:rPr>
                  <a:t>model</a:t>
                </a:r>
                <a:r>
                  <a:rPr lang="de-DE" sz="7200" dirty="0">
                    <a:solidFill>
                      <a:srgbClr val="FF0000"/>
                    </a:solidFill>
                  </a:rPr>
                  <a:t> </a:t>
                </a:r>
                <a:r>
                  <a:rPr lang="de-DE" sz="7200" dirty="0" err="1">
                    <a:solidFill>
                      <a:srgbClr val="FF0000"/>
                    </a:solidFill>
                  </a:rPr>
                  <a:t>only</a:t>
                </a:r>
                <a:r>
                  <a:rPr lang="de-DE" sz="7200" dirty="0">
                    <a:solidFill>
                      <a:srgbClr val="FF0000"/>
                    </a:solidFill>
                  </a:rPr>
                  <a:t> on </a:t>
                </a:r>
                <a14:m>
                  <m:oMath xmlns:m="http://schemas.openxmlformats.org/officeDocument/2006/math">
                    <m:r>
                      <a:rPr lang="de-DE" sz="7200" b="0" i="1" smtClean="0">
                        <a:solidFill>
                          <a:srgbClr val="FF0000"/>
                        </a:solidFill>
                        <a:latin typeface="Cambria Math" panose="02040503050406030204" pitchFamily="18" charset="0"/>
                      </a:rPr>
                      <m:t>𝑊</m:t>
                    </m:r>
                  </m:oMath>
                </a14:m>
                <a:r>
                  <a:rPr lang="en-US" sz="7200" dirty="0">
                    <a:solidFill>
                      <a:srgbClr val="FF0000"/>
                    </a:solidFill>
                  </a:rPr>
                  <a:t>, only on </a:t>
                </a:r>
                <a14:m>
                  <m:oMath xmlns:m="http://schemas.openxmlformats.org/officeDocument/2006/math">
                    <m:r>
                      <a:rPr lang="de-DE" sz="7200" b="1" i="1" smtClean="0">
                        <a:solidFill>
                          <a:srgbClr val="FF0000"/>
                        </a:solidFill>
                        <a:latin typeface="Cambria Math" panose="02040503050406030204" pitchFamily="18" charset="0"/>
                      </a:rPr>
                      <m:t>𝑷</m:t>
                    </m:r>
                  </m:oMath>
                </a14:m>
                <a:r>
                  <a:rPr lang="en-US" sz="7200" b="1" dirty="0">
                    <a:solidFill>
                      <a:srgbClr val="FF0000"/>
                    </a:solidFill>
                  </a:rPr>
                  <a:t> </a:t>
                </a:r>
                <a:r>
                  <a:rPr lang="en-US" sz="7200" dirty="0">
                    <a:solidFill>
                      <a:srgbClr val="FF0000"/>
                    </a:solidFill>
                  </a:rPr>
                  <a:t>or on both?</a:t>
                </a:r>
              </a:p>
              <a:p>
                <a:pPr marL="0" indent="0">
                  <a:buNone/>
                </a:pPr>
                <a14:m>
                  <m:oMath xmlns:m="http://schemas.openxmlformats.org/officeDocument/2006/math">
                    <m:r>
                      <a:rPr lang="en-US" sz="7200" i="1">
                        <a:latin typeface="Cambria Math" panose="02040503050406030204" pitchFamily="18" charset="0"/>
                        <a:ea typeface="Cambria Math" panose="02040503050406030204" pitchFamily="18" charset="0"/>
                      </a:rPr>
                      <m:t>𝒮𝒫</m:t>
                    </m:r>
                    <m:d>
                      <m:dPr>
                        <m:begChr m:val="["/>
                        <m:endChr m:val="]"/>
                        <m:ctrlPr>
                          <a:rPr lang="en-US" sz="7200" i="1">
                            <a:latin typeface="Cambria Math" panose="02040503050406030204" pitchFamily="18" charset="0"/>
                            <a:ea typeface="Cambria Math" panose="02040503050406030204" pitchFamily="18" charset="0"/>
                          </a:rPr>
                        </m:ctrlPr>
                      </m:dPr>
                      <m:e>
                        <m:r>
                          <a:rPr lang="de-DE" sz="7200" b="0" i="1" smtClean="0">
                            <a:latin typeface="Cambria Math" panose="02040503050406030204" pitchFamily="18" charset="0"/>
                            <a:ea typeface="Cambria Math" panose="02040503050406030204" pitchFamily="18" charset="0"/>
                          </a:rPr>
                          <m:t>16</m:t>
                        </m:r>
                        <m:r>
                          <a:rPr lang="de-DE" sz="7200" i="1">
                            <a:latin typeface="Cambria Math" panose="02040503050406030204" pitchFamily="18" charset="0"/>
                            <a:ea typeface="Cambria Math" panose="02040503050406030204" pitchFamily="18" charset="0"/>
                          </a:rPr>
                          <m:t>,</m:t>
                        </m:r>
                        <m:r>
                          <a:rPr lang="de-DE" sz="7200" b="0" i="1" smtClean="0">
                            <a:latin typeface="Cambria Math" panose="02040503050406030204" pitchFamily="18" charset="0"/>
                            <a:ea typeface="Cambria Math" panose="02040503050406030204" pitchFamily="18" charset="0"/>
                          </a:rPr>
                          <m:t>16</m:t>
                        </m:r>
                      </m:e>
                    </m:d>
                  </m:oMath>
                </a14:m>
                <a:r>
                  <a:rPr lang="en-US" sz="7200" dirty="0"/>
                  <a:t>; 5000 epochs;  </a:t>
                </a:r>
                <a14:m>
                  <m:oMath xmlns:m="http://schemas.openxmlformats.org/officeDocument/2006/math">
                    <m:r>
                      <a:rPr lang="en-US" sz="7200" i="1">
                        <a:latin typeface="Cambria Math" panose="02040503050406030204" pitchFamily="18" charset="0"/>
                        <a:ea typeface="Cambria Math" panose="02040503050406030204" pitchFamily="18" charset="0"/>
                      </a:rPr>
                      <m:t>𝛼</m:t>
                    </m:r>
                  </m:oMath>
                </a14:m>
                <a:r>
                  <a:rPr lang="en-US" sz="7200" dirty="0"/>
                  <a:t>: 0.002</a:t>
                </a:r>
              </a:p>
              <a:p>
                <a:pPr marL="0" indent="0">
                  <a:buNone/>
                </a:pPr>
                <a:endParaRPr lang="en-US" sz="7200" dirty="0">
                  <a:solidFill>
                    <a:srgbClr val="FF0000"/>
                  </a:solidFill>
                </a:endParaRPr>
              </a:p>
              <a:p>
                <a:pPr marL="0" indent="0">
                  <a:buNone/>
                </a:pPr>
                <a:r>
                  <a:rPr lang="en-US" sz="7200" b="1" dirty="0">
                    <a:solidFill>
                      <a:srgbClr val="FF0000"/>
                    </a:solidFill>
                  </a:rPr>
                  <a:t> </a:t>
                </a:r>
              </a:p>
              <a:p>
                <a:endParaRPr lang="en-US" dirty="0"/>
              </a:p>
              <a:p>
                <a:pPr marL="0" indent="0">
                  <a:buNone/>
                </a:pPr>
                <a:endParaRPr lang="en-US" dirty="0"/>
              </a:p>
            </p:txBody>
          </p:sp>
        </mc:Choice>
        <mc:Fallback xmlns="">
          <p:sp>
            <p:nvSpPr>
              <p:cNvPr id="11" name="Inhaltsplatzhalter 2">
                <a:extLst>
                  <a:ext uri="{FF2B5EF4-FFF2-40B4-BE49-F238E27FC236}">
                    <a16:creationId xmlns:a16="http://schemas.microsoft.com/office/drawing/2014/main" id="{DAAE8079-2CB4-BEAA-7369-B1241519D80A}"/>
                  </a:ext>
                </a:extLst>
              </p:cNvPr>
              <p:cNvSpPr>
                <a:spLocks noGrp="1" noRot="1" noChangeAspect="1" noMove="1" noResize="1" noEditPoints="1" noAdjustHandles="1" noChangeArrowheads="1" noChangeShapeType="1" noTextEdit="1"/>
              </p:cNvSpPr>
              <p:nvPr>
                <p:ph idx="1"/>
              </p:nvPr>
            </p:nvSpPr>
            <p:spPr>
              <a:xfrm>
                <a:off x="360000" y="1659724"/>
                <a:ext cx="6573122" cy="5118433"/>
              </a:xfrm>
              <a:blipFill>
                <a:blip r:embed="rId3"/>
                <a:stretch>
                  <a:fillRect l="-2124" t="-2475"/>
                </a:stretch>
              </a:blipFill>
            </p:spPr>
            <p:txBody>
              <a:bodyPr/>
              <a:lstStyle/>
              <a:p>
                <a:r>
                  <a:rPr lang="en-US">
                    <a:noFill/>
                  </a:rPr>
                  <a:t> </a:t>
                </a:r>
              </a:p>
            </p:txBody>
          </p:sp>
        </mc:Fallback>
      </mc:AlternateContent>
      <p:sp>
        <p:nvSpPr>
          <p:cNvPr id="2" name="Titel 1">
            <a:extLst>
              <a:ext uri="{FF2B5EF4-FFF2-40B4-BE49-F238E27FC236}">
                <a16:creationId xmlns:a16="http://schemas.microsoft.com/office/drawing/2014/main" id="{B1B319AD-2B7D-E500-A8B0-E3953A696061}"/>
              </a:ext>
            </a:extLst>
          </p:cNvPr>
          <p:cNvSpPr>
            <a:spLocks noGrp="1"/>
          </p:cNvSpPr>
          <p:nvPr>
            <p:ph type="title"/>
          </p:nvPr>
        </p:nvSpPr>
        <p:spPr>
          <a:xfrm>
            <a:off x="360000" y="641275"/>
            <a:ext cx="9696000" cy="1080000"/>
          </a:xfrm>
        </p:spPr>
        <p:txBody>
          <a:bodyPr anchor="t">
            <a:normAutofit/>
          </a:bodyPr>
          <a:lstStyle/>
          <a:p>
            <a:pPr>
              <a:lnSpc>
                <a:spcPct val="100000"/>
              </a:lnSpc>
            </a:pPr>
            <a:r>
              <a:rPr lang="en-US" sz="2800" dirty="0"/>
              <a:t>Physics-augmented neural network - </a:t>
            </a:r>
            <a:br>
              <a:rPr lang="en-US" sz="2800" dirty="0"/>
            </a:br>
            <a:r>
              <a:rPr lang="en-US" sz="2800" dirty="0"/>
              <a:t>Invariant-based PANN model</a:t>
            </a:r>
          </a:p>
        </p:txBody>
      </p:sp>
      <p:sp>
        <p:nvSpPr>
          <p:cNvPr id="4" name="Datumsplatzhalter 3">
            <a:extLst>
              <a:ext uri="{FF2B5EF4-FFF2-40B4-BE49-F238E27FC236}">
                <a16:creationId xmlns:a16="http://schemas.microsoft.com/office/drawing/2014/main" id="{61C12B52-BD6C-9A4D-1B68-AC7EF2C6670C}"/>
              </a:ext>
            </a:extLst>
          </p:cNvPr>
          <p:cNvSpPr>
            <a:spLocks noGrp="1"/>
          </p:cNvSpPr>
          <p:nvPr>
            <p:ph type="dt" sz="half" idx="10"/>
          </p:nvPr>
        </p:nvSpPr>
        <p:spPr/>
        <p:txBody>
          <a:bodyPr/>
          <a:lstStyle/>
          <a:p>
            <a:fld id="{F033DDB9-20A1-F249-B817-FC3A576ACE88}" type="datetime1">
              <a:rPr lang="de-DE" smtClean="0"/>
              <a:t>12.12.24</a:t>
            </a:fld>
            <a:endParaRPr lang="de-DE" dirty="0"/>
          </a:p>
        </p:txBody>
      </p:sp>
      <p:sp>
        <p:nvSpPr>
          <p:cNvPr id="5" name="Fußzeilenplatzhalter 4">
            <a:extLst>
              <a:ext uri="{FF2B5EF4-FFF2-40B4-BE49-F238E27FC236}">
                <a16:creationId xmlns:a16="http://schemas.microsoft.com/office/drawing/2014/main" id="{6ED4CD01-0FE7-1822-1D93-F947689B384D}"/>
              </a:ext>
            </a:extLst>
          </p:cNvPr>
          <p:cNvSpPr>
            <a:spLocks noGrp="1"/>
          </p:cNvSpPr>
          <p:nvPr>
            <p:ph type="ftr" sz="quarter" idx="11"/>
          </p:nvPr>
        </p:nvSpPr>
        <p:spPr/>
        <p:txBody>
          <a:bodyPr/>
          <a:lstStyle/>
          <a:p>
            <a:r>
              <a:rPr lang="de-DE" dirty="0"/>
              <a:t>L. Demuth</a:t>
            </a:r>
            <a:r>
              <a:rPr lang="de-DE" sz="1000" dirty="0"/>
              <a:t> | Task 3: </a:t>
            </a:r>
            <a:r>
              <a:rPr lang="de-DE" sz="1000" dirty="0" err="1"/>
              <a:t>model</a:t>
            </a:r>
            <a:r>
              <a:rPr lang="de-DE" sz="1000" dirty="0"/>
              <a:t> </a:t>
            </a:r>
            <a:r>
              <a:rPr lang="de-DE" sz="1000" dirty="0" err="1"/>
              <a:t>implementation</a:t>
            </a:r>
            <a:endParaRPr lang="de-DE" sz="1000" dirty="0"/>
          </a:p>
        </p:txBody>
      </p:sp>
      <p:sp>
        <p:nvSpPr>
          <p:cNvPr id="6" name="Foliennummernplatzhalter 5">
            <a:extLst>
              <a:ext uri="{FF2B5EF4-FFF2-40B4-BE49-F238E27FC236}">
                <a16:creationId xmlns:a16="http://schemas.microsoft.com/office/drawing/2014/main" id="{A3F88B0F-1B5A-C520-598A-F7E89E22118D}"/>
              </a:ext>
            </a:extLst>
          </p:cNvPr>
          <p:cNvSpPr>
            <a:spLocks noGrp="1"/>
          </p:cNvSpPr>
          <p:nvPr>
            <p:ph type="sldNum" sz="quarter" idx="12"/>
          </p:nvPr>
        </p:nvSpPr>
        <p:spPr/>
        <p:txBody>
          <a:bodyPr/>
          <a:lstStyle/>
          <a:p>
            <a:fld id="{DD2F4C09-65E4-4AD7-8D55-83CBD210ED85}" type="slidenum">
              <a:rPr lang="de-DE" smtClean="0"/>
              <a:pPr/>
              <a:t>12</a:t>
            </a:fld>
            <a:endParaRPr lang="de-DE" dirty="0"/>
          </a:p>
        </p:txBody>
      </p:sp>
      <p:pic>
        <p:nvPicPr>
          <p:cNvPr id="9" name="Grafik 8" descr="Ein Bild, das Screenshot, Text, Kreis, Farbigkeit enthält.&#10;&#10;Automatisch generierte Beschreibung">
            <a:extLst>
              <a:ext uri="{FF2B5EF4-FFF2-40B4-BE49-F238E27FC236}">
                <a16:creationId xmlns:a16="http://schemas.microsoft.com/office/drawing/2014/main" id="{32B41F42-9E8A-5093-7499-869C7D2767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989000"/>
            <a:ext cx="6308521" cy="3250200"/>
          </a:xfrm>
          <a:prstGeom prst="rect">
            <a:avLst/>
          </a:prstGeom>
        </p:spPr>
      </p:pic>
    </p:spTree>
    <p:extLst>
      <p:ext uri="{BB962C8B-B14F-4D97-AF65-F5344CB8AC3E}">
        <p14:creationId xmlns:p14="http://schemas.microsoft.com/office/powerpoint/2010/main" val="163444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
                                            <p:txEl>
                                              <p:pRg st="0" end="0"/>
                                            </p:txEl>
                                          </p:spTgt>
                                        </p:tgtEl>
                                        <p:attrNameLst>
                                          <p:attrName>style.visibility</p:attrName>
                                        </p:attrNameLst>
                                      </p:cBhvr>
                                      <p:to>
                                        <p:strVal val="visible"/>
                                      </p:to>
                                    </p:set>
                                    <p:animEffect transition="in" filter="fade">
                                      <p:cBhvr>
                                        <p:cTn id="12" dur="500"/>
                                        <p:tgtEl>
                                          <p:spTgt spid="11">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xEl>
                                              <p:pRg st="1" end="1"/>
                                            </p:txEl>
                                          </p:spTgt>
                                        </p:tgtEl>
                                        <p:attrNameLst>
                                          <p:attrName>style.visibility</p:attrName>
                                        </p:attrNameLst>
                                      </p:cBhvr>
                                      <p:to>
                                        <p:strVal val="visible"/>
                                      </p:to>
                                    </p:set>
                                    <p:animEffect transition="in" filter="fade">
                                      <p:cBhvr>
                                        <p:cTn id="17" dur="500"/>
                                        <p:tgtEl>
                                          <p:spTgt spid="11">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xEl>
                                              <p:pRg st="2" end="2"/>
                                            </p:txEl>
                                          </p:spTgt>
                                        </p:tgtEl>
                                        <p:attrNameLst>
                                          <p:attrName>style.visibility</p:attrName>
                                        </p:attrNameLst>
                                      </p:cBhvr>
                                      <p:to>
                                        <p:strVal val="visible"/>
                                      </p:to>
                                    </p:set>
                                    <p:animEffect transition="in" filter="fade">
                                      <p:cBhvr>
                                        <p:cTn id="22" dur="500"/>
                                        <p:tgtEl>
                                          <p:spTgt spid="11">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xEl>
                                              <p:pRg st="3" end="3"/>
                                            </p:txEl>
                                          </p:spTgt>
                                        </p:tgtEl>
                                        <p:attrNameLst>
                                          <p:attrName>style.visibility</p:attrName>
                                        </p:attrNameLst>
                                      </p:cBhvr>
                                      <p:to>
                                        <p:strVal val="visible"/>
                                      </p:to>
                                    </p:set>
                                    <p:animEffect transition="in" filter="fade">
                                      <p:cBhvr>
                                        <p:cTn id="27" dur="500"/>
                                        <p:tgtEl>
                                          <p:spTgt spid="11">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xEl>
                                              <p:pRg st="4" end="4"/>
                                            </p:txEl>
                                          </p:spTgt>
                                        </p:tgtEl>
                                        <p:attrNameLst>
                                          <p:attrName>style.visibility</p:attrName>
                                        </p:attrNameLst>
                                      </p:cBhvr>
                                      <p:to>
                                        <p:strVal val="visible"/>
                                      </p:to>
                                    </p:set>
                                    <p:animEffect transition="in" filter="fade">
                                      <p:cBhvr>
                                        <p:cTn id="32" dur="500"/>
                                        <p:tgtEl>
                                          <p:spTgt spid="11">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1">
                                            <p:txEl>
                                              <p:pRg st="5" end="5"/>
                                            </p:txEl>
                                          </p:spTgt>
                                        </p:tgtEl>
                                        <p:attrNameLst>
                                          <p:attrName>style.visibility</p:attrName>
                                        </p:attrNameLst>
                                      </p:cBhvr>
                                      <p:to>
                                        <p:strVal val="visible"/>
                                      </p:to>
                                    </p:set>
                                    <p:animEffect transition="in" filter="fade">
                                      <p:cBhvr>
                                        <p:cTn id="37" dur="500"/>
                                        <p:tgtEl>
                                          <p:spTgt spid="11">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
                                            <p:txEl>
                                              <p:pRg st="6" end="6"/>
                                            </p:txEl>
                                          </p:spTgt>
                                        </p:tgtEl>
                                        <p:attrNameLst>
                                          <p:attrName>style.visibility</p:attrName>
                                        </p:attrNameLst>
                                      </p:cBhvr>
                                      <p:to>
                                        <p:strVal val="visible"/>
                                      </p:to>
                                    </p:set>
                                    <p:animEffect transition="in" filter="fade">
                                      <p:cBhvr>
                                        <p:cTn id="42" dur="500"/>
                                        <p:tgtEl>
                                          <p:spTgt spid="11">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1">
                                            <p:txEl>
                                              <p:pRg st="7" end="7"/>
                                            </p:txEl>
                                          </p:spTgt>
                                        </p:tgtEl>
                                        <p:attrNameLst>
                                          <p:attrName>style.visibility</p:attrName>
                                        </p:attrNameLst>
                                      </p:cBhvr>
                                      <p:to>
                                        <p:strVal val="visible"/>
                                      </p:to>
                                    </p:set>
                                    <p:animEffect transition="in" filter="fade">
                                      <p:cBhvr>
                                        <p:cTn id="47" dur="500"/>
                                        <p:tgtEl>
                                          <p:spTgt spid="11">
                                            <p:txEl>
                                              <p:pRg st="7" end="7"/>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1">
                                            <p:txEl>
                                              <p:pRg st="8" end="8"/>
                                            </p:txEl>
                                          </p:spTgt>
                                        </p:tgtEl>
                                        <p:attrNameLst>
                                          <p:attrName>style.visibility</p:attrName>
                                        </p:attrNameLst>
                                      </p:cBhvr>
                                      <p:to>
                                        <p:strVal val="visible"/>
                                      </p:to>
                                    </p:set>
                                    <p:animEffect transition="in" filter="fade">
                                      <p:cBhvr>
                                        <p:cTn id="52" dur="500"/>
                                        <p:tgtEl>
                                          <p:spTgt spid="11">
                                            <p:txEl>
                                              <p:pRg st="8" end="8"/>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1">
                                            <p:txEl>
                                              <p:pRg st="9" end="9"/>
                                            </p:txEl>
                                          </p:spTgt>
                                        </p:tgtEl>
                                        <p:attrNameLst>
                                          <p:attrName>style.visibility</p:attrName>
                                        </p:attrNameLst>
                                      </p:cBhvr>
                                      <p:to>
                                        <p:strVal val="visible"/>
                                      </p:to>
                                    </p:set>
                                    <p:animEffect transition="in" filter="fade">
                                      <p:cBhvr>
                                        <p:cTn id="57" dur="500"/>
                                        <p:tgtEl>
                                          <p:spTgt spid="11">
                                            <p:txEl>
                                              <p:pRg st="9" end="9"/>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nodeType="clickEffect">
                                  <p:stCondLst>
                                    <p:cond delay="0"/>
                                  </p:stCondLst>
                                  <p:childTnLst>
                                    <p:set>
                                      <p:cBhvr>
                                        <p:cTn id="61" dur="1" fill="hold">
                                          <p:stCondLst>
                                            <p:cond delay="0"/>
                                          </p:stCondLst>
                                        </p:cTn>
                                        <p:tgtEl>
                                          <p:spTgt spid="11">
                                            <p:txEl>
                                              <p:pRg st="10" end="10"/>
                                            </p:txEl>
                                          </p:spTgt>
                                        </p:tgtEl>
                                        <p:attrNameLst>
                                          <p:attrName>style.visibility</p:attrName>
                                        </p:attrNameLst>
                                      </p:cBhvr>
                                      <p:to>
                                        <p:strVal val="visible"/>
                                      </p:to>
                                    </p:set>
                                    <p:animEffect transition="in" filter="fade">
                                      <p:cBhvr>
                                        <p:cTn id="62" dur="500"/>
                                        <p:tgtEl>
                                          <p:spTgt spid="11">
                                            <p:txEl>
                                              <p:pRg st="10" end="10"/>
                                            </p:txEl>
                                          </p:spTgt>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11">
                                            <p:txEl>
                                              <p:pRg st="11" end="11"/>
                                            </p:txEl>
                                          </p:spTgt>
                                        </p:tgtEl>
                                        <p:attrNameLst>
                                          <p:attrName>style.visibility</p:attrName>
                                        </p:attrNameLst>
                                      </p:cBhvr>
                                      <p:to>
                                        <p:strVal val="visible"/>
                                      </p:to>
                                    </p:set>
                                    <p:animEffect transition="in" filter="fade">
                                      <p:cBhvr>
                                        <p:cTn id="67" dur="500"/>
                                        <p:tgtEl>
                                          <p:spTgt spid="11">
                                            <p:txEl>
                                              <p:pRg st="11" end="11"/>
                                            </p:txEl>
                                          </p:spTgt>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11">
                                            <p:txEl>
                                              <p:pRg st="13" end="13"/>
                                            </p:txEl>
                                          </p:spTgt>
                                        </p:tgtEl>
                                        <p:attrNameLst>
                                          <p:attrName>style.visibility</p:attrName>
                                        </p:attrNameLst>
                                      </p:cBhvr>
                                      <p:to>
                                        <p:strVal val="visible"/>
                                      </p:to>
                                    </p:set>
                                    <p:animEffect transition="in" filter="fade">
                                      <p:cBhvr>
                                        <p:cTn id="72" dur="500"/>
                                        <p:tgtEl>
                                          <p:spTgt spid="11">
                                            <p:txEl>
                                              <p:pRg st="13" end="1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5CDB62-A093-6169-948A-FF54C95DD3E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5DC9830-E68B-EC9F-5863-DB056F64C9A6}"/>
              </a:ext>
            </a:extLst>
          </p:cNvPr>
          <p:cNvSpPr>
            <a:spLocks noGrp="1"/>
          </p:cNvSpPr>
          <p:nvPr>
            <p:ph type="title"/>
          </p:nvPr>
        </p:nvSpPr>
        <p:spPr>
          <a:xfrm>
            <a:off x="360000" y="617508"/>
            <a:ext cx="9696000" cy="532318"/>
          </a:xfrm>
        </p:spPr>
        <p:txBody>
          <a:bodyPr anchor="t">
            <a:normAutofit/>
          </a:bodyPr>
          <a:lstStyle/>
          <a:p>
            <a:pPr>
              <a:lnSpc>
                <a:spcPct val="100000"/>
              </a:lnSpc>
            </a:pPr>
            <a:r>
              <a:rPr lang="en-US" sz="2800" dirty="0"/>
              <a:t>Influence of loss function on results</a:t>
            </a:r>
          </a:p>
        </p:txBody>
      </p:sp>
      <p:sp>
        <p:nvSpPr>
          <p:cNvPr id="4" name="Datumsplatzhalter 3">
            <a:extLst>
              <a:ext uri="{FF2B5EF4-FFF2-40B4-BE49-F238E27FC236}">
                <a16:creationId xmlns:a16="http://schemas.microsoft.com/office/drawing/2014/main" id="{DD4F3B50-218F-1714-26C2-A123C4BF533C}"/>
              </a:ext>
            </a:extLst>
          </p:cNvPr>
          <p:cNvSpPr>
            <a:spLocks noGrp="1"/>
          </p:cNvSpPr>
          <p:nvPr>
            <p:ph type="dt" sz="half" idx="10"/>
          </p:nvPr>
        </p:nvSpPr>
        <p:spPr/>
        <p:txBody>
          <a:bodyPr/>
          <a:lstStyle/>
          <a:p>
            <a:fld id="{F033DDB9-20A1-F249-B817-FC3A576ACE88}" type="datetime1">
              <a:rPr lang="de-DE" smtClean="0"/>
              <a:t>12.12.24</a:t>
            </a:fld>
            <a:endParaRPr lang="de-DE" dirty="0"/>
          </a:p>
        </p:txBody>
      </p:sp>
      <p:sp>
        <p:nvSpPr>
          <p:cNvPr id="5" name="Fußzeilenplatzhalter 4">
            <a:extLst>
              <a:ext uri="{FF2B5EF4-FFF2-40B4-BE49-F238E27FC236}">
                <a16:creationId xmlns:a16="http://schemas.microsoft.com/office/drawing/2014/main" id="{B1FA749F-E55E-90BD-4611-565195A8F335}"/>
              </a:ext>
            </a:extLst>
          </p:cNvPr>
          <p:cNvSpPr>
            <a:spLocks noGrp="1"/>
          </p:cNvSpPr>
          <p:nvPr>
            <p:ph type="ftr" sz="quarter" idx="11"/>
          </p:nvPr>
        </p:nvSpPr>
        <p:spPr/>
        <p:txBody>
          <a:bodyPr/>
          <a:lstStyle/>
          <a:p>
            <a:r>
              <a:rPr lang="de-DE" dirty="0"/>
              <a:t>L. Demuth</a:t>
            </a:r>
            <a:r>
              <a:rPr lang="de-DE" sz="1000" dirty="0"/>
              <a:t> | Task 3: </a:t>
            </a:r>
            <a:r>
              <a:rPr lang="de-DE" sz="1000" dirty="0" err="1"/>
              <a:t>Results</a:t>
            </a:r>
            <a:endParaRPr lang="de-DE" sz="1000" dirty="0"/>
          </a:p>
        </p:txBody>
      </p:sp>
      <p:sp>
        <p:nvSpPr>
          <p:cNvPr id="6" name="Foliennummernplatzhalter 5">
            <a:extLst>
              <a:ext uri="{FF2B5EF4-FFF2-40B4-BE49-F238E27FC236}">
                <a16:creationId xmlns:a16="http://schemas.microsoft.com/office/drawing/2014/main" id="{8FB9D748-BAE1-3C3B-ABD3-E7A30590A0D5}"/>
              </a:ext>
            </a:extLst>
          </p:cNvPr>
          <p:cNvSpPr>
            <a:spLocks noGrp="1"/>
          </p:cNvSpPr>
          <p:nvPr>
            <p:ph type="sldNum" sz="quarter" idx="12"/>
          </p:nvPr>
        </p:nvSpPr>
        <p:spPr/>
        <p:txBody>
          <a:bodyPr/>
          <a:lstStyle/>
          <a:p>
            <a:fld id="{DD2F4C09-65E4-4AD7-8D55-83CBD210ED85}" type="slidenum">
              <a:rPr lang="de-DE" smtClean="0"/>
              <a:pPr/>
              <a:t>13</a:t>
            </a:fld>
            <a:endParaRPr lang="de-DE" dirty="0"/>
          </a:p>
        </p:txBody>
      </p:sp>
      <p:grpSp>
        <p:nvGrpSpPr>
          <p:cNvPr id="50" name="Gruppieren 49">
            <a:extLst>
              <a:ext uri="{FF2B5EF4-FFF2-40B4-BE49-F238E27FC236}">
                <a16:creationId xmlns:a16="http://schemas.microsoft.com/office/drawing/2014/main" id="{1F531386-0D92-87AB-7C04-3A234C483C55}"/>
              </a:ext>
            </a:extLst>
          </p:cNvPr>
          <p:cNvGrpSpPr/>
          <p:nvPr/>
        </p:nvGrpSpPr>
        <p:grpSpPr>
          <a:xfrm>
            <a:off x="277381" y="1370499"/>
            <a:ext cx="10871676" cy="1653023"/>
            <a:chOff x="264324" y="1122891"/>
            <a:chExt cx="11496000" cy="1946110"/>
          </a:xfrm>
        </p:grpSpPr>
        <p:sp>
          <p:nvSpPr>
            <p:cNvPr id="37" name="Abgerundetes Rechteck 36">
              <a:extLst>
                <a:ext uri="{FF2B5EF4-FFF2-40B4-BE49-F238E27FC236}">
                  <a16:creationId xmlns:a16="http://schemas.microsoft.com/office/drawing/2014/main" id="{75176D90-3D02-372E-1C70-B62B5795B8D1}"/>
                </a:ext>
              </a:extLst>
            </p:cNvPr>
            <p:cNvSpPr/>
            <p:nvPr/>
          </p:nvSpPr>
          <p:spPr>
            <a:xfrm>
              <a:off x="264324" y="1122891"/>
              <a:ext cx="11496000" cy="1946110"/>
            </a:xfrm>
            <a:prstGeom prst="roundRect">
              <a:avLst/>
            </a:prstGeom>
            <a:solidFill>
              <a:schemeClr val="accent5">
                <a:alpha val="3103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uppieren 33">
              <a:extLst>
                <a:ext uri="{FF2B5EF4-FFF2-40B4-BE49-F238E27FC236}">
                  <a16:creationId xmlns:a16="http://schemas.microsoft.com/office/drawing/2014/main" id="{EAAB2BCC-102E-C1D6-5B82-78468935431D}"/>
                </a:ext>
              </a:extLst>
            </p:cNvPr>
            <p:cNvGrpSpPr/>
            <p:nvPr/>
          </p:nvGrpSpPr>
          <p:grpSpPr>
            <a:xfrm>
              <a:off x="438680" y="1201045"/>
              <a:ext cx="11147287" cy="1813798"/>
              <a:chOff x="473150" y="2926232"/>
              <a:chExt cx="11147287" cy="1813798"/>
            </a:xfrm>
          </p:grpSpPr>
          <p:pic>
            <p:nvPicPr>
              <p:cNvPr id="25" name="Grafik 24" descr="Ein Bild, das Diagramm, Reihe, Text, Steigung enthält.&#10;&#10;Automatisch generierte Beschreibung">
                <a:extLst>
                  <a:ext uri="{FF2B5EF4-FFF2-40B4-BE49-F238E27FC236}">
                    <a16:creationId xmlns:a16="http://schemas.microsoft.com/office/drawing/2014/main" id="{C85F0D2E-ECF6-1E50-1FC3-777472BB7694}"/>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7203923" y="2929430"/>
                <a:ext cx="2160000" cy="1800000"/>
              </a:xfrm>
              <a:prstGeom prst="rect">
                <a:avLst/>
              </a:prstGeom>
              <a:effectLst>
                <a:softEdge rad="25400"/>
              </a:effectLst>
            </p:spPr>
          </p:pic>
          <p:pic>
            <p:nvPicPr>
              <p:cNvPr id="27" name="Grafik 26" descr="Ein Bild, das Text, Diagramm, Reihe, Screenshot enthält.&#10;&#10;Automatisch generierte Beschreibung">
                <a:extLst>
                  <a:ext uri="{FF2B5EF4-FFF2-40B4-BE49-F238E27FC236}">
                    <a16:creationId xmlns:a16="http://schemas.microsoft.com/office/drawing/2014/main" id="{99860669-4B21-CA34-0955-586D7291B1AC}"/>
                  </a:ext>
                </a:extLst>
              </p:cNvPr>
              <p:cNvPicPr>
                <a:picLocks/>
              </p:cNvPicPr>
              <p:nvPr/>
            </p:nvPicPr>
            <p:blipFill>
              <a:blip r:embed="rId4">
                <a:extLst>
                  <a:ext uri="{28A0092B-C50C-407E-A947-70E740481C1C}">
                    <a14:useLocalDpi xmlns:a14="http://schemas.microsoft.com/office/drawing/2010/main" val="0"/>
                  </a:ext>
                </a:extLst>
              </a:blip>
              <a:stretch>
                <a:fillRect/>
              </a:stretch>
            </p:blipFill>
            <p:spPr>
              <a:xfrm>
                <a:off x="2709079" y="2926232"/>
                <a:ext cx="2160000" cy="1800000"/>
              </a:xfrm>
              <a:prstGeom prst="rect">
                <a:avLst/>
              </a:prstGeom>
              <a:effectLst>
                <a:softEdge rad="25400"/>
              </a:effectLst>
            </p:spPr>
          </p:pic>
          <p:pic>
            <p:nvPicPr>
              <p:cNvPr id="29" name="Grafik 28" descr="Ein Bild, das Text, Reihe, Diagramm, Schrift enthält.&#10;&#10;Automatisch generierte Beschreibung">
                <a:extLst>
                  <a:ext uri="{FF2B5EF4-FFF2-40B4-BE49-F238E27FC236}">
                    <a16:creationId xmlns:a16="http://schemas.microsoft.com/office/drawing/2014/main" id="{0F8A32C4-F243-ECDF-02AC-27CA207F9BB8}"/>
                  </a:ext>
                </a:extLst>
              </p:cNvPr>
              <p:cNvPicPr>
                <a:picLocks/>
              </p:cNvPicPr>
              <p:nvPr/>
            </p:nvPicPr>
            <p:blipFill>
              <a:blip r:embed="rId5">
                <a:extLst>
                  <a:ext uri="{28A0092B-C50C-407E-A947-70E740481C1C}">
                    <a14:useLocalDpi xmlns:a14="http://schemas.microsoft.com/office/drawing/2010/main" val="0"/>
                  </a:ext>
                </a:extLst>
              </a:blip>
              <a:stretch>
                <a:fillRect/>
              </a:stretch>
            </p:blipFill>
            <p:spPr>
              <a:xfrm>
                <a:off x="9460437" y="2929430"/>
                <a:ext cx="2160000" cy="1800000"/>
              </a:xfrm>
              <a:prstGeom prst="rect">
                <a:avLst/>
              </a:prstGeom>
              <a:effectLst>
                <a:softEdge rad="25400"/>
              </a:effectLst>
            </p:spPr>
          </p:pic>
          <p:pic>
            <p:nvPicPr>
              <p:cNvPr id="31" name="Grafik 30" descr="Ein Bild, das Text, Reihe, Diagramm, Schrift enthält.&#10;&#10;Automatisch generierte Beschreibung">
                <a:extLst>
                  <a:ext uri="{FF2B5EF4-FFF2-40B4-BE49-F238E27FC236}">
                    <a16:creationId xmlns:a16="http://schemas.microsoft.com/office/drawing/2014/main" id="{9A82CE74-3173-9277-17DD-BFE80025C0EE}"/>
                  </a:ext>
                </a:extLst>
              </p:cNvPr>
              <p:cNvPicPr>
                <a:picLocks/>
              </p:cNvPicPr>
              <p:nvPr/>
            </p:nvPicPr>
            <p:blipFill>
              <a:blip r:embed="rId6">
                <a:extLst>
                  <a:ext uri="{28A0092B-C50C-407E-A947-70E740481C1C}">
                    <a14:useLocalDpi xmlns:a14="http://schemas.microsoft.com/office/drawing/2010/main" val="0"/>
                  </a:ext>
                </a:extLst>
              </a:blip>
              <a:stretch>
                <a:fillRect/>
              </a:stretch>
            </p:blipFill>
            <p:spPr>
              <a:xfrm>
                <a:off x="4971237" y="2938755"/>
                <a:ext cx="2160000" cy="1801275"/>
              </a:xfrm>
              <a:prstGeom prst="rect">
                <a:avLst/>
              </a:prstGeom>
              <a:effectLst>
                <a:softEdge rad="25400"/>
              </a:effectLst>
            </p:spPr>
          </p:pic>
          <p:pic>
            <p:nvPicPr>
              <p:cNvPr id="33" name="Grafik 32" descr="Ein Bild, das Text, Diagramm, Reihe enthält.&#10;&#10;Automatisch generierte Beschreibung">
                <a:extLst>
                  <a:ext uri="{FF2B5EF4-FFF2-40B4-BE49-F238E27FC236}">
                    <a16:creationId xmlns:a16="http://schemas.microsoft.com/office/drawing/2014/main" id="{2FC4C78B-BC22-06CE-2F68-425282BC43AC}"/>
                  </a:ext>
                </a:extLst>
              </p:cNvPr>
              <p:cNvPicPr>
                <a:picLocks/>
              </p:cNvPicPr>
              <p:nvPr/>
            </p:nvPicPr>
            <p:blipFill>
              <a:blip r:embed="rId7">
                <a:extLst>
                  <a:ext uri="{28A0092B-C50C-407E-A947-70E740481C1C}">
                    <a14:useLocalDpi xmlns:a14="http://schemas.microsoft.com/office/drawing/2010/main" val="0"/>
                  </a:ext>
                </a:extLst>
              </a:blip>
              <a:stretch>
                <a:fillRect/>
              </a:stretch>
            </p:blipFill>
            <p:spPr>
              <a:xfrm>
                <a:off x="473150" y="2938756"/>
                <a:ext cx="2160000" cy="1800000"/>
              </a:xfrm>
              <a:prstGeom prst="rect">
                <a:avLst/>
              </a:prstGeom>
              <a:effectLst>
                <a:softEdge rad="25400"/>
              </a:effectLst>
            </p:spPr>
          </p:pic>
        </p:grpSp>
      </p:grpSp>
      <p:grpSp>
        <p:nvGrpSpPr>
          <p:cNvPr id="51" name="Gruppieren 50">
            <a:extLst>
              <a:ext uri="{FF2B5EF4-FFF2-40B4-BE49-F238E27FC236}">
                <a16:creationId xmlns:a16="http://schemas.microsoft.com/office/drawing/2014/main" id="{87688DA8-4638-4571-A16A-1D90B83F54F2}"/>
              </a:ext>
            </a:extLst>
          </p:cNvPr>
          <p:cNvGrpSpPr/>
          <p:nvPr/>
        </p:nvGrpSpPr>
        <p:grpSpPr>
          <a:xfrm>
            <a:off x="262314" y="3121031"/>
            <a:ext cx="10869666" cy="1653023"/>
            <a:chOff x="187697" y="3087618"/>
            <a:chExt cx="11496000" cy="1946110"/>
          </a:xfrm>
        </p:grpSpPr>
        <p:sp>
          <p:nvSpPr>
            <p:cNvPr id="48" name="Abgerundetes Rechteck 47">
              <a:extLst>
                <a:ext uri="{FF2B5EF4-FFF2-40B4-BE49-F238E27FC236}">
                  <a16:creationId xmlns:a16="http://schemas.microsoft.com/office/drawing/2014/main" id="{2D33E2CE-0862-4B09-A324-7A507272EE19}"/>
                </a:ext>
              </a:extLst>
            </p:cNvPr>
            <p:cNvSpPr/>
            <p:nvPr/>
          </p:nvSpPr>
          <p:spPr>
            <a:xfrm>
              <a:off x="187697" y="3087618"/>
              <a:ext cx="11496000" cy="1946110"/>
            </a:xfrm>
            <a:prstGeom prst="roundRect">
              <a:avLst/>
            </a:prstGeom>
            <a:solidFill>
              <a:schemeClr val="accent5">
                <a:alpha val="31033"/>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9" name="Gruppieren 48">
              <a:extLst>
                <a:ext uri="{FF2B5EF4-FFF2-40B4-BE49-F238E27FC236}">
                  <a16:creationId xmlns:a16="http://schemas.microsoft.com/office/drawing/2014/main" id="{2CB5A965-E761-F452-9629-147282E9B7C5}"/>
                </a:ext>
              </a:extLst>
            </p:cNvPr>
            <p:cNvGrpSpPr/>
            <p:nvPr/>
          </p:nvGrpSpPr>
          <p:grpSpPr>
            <a:xfrm>
              <a:off x="386333" y="3139830"/>
              <a:ext cx="11104660" cy="1841685"/>
              <a:chOff x="360000" y="3117994"/>
              <a:chExt cx="11104660" cy="1841685"/>
            </a:xfrm>
          </p:grpSpPr>
          <p:pic>
            <p:nvPicPr>
              <p:cNvPr id="39" name="Grafik 38" descr="Ein Bild, das Text, Reihe, Diagramm, Screenshot enthält.&#10;&#10;Automatisch generierte Beschreibung">
                <a:extLst>
                  <a:ext uri="{FF2B5EF4-FFF2-40B4-BE49-F238E27FC236}">
                    <a16:creationId xmlns:a16="http://schemas.microsoft.com/office/drawing/2014/main" id="{4013AD24-3888-DE0D-DDEC-04621A1D8F07}"/>
                  </a:ext>
                </a:extLst>
              </p:cNvPr>
              <p:cNvPicPr>
                <a:picLocks/>
              </p:cNvPicPr>
              <p:nvPr/>
            </p:nvPicPr>
            <p:blipFill>
              <a:blip r:embed="rId8">
                <a:extLst>
                  <a:ext uri="{28A0092B-C50C-407E-A947-70E740481C1C}">
                    <a14:useLocalDpi xmlns:a14="http://schemas.microsoft.com/office/drawing/2010/main" val="0"/>
                  </a:ext>
                </a:extLst>
              </a:blip>
              <a:stretch>
                <a:fillRect/>
              </a:stretch>
            </p:blipFill>
            <p:spPr>
              <a:xfrm>
                <a:off x="7060881" y="3119638"/>
                <a:ext cx="2160000" cy="1800000"/>
              </a:xfrm>
              <a:prstGeom prst="rect">
                <a:avLst/>
              </a:prstGeom>
              <a:effectLst>
                <a:softEdge rad="25400"/>
              </a:effectLst>
            </p:spPr>
          </p:pic>
          <p:pic>
            <p:nvPicPr>
              <p:cNvPr id="41" name="Grafik 40" descr="Ein Bild, das Text, Diagramm, Reihe, Screenshot enthält.&#10;&#10;Automatisch generierte Beschreibung">
                <a:extLst>
                  <a:ext uri="{FF2B5EF4-FFF2-40B4-BE49-F238E27FC236}">
                    <a16:creationId xmlns:a16="http://schemas.microsoft.com/office/drawing/2014/main" id="{8A586021-F26A-67B7-71D6-ACA51670F895}"/>
                  </a:ext>
                </a:extLst>
              </p:cNvPr>
              <p:cNvPicPr>
                <a:picLocks/>
              </p:cNvPicPr>
              <p:nvPr/>
            </p:nvPicPr>
            <p:blipFill>
              <a:blip r:embed="rId9">
                <a:extLst>
                  <a:ext uri="{28A0092B-C50C-407E-A947-70E740481C1C}">
                    <a14:useLocalDpi xmlns:a14="http://schemas.microsoft.com/office/drawing/2010/main" val="0"/>
                  </a:ext>
                </a:extLst>
              </a:blip>
              <a:stretch>
                <a:fillRect/>
              </a:stretch>
            </p:blipFill>
            <p:spPr>
              <a:xfrm>
                <a:off x="2593627" y="3159679"/>
                <a:ext cx="2160000" cy="1800000"/>
              </a:xfrm>
              <a:prstGeom prst="rect">
                <a:avLst/>
              </a:prstGeom>
              <a:effectLst>
                <a:softEdge rad="25400"/>
              </a:effectLst>
            </p:spPr>
          </p:pic>
          <p:pic>
            <p:nvPicPr>
              <p:cNvPr id="43" name="Grafik 42" descr="Ein Bild, das Text, Reihe, Diagramm, Screenshot enthält.&#10;&#10;Automatisch generierte Beschreibung">
                <a:extLst>
                  <a:ext uri="{FF2B5EF4-FFF2-40B4-BE49-F238E27FC236}">
                    <a16:creationId xmlns:a16="http://schemas.microsoft.com/office/drawing/2014/main" id="{A0B25246-BA34-233C-028D-47C3E57B3742}"/>
                  </a:ext>
                </a:extLst>
              </p:cNvPr>
              <p:cNvPicPr>
                <a:picLocks/>
              </p:cNvPicPr>
              <p:nvPr/>
            </p:nvPicPr>
            <p:blipFill>
              <a:blip r:embed="rId10">
                <a:extLst>
                  <a:ext uri="{28A0092B-C50C-407E-A947-70E740481C1C}">
                    <a14:useLocalDpi xmlns:a14="http://schemas.microsoft.com/office/drawing/2010/main" val="0"/>
                  </a:ext>
                </a:extLst>
              </a:blip>
              <a:stretch>
                <a:fillRect/>
              </a:stretch>
            </p:blipFill>
            <p:spPr>
              <a:xfrm>
                <a:off x="9304660" y="3117994"/>
                <a:ext cx="2160000" cy="1800000"/>
              </a:xfrm>
              <a:prstGeom prst="rect">
                <a:avLst/>
              </a:prstGeom>
              <a:effectLst>
                <a:softEdge rad="25400"/>
              </a:effectLst>
            </p:spPr>
          </p:pic>
          <p:pic>
            <p:nvPicPr>
              <p:cNvPr id="45" name="Grafik 44" descr="Ein Bild, das Text, Reihe, Diagramm, Steigung enthält.&#10;&#10;Automatisch generierte Beschreibung">
                <a:extLst>
                  <a:ext uri="{FF2B5EF4-FFF2-40B4-BE49-F238E27FC236}">
                    <a16:creationId xmlns:a16="http://schemas.microsoft.com/office/drawing/2014/main" id="{E419ECC8-6467-1B88-C34B-EB05E923FCAB}"/>
                  </a:ext>
                </a:extLst>
              </p:cNvPr>
              <p:cNvPicPr>
                <a:picLocks/>
              </p:cNvPicPr>
              <p:nvPr/>
            </p:nvPicPr>
            <p:blipFill>
              <a:blip r:embed="rId11">
                <a:extLst>
                  <a:ext uri="{28A0092B-C50C-407E-A947-70E740481C1C}">
                    <a14:useLocalDpi xmlns:a14="http://schemas.microsoft.com/office/drawing/2010/main" val="0"/>
                  </a:ext>
                </a:extLst>
              </a:blip>
              <a:stretch>
                <a:fillRect/>
              </a:stretch>
            </p:blipFill>
            <p:spPr>
              <a:xfrm>
                <a:off x="4827254" y="3159679"/>
                <a:ext cx="2160000" cy="1800000"/>
              </a:xfrm>
              <a:prstGeom prst="rect">
                <a:avLst/>
              </a:prstGeom>
              <a:effectLst>
                <a:softEdge rad="25400"/>
              </a:effectLst>
            </p:spPr>
          </p:pic>
          <p:pic>
            <p:nvPicPr>
              <p:cNvPr id="47" name="Grafik 46" descr="Ein Bild, das Text, Diagramm, Reihe, Schrift enthält.&#10;&#10;Automatisch generierte Beschreibung">
                <a:extLst>
                  <a:ext uri="{FF2B5EF4-FFF2-40B4-BE49-F238E27FC236}">
                    <a16:creationId xmlns:a16="http://schemas.microsoft.com/office/drawing/2014/main" id="{B5F8F413-C545-99B9-E89D-FCFE36F9D060}"/>
                  </a:ext>
                </a:extLst>
              </p:cNvPr>
              <p:cNvPicPr>
                <a:picLocks/>
              </p:cNvPicPr>
              <p:nvPr/>
            </p:nvPicPr>
            <p:blipFill>
              <a:blip r:embed="rId12">
                <a:extLst>
                  <a:ext uri="{28A0092B-C50C-407E-A947-70E740481C1C}">
                    <a14:useLocalDpi xmlns:a14="http://schemas.microsoft.com/office/drawing/2010/main" val="0"/>
                  </a:ext>
                </a:extLst>
              </a:blip>
              <a:stretch>
                <a:fillRect/>
              </a:stretch>
            </p:blipFill>
            <p:spPr>
              <a:xfrm>
                <a:off x="360000" y="3139286"/>
                <a:ext cx="2160000" cy="1801274"/>
              </a:xfrm>
              <a:prstGeom prst="rect">
                <a:avLst/>
              </a:prstGeom>
              <a:effectLst>
                <a:softEdge rad="25400"/>
              </a:effectLst>
            </p:spPr>
          </p:pic>
        </p:grpSp>
      </p:grpSp>
      <p:grpSp>
        <p:nvGrpSpPr>
          <p:cNvPr id="72" name="Gruppieren 71">
            <a:extLst>
              <a:ext uri="{FF2B5EF4-FFF2-40B4-BE49-F238E27FC236}">
                <a16:creationId xmlns:a16="http://schemas.microsoft.com/office/drawing/2014/main" id="{4F99520C-79C6-2720-122A-C832823B7385}"/>
              </a:ext>
            </a:extLst>
          </p:cNvPr>
          <p:cNvGrpSpPr/>
          <p:nvPr/>
        </p:nvGrpSpPr>
        <p:grpSpPr>
          <a:xfrm>
            <a:off x="243910" y="4901717"/>
            <a:ext cx="10871676" cy="1653023"/>
            <a:chOff x="262314" y="4681675"/>
            <a:chExt cx="10871676" cy="1653023"/>
          </a:xfrm>
        </p:grpSpPr>
        <p:sp>
          <p:nvSpPr>
            <p:cNvPr id="53" name="Abgerundetes Rechteck 52">
              <a:extLst>
                <a:ext uri="{FF2B5EF4-FFF2-40B4-BE49-F238E27FC236}">
                  <a16:creationId xmlns:a16="http://schemas.microsoft.com/office/drawing/2014/main" id="{72BD362C-5E15-22A7-B2D8-C4CB962477FC}"/>
                </a:ext>
              </a:extLst>
            </p:cNvPr>
            <p:cNvSpPr/>
            <p:nvPr/>
          </p:nvSpPr>
          <p:spPr>
            <a:xfrm>
              <a:off x="262314" y="4681675"/>
              <a:ext cx="10871676" cy="1653023"/>
            </a:xfrm>
            <a:prstGeom prst="roundRect">
              <a:avLst/>
            </a:prstGeom>
            <a:solidFill>
              <a:srgbClr val="4B4B4B">
                <a:alpha val="1549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Grafik 60" descr="Ein Bild, das Text, Reihe, Diagramm, Steigung enthält.&#10;&#10;Automatisch generierte Beschreibung">
              <a:extLst>
                <a:ext uri="{FF2B5EF4-FFF2-40B4-BE49-F238E27FC236}">
                  <a16:creationId xmlns:a16="http://schemas.microsoft.com/office/drawing/2014/main" id="{9BDD5ED0-4262-0F14-6D08-C71477E534AC}"/>
                </a:ext>
              </a:extLst>
            </p:cNvPr>
            <p:cNvPicPr>
              <a:picLocks/>
            </p:cNvPicPr>
            <p:nvPr/>
          </p:nvPicPr>
          <p:blipFill>
            <a:blip r:embed="rId13">
              <a:extLst>
                <a:ext uri="{28A0092B-C50C-407E-A947-70E740481C1C}">
                  <a14:useLocalDpi xmlns:a14="http://schemas.microsoft.com/office/drawing/2010/main" val="0"/>
                </a:ext>
              </a:extLst>
            </a:blip>
            <a:stretch>
              <a:fillRect/>
            </a:stretch>
          </p:blipFill>
          <p:spPr>
            <a:xfrm>
              <a:off x="6772575" y="4734550"/>
              <a:ext cx="2041200" cy="1530000"/>
            </a:xfrm>
            <a:prstGeom prst="rect">
              <a:avLst/>
            </a:prstGeom>
            <a:effectLst>
              <a:softEdge rad="25400"/>
            </a:effectLst>
          </p:spPr>
        </p:pic>
        <p:pic>
          <p:nvPicPr>
            <p:cNvPr id="63" name="Grafik 62" descr="Ein Bild, das Text, Diagramm, Reihe, Screenshot enthält.&#10;&#10;Automatisch generierte Beschreibung">
              <a:extLst>
                <a:ext uri="{FF2B5EF4-FFF2-40B4-BE49-F238E27FC236}">
                  <a16:creationId xmlns:a16="http://schemas.microsoft.com/office/drawing/2014/main" id="{5314C450-A462-760C-7C37-4214EBA2FCC5}"/>
                </a:ext>
              </a:extLst>
            </p:cNvPr>
            <p:cNvPicPr>
              <a:picLocks/>
            </p:cNvPicPr>
            <p:nvPr/>
          </p:nvPicPr>
          <p:blipFill>
            <a:blip r:embed="rId14">
              <a:extLst>
                <a:ext uri="{28A0092B-C50C-407E-A947-70E740481C1C}">
                  <a14:useLocalDpi xmlns:a14="http://schemas.microsoft.com/office/drawing/2010/main" val="0"/>
                </a:ext>
              </a:extLst>
            </a:blip>
            <a:stretch>
              <a:fillRect/>
            </a:stretch>
          </p:blipFill>
          <p:spPr>
            <a:xfrm>
              <a:off x="2543711" y="4745160"/>
              <a:ext cx="2041200" cy="1530000"/>
            </a:xfrm>
            <a:prstGeom prst="rect">
              <a:avLst/>
            </a:prstGeom>
            <a:effectLst>
              <a:softEdge rad="25400"/>
            </a:effectLst>
          </p:spPr>
        </p:pic>
        <p:pic>
          <p:nvPicPr>
            <p:cNvPr id="65" name="Grafik 64" descr="Ein Bild, das Reihe, Text, Diagramm, Steigung enthält.&#10;&#10;Automatisch generierte Beschreibung">
              <a:extLst>
                <a:ext uri="{FF2B5EF4-FFF2-40B4-BE49-F238E27FC236}">
                  <a16:creationId xmlns:a16="http://schemas.microsoft.com/office/drawing/2014/main" id="{DDC0F03E-EF1A-04A4-7D1D-79C55ED381A8}"/>
                </a:ext>
              </a:extLst>
            </p:cNvPr>
            <p:cNvPicPr>
              <a:picLocks/>
            </p:cNvPicPr>
            <p:nvPr/>
          </p:nvPicPr>
          <p:blipFill>
            <a:blip r:embed="rId15">
              <a:extLst>
                <a:ext uri="{28A0092B-C50C-407E-A947-70E740481C1C}">
                  <a14:useLocalDpi xmlns:a14="http://schemas.microsoft.com/office/drawing/2010/main" val="0"/>
                </a:ext>
              </a:extLst>
            </a:blip>
            <a:stretch>
              <a:fillRect/>
            </a:stretch>
          </p:blipFill>
          <p:spPr>
            <a:xfrm>
              <a:off x="8887007" y="4752936"/>
              <a:ext cx="2041200" cy="1530000"/>
            </a:xfrm>
            <a:prstGeom prst="rect">
              <a:avLst/>
            </a:prstGeom>
            <a:effectLst>
              <a:softEdge rad="25400"/>
            </a:effectLst>
          </p:spPr>
        </p:pic>
        <p:pic>
          <p:nvPicPr>
            <p:cNvPr id="67" name="Grafik 66" descr="Ein Bild, das Text, Reihe, Diagramm, Schrift enthält.&#10;&#10;Automatisch generierte Beschreibung">
              <a:extLst>
                <a:ext uri="{FF2B5EF4-FFF2-40B4-BE49-F238E27FC236}">
                  <a16:creationId xmlns:a16="http://schemas.microsoft.com/office/drawing/2014/main" id="{FABFDA74-392B-8944-C278-275FE8CB5F2C}"/>
                </a:ext>
              </a:extLst>
            </p:cNvPr>
            <p:cNvPicPr>
              <a:picLocks/>
            </p:cNvPicPr>
            <p:nvPr/>
          </p:nvPicPr>
          <p:blipFill>
            <a:blip r:embed="rId16">
              <a:extLst>
                <a:ext uri="{28A0092B-C50C-407E-A947-70E740481C1C}">
                  <a14:useLocalDpi xmlns:a14="http://schemas.microsoft.com/office/drawing/2010/main" val="0"/>
                </a:ext>
              </a:extLst>
            </a:blip>
            <a:stretch>
              <a:fillRect/>
            </a:stretch>
          </p:blipFill>
          <p:spPr>
            <a:xfrm>
              <a:off x="4658143" y="4738543"/>
              <a:ext cx="2041200" cy="1530000"/>
            </a:xfrm>
            <a:prstGeom prst="rect">
              <a:avLst/>
            </a:prstGeom>
            <a:effectLst>
              <a:softEdge rad="25400"/>
            </a:effectLst>
          </p:spPr>
        </p:pic>
        <p:pic>
          <p:nvPicPr>
            <p:cNvPr id="69" name="Grafik 68" descr="Ein Bild, das Text, Diagramm, Reihe, Schrift enthält.&#10;&#10;Automatisch generierte Beschreibung">
              <a:extLst>
                <a:ext uri="{FF2B5EF4-FFF2-40B4-BE49-F238E27FC236}">
                  <a16:creationId xmlns:a16="http://schemas.microsoft.com/office/drawing/2014/main" id="{E8EF74FD-1893-E24F-A74C-6D8A7128DC72}"/>
                </a:ext>
              </a:extLst>
            </p:cNvPr>
            <p:cNvPicPr>
              <a:picLocks/>
            </p:cNvPicPr>
            <p:nvPr/>
          </p:nvPicPr>
          <p:blipFill>
            <a:blip r:embed="rId17">
              <a:extLst>
                <a:ext uri="{28A0092B-C50C-407E-A947-70E740481C1C}">
                  <a14:useLocalDpi xmlns:a14="http://schemas.microsoft.com/office/drawing/2010/main" val="0"/>
                </a:ext>
              </a:extLst>
            </a:blip>
            <a:stretch>
              <a:fillRect/>
            </a:stretch>
          </p:blipFill>
          <p:spPr>
            <a:xfrm>
              <a:off x="452139" y="4743186"/>
              <a:ext cx="2041200" cy="1530000"/>
            </a:xfrm>
            <a:prstGeom prst="rect">
              <a:avLst/>
            </a:prstGeom>
            <a:effectLst>
              <a:softEdge rad="25400"/>
            </a:effectLst>
          </p:spPr>
        </p:pic>
      </p:grpSp>
      <p:sp>
        <p:nvSpPr>
          <p:cNvPr id="73" name="Textfeld 72">
            <a:extLst>
              <a:ext uri="{FF2B5EF4-FFF2-40B4-BE49-F238E27FC236}">
                <a16:creationId xmlns:a16="http://schemas.microsoft.com/office/drawing/2014/main" id="{C662BC66-A640-BF13-B683-6BF24E2481FD}"/>
              </a:ext>
            </a:extLst>
          </p:cNvPr>
          <p:cNvSpPr txBox="1"/>
          <p:nvPr/>
        </p:nvSpPr>
        <p:spPr>
          <a:xfrm>
            <a:off x="11051255" y="2027733"/>
            <a:ext cx="1263328" cy="338554"/>
          </a:xfrm>
          <a:prstGeom prst="rect">
            <a:avLst/>
          </a:prstGeom>
          <a:noFill/>
        </p:spPr>
        <p:txBody>
          <a:bodyPr wrap="square" rtlCol="0">
            <a:spAutoFit/>
          </a:bodyPr>
          <a:lstStyle/>
          <a:p>
            <a:r>
              <a:rPr lang="en-US" sz="1600" dirty="0"/>
              <a:t>Train on W</a:t>
            </a:r>
          </a:p>
        </p:txBody>
      </p:sp>
      <p:sp>
        <p:nvSpPr>
          <p:cNvPr id="74" name="Textfeld 73">
            <a:extLst>
              <a:ext uri="{FF2B5EF4-FFF2-40B4-BE49-F238E27FC236}">
                <a16:creationId xmlns:a16="http://schemas.microsoft.com/office/drawing/2014/main" id="{48CDBC9C-FF71-0858-890B-E2E90ABCB624}"/>
              </a:ext>
            </a:extLst>
          </p:cNvPr>
          <p:cNvSpPr txBox="1"/>
          <p:nvPr/>
        </p:nvSpPr>
        <p:spPr>
          <a:xfrm>
            <a:off x="11051255" y="3723618"/>
            <a:ext cx="1263328" cy="338554"/>
          </a:xfrm>
          <a:prstGeom prst="rect">
            <a:avLst/>
          </a:prstGeom>
          <a:noFill/>
        </p:spPr>
        <p:txBody>
          <a:bodyPr wrap="square" rtlCol="0">
            <a:spAutoFit/>
          </a:bodyPr>
          <a:lstStyle/>
          <a:p>
            <a:r>
              <a:rPr lang="en-US" sz="1600" dirty="0"/>
              <a:t>Train on P</a:t>
            </a:r>
          </a:p>
        </p:txBody>
      </p:sp>
      <p:sp>
        <p:nvSpPr>
          <p:cNvPr id="75" name="Textfeld 74">
            <a:extLst>
              <a:ext uri="{FF2B5EF4-FFF2-40B4-BE49-F238E27FC236}">
                <a16:creationId xmlns:a16="http://schemas.microsoft.com/office/drawing/2014/main" id="{069C54AA-E564-BCD6-493F-602C26C4FF5A}"/>
              </a:ext>
            </a:extLst>
          </p:cNvPr>
          <p:cNvSpPr txBox="1"/>
          <p:nvPr/>
        </p:nvSpPr>
        <p:spPr>
          <a:xfrm>
            <a:off x="11126601" y="5474150"/>
            <a:ext cx="1263328" cy="584775"/>
          </a:xfrm>
          <a:prstGeom prst="rect">
            <a:avLst/>
          </a:prstGeom>
          <a:noFill/>
        </p:spPr>
        <p:txBody>
          <a:bodyPr wrap="square" rtlCol="0">
            <a:spAutoFit/>
          </a:bodyPr>
          <a:lstStyle/>
          <a:p>
            <a:r>
              <a:rPr lang="en-US" sz="1600" dirty="0"/>
              <a:t>Train on both</a:t>
            </a:r>
          </a:p>
        </p:txBody>
      </p:sp>
      <p:sp>
        <p:nvSpPr>
          <p:cNvPr id="76" name="Textfeld 75">
            <a:extLst>
              <a:ext uri="{FF2B5EF4-FFF2-40B4-BE49-F238E27FC236}">
                <a16:creationId xmlns:a16="http://schemas.microsoft.com/office/drawing/2014/main" id="{3C958B3A-09A4-DCA5-619F-9177F18FE135}"/>
              </a:ext>
            </a:extLst>
          </p:cNvPr>
          <p:cNvSpPr txBox="1"/>
          <p:nvPr/>
        </p:nvSpPr>
        <p:spPr>
          <a:xfrm>
            <a:off x="1122166" y="973382"/>
            <a:ext cx="1263328" cy="338554"/>
          </a:xfrm>
          <a:prstGeom prst="rect">
            <a:avLst/>
          </a:prstGeom>
          <a:noFill/>
        </p:spPr>
        <p:txBody>
          <a:bodyPr wrap="square" rtlCol="0">
            <a:spAutoFit/>
          </a:bodyPr>
          <a:lstStyle/>
          <a:p>
            <a:r>
              <a:rPr lang="en-US" sz="1600" dirty="0"/>
              <a:t>Uniaxial</a:t>
            </a:r>
          </a:p>
        </p:txBody>
      </p:sp>
      <p:sp>
        <p:nvSpPr>
          <p:cNvPr id="77" name="Textfeld 76">
            <a:extLst>
              <a:ext uri="{FF2B5EF4-FFF2-40B4-BE49-F238E27FC236}">
                <a16:creationId xmlns:a16="http://schemas.microsoft.com/office/drawing/2014/main" id="{0A9B01F4-B765-1C15-6545-1C79069459D2}"/>
              </a:ext>
            </a:extLst>
          </p:cNvPr>
          <p:cNvSpPr txBox="1"/>
          <p:nvPr/>
        </p:nvSpPr>
        <p:spPr>
          <a:xfrm>
            <a:off x="3303179" y="973382"/>
            <a:ext cx="1263328" cy="338554"/>
          </a:xfrm>
          <a:prstGeom prst="rect">
            <a:avLst/>
          </a:prstGeom>
          <a:noFill/>
        </p:spPr>
        <p:txBody>
          <a:bodyPr wrap="square" rtlCol="0">
            <a:spAutoFit/>
          </a:bodyPr>
          <a:lstStyle/>
          <a:p>
            <a:r>
              <a:rPr lang="en-US" sz="1600" dirty="0"/>
              <a:t>Biaxial</a:t>
            </a:r>
          </a:p>
        </p:txBody>
      </p:sp>
      <p:sp>
        <p:nvSpPr>
          <p:cNvPr id="78" name="Textfeld 77">
            <a:extLst>
              <a:ext uri="{FF2B5EF4-FFF2-40B4-BE49-F238E27FC236}">
                <a16:creationId xmlns:a16="http://schemas.microsoft.com/office/drawing/2014/main" id="{5248235E-652D-5D6A-80FC-1AA3D398477F}"/>
              </a:ext>
            </a:extLst>
          </p:cNvPr>
          <p:cNvSpPr txBox="1"/>
          <p:nvPr/>
        </p:nvSpPr>
        <p:spPr>
          <a:xfrm>
            <a:off x="5533597" y="973382"/>
            <a:ext cx="1263328" cy="338554"/>
          </a:xfrm>
          <a:prstGeom prst="rect">
            <a:avLst/>
          </a:prstGeom>
          <a:noFill/>
        </p:spPr>
        <p:txBody>
          <a:bodyPr wrap="square" rtlCol="0">
            <a:spAutoFit/>
          </a:bodyPr>
          <a:lstStyle/>
          <a:p>
            <a:r>
              <a:rPr lang="en-US" sz="1600" dirty="0"/>
              <a:t>Shear</a:t>
            </a:r>
          </a:p>
        </p:txBody>
      </p:sp>
      <p:sp>
        <p:nvSpPr>
          <p:cNvPr id="79" name="Textfeld 78">
            <a:extLst>
              <a:ext uri="{FF2B5EF4-FFF2-40B4-BE49-F238E27FC236}">
                <a16:creationId xmlns:a16="http://schemas.microsoft.com/office/drawing/2014/main" id="{1264E091-A9E7-78A8-4E08-CB4FA5AD278E}"/>
              </a:ext>
            </a:extLst>
          </p:cNvPr>
          <p:cNvSpPr txBox="1"/>
          <p:nvPr/>
        </p:nvSpPr>
        <p:spPr>
          <a:xfrm>
            <a:off x="7393324" y="973382"/>
            <a:ext cx="1263328" cy="338554"/>
          </a:xfrm>
          <a:prstGeom prst="rect">
            <a:avLst/>
          </a:prstGeom>
          <a:noFill/>
        </p:spPr>
        <p:txBody>
          <a:bodyPr wrap="square" rtlCol="0">
            <a:spAutoFit/>
          </a:bodyPr>
          <a:lstStyle/>
          <a:p>
            <a:r>
              <a:rPr lang="en-US" sz="1600" dirty="0"/>
              <a:t>Biaxial test</a:t>
            </a:r>
          </a:p>
        </p:txBody>
      </p:sp>
      <p:sp>
        <p:nvSpPr>
          <p:cNvPr id="80" name="Textfeld 79">
            <a:extLst>
              <a:ext uri="{FF2B5EF4-FFF2-40B4-BE49-F238E27FC236}">
                <a16:creationId xmlns:a16="http://schemas.microsoft.com/office/drawing/2014/main" id="{6960D6D4-C700-2F4C-C3E9-1836CC8DE843}"/>
              </a:ext>
            </a:extLst>
          </p:cNvPr>
          <p:cNvSpPr txBox="1"/>
          <p:nvPr/>
        </p:nvSpPr>
        <p:spPr>
          <a:xfrm>
            <a:off x="9336000" y="973382"/>
            <a:ext cx="1263328" cy="338554"/>
          </a:xfrm>
          <a:prstGeom prst="rect">
            <a:avLst/>
          </a:prstGeom>
          <a:noFill/>
        </p:spPr>
        <p:txBody>
          <a:bodyPr wrap="square" rtlCol="0">
            <a:spAutoFit/>
          </a:bodyPr>
          <a:lstStyle/>
          <a:p>
            <a:r>
              <a:rPr lang="en-US" sz="1600" dirty="0"/>
              <a:t>Mixed test</a:t>
            </a:r>
          </a:p>
        </p:txBody>
      </p:sp>
      <mc:AlternateContent xmlns:mc="http://schemas.openxmlformats.org/markup-compatibility/2006" xmlns:a14="http://schemas.microsoft.com/office/drawing/2010/main">
        <mc:Choice Requires="a14">
          <p:sp>
            <p:nvSpPr>
              <p:cNvPr id="81" name="Textfeld 80">
                <a:extLst>
                  <a:ext uri="{FF2B5EF4-FFF2-40B4-BE49-F238E27FC236}">
                    <a16:creationId xmlns:a16="http://schemas.microsoft.com/office/drawing/2014/main" id="{6D063E02-01F4-3AF1-6A3E-7CFA99C37252}"/>
                  </a:ext>
                </a:extLst>
              </p:cNvPr>
              <p:cNvSpPr txBox="1"/>
              <p:nvPr/>
            </p:nvSpPr>
            <p:spPr>
              <a:xfrm>
                <a:off x="-9717849" y="3495650"/>
                <a:ext cx="9360001" cy="2930161"/>
              </a:xfrm>
              <a:prstGeom prst="rect">
                <a:avLst/>
              </a:prstGeom>
              <a:noFill/>
            </p:spPr>
            <p:txBody>
              <a:bodyPr wrap="square" rtlCol="0">
                <a:spAutoFit/>
              </a:bodyPr>
              <a:lstStyle/>
              <a:p>
                <a:pPr marL="342900" indent="-342900">
                  <a:lnSpc>
                    <a:spcPct val="150000"/>
                  </a:lnSpc>
                  <a:buFont typeface="Wingdings" pitchFamily="2" charset="2"/>
                  <a:buChar char="§"/>
                </a:pPr>
                <a:r>
                  <a:rPr lang="en-US" sz="2000" dirty="0"/>
                  <a:t>To achieve good results, we need to take both quantities into account in the loss function</a:t>
                </a:r>
              </a:p>
              <a:p>
                <a:pPr>
                  <a:lnSpc>
                    <a:spcPct val="150000"/>
                  </a:lnSpc>
                </a:pPr>
                <a14:m>
                  <m:oMathPara xmlns:m="http://schemas.openxmlformats.org/officeDocument/2006/math">
                    <m:oMathParaPr>
                      <m:jc m:val="centerGroup"/>
                    </m:oMathParaPr>
                    <m:oMath xmlns:m="http://schemas.openxmlformats.org/officeDocument/2006/math">
                      <m:r>
                        <a:rPr lang="de-DE" sz="2000" i="1">
                          <a:latin typeface="Cambria Math" panose="02040503050406030204" pitchFamily="18" charset="0"/>
                        </a:rPr>
                        <m:t>𝐿</m:t>
                      </m:r>
                      <m:d>
                        <m:dPr>
                          <m:ctrlPr>
                            <a:rPr lang="de-DE" sz="2000" i="1">
                              <a:latin typeface="Cambria Math" panose="02040503050406030204" pitchFamily="18" charset="0"/>
                            </a:rPr>
                          </m:ctrlPr>
                        </m:dPr>
                        <m:e>
                          <m:r>
                            <a:rPr lang="de-DE" sz="2000" b="1" i="1">
                              <a:latin typeface="Cambria Math" panose="02040503050406030204" pitchFamily="18" charset="0"/>
                              <a:ea typeface="Cambria Math" panose="02040503050406030204" pitchFamily="18" charset="0"/>
                            </a:rPr>
                            <m:t>𝝓</m:t>
                          </m:r>
                        </m:e>
                      </m:d>
                      <m:r>
                        <a:rPr lang="de-DE" sz="2000" i="1">
                          <a:latin typeface="Cambria Math" panose="02040503050406030204" pitchFamily="18" charset="0"/>
                        </a:rPr>
                        <m:t>= </m:t>
                      </m:r>
                      <m:f>
                        <m:fPr>
                          <m:ctrlPr>
                            <a:rPr lang="de-DE" sz="2000" i="1">
                              <a:latin typeface="Cambria Math" panose="02040503050406030204" pitchFamily="18" charset="0"/>
                            </a:rPr>
                          </m:ctrlPr>
                        </m:fPr>
                        <m:num>
                          <m:r>
                            <a:rPr lang="de-DE" sz="2000" i="1">
                              <a:latin typeface="Cambria Math" panose="02040503050406030204" pitchFamily="18" charset="0"/>
                            </a:rPr>
                            <m:t>1</m:t>
                          </m:r>
                        </m:num>
                        <m:den>
                          <m:r>
                            <a:rPr lang="de-DE" sz="2000" i="1">
                              <a:latin typeface="Cambria Math" panose="02040503050406030204" pitchFamily="18" charset="0"/>
                            </a:rPr>
                            <m:t>𝐷</m:t>
                          </m:r>
                        </m:den>
                      </m:f>
                      <m:nary>
                        <m:naryPr>
                          <m:chr m:val="∑"/>
                          <m:limLoc m:val="subSup"/>
                          <m:ctrlPr>
                            <a:rPr lang="de-DE" sz="2000" i="1">
                              <a:latin typeface="Cambria Math" panose="02040503050406030204" pitchFamily="18" charset="0"/>
                            </a:rPr>
                          </m:ctrlPr>
                        </m:naryPr>
                        <m:sub>
                          <m:r>
                            <m:rPr>
                              <m:brk m:alnAt="25"/>
                            </m:rPr>
                            <a:rPr lang="de-DE" sz="2000" i="1">
                              <a:latin typeface="Cambria Math" panose="02040503050406030204" pitchFamily="18" charset="0"/>
                            </a:rPr>
                            <m:t>𝑑</m:t>
                          </m:r>
                          <m:r>
                            <a:rPr lang="de-DE" sz="2000" i="1">
                              <a:latin typeface="Cambria Math" panose="02040503050406030204" pitchFamily="18" charset="0"/>
                            </a:rPr>
                            <m:t>=1</m:t>
                          </m:r>
                        </m:sub>
                        <m:sup>
                          <m:r>
                            <a:rPr lang="de-DE" sz="2000" i="1">
                              <a:latin typeface="Cambria Math" panose="02040503050406030204" pitchFamily="18" charset="0"/>
                            </a:rPr>
                            <m:t>𝐷</m:t>
                          </m:r>
                        </m:sup>
                        <m:e>
                          <m:d>
                            <m:dPr>
                              <m:ctrlPr>
                                <a:rPr lang="de-DE" sz="2000" i="1">
                                  <a:latin typeface="Cambria Math" panose="02040503050406030204" pitchFamily="18" charset="0"/>
                                </a:rPr>
                              </m:ctrlPr>
                            </m:dPr>
                            <m:e>
                              <m:r>
                                <a:rPr lang="de-DE" sz="2000" i="1">
                                  <a:latin typeface="Cambria Math" panose="02040503050406030204" pitchFamily="18" charset="0"/>
                                  <a:ea typeface="Cambria Math" panose="02040503050406030204" pitchFamily="18" charset="0"/>
                                </a:rPr>
                                <m:t>𝛼</m:t>
                              </m:r>
                              <m:sSup>
                                <m:sSupPr>
                                  <m:ctrlPr>
                                    <a:rPr lang="de-DE" sz="2000" i="1">
                                      <a:latin typeface="Cambria Math" panose="02040503050406030204" pitchFamily="18" charset="0"/>
                                      <a:ea typeface="Cambria Math" panose="02040503050406030204" pitchFamily="18" charset="0"/>
                                    </a:rPr>
                                  </m:ctrlPr>
                                </m:sSupPr>
                                <m:e>
                                  <m:d>
                                    <m:dPr>
                                      <m:begChr m:val="‖"/>
                                      <m:endChr m:val="‖"/>
                                      <m:ctrlPr>
                                        <a:rPr lang="de-DE" sz="2000" i="1">
                                          <a:latin typeface="Cambria Math" panose="02040503050406030204" pitchFamily="18" charset="0"/>
                                          <a:ea typeface="Cambria Math" panose="02040503050406030204" pitchFamily="18" charset="0"/>
                                        </a:rPr>
                                      </m:ctrlPr>
                                    </m:dPr>
                                    <m:e>
                                      <m:sSub>
                                        <m:sSubPr>
                                          <m:ctrlPr>
                                            <a:rPr lang="de-DE" sz="2000" i="1">
                                              <a:latin typeface="Cambria Math" panose="02040503050406030204" pitchFamily="18" charset="0"/>
                                              <a:ea typeface="Cambria Math" panose="02040503050406030204" pitchFamily="18" charset="0"/>
                                            </a:rPr>
                                          </m:ctrlPr>
                                        </m:sSubPr>
                                        <m:e>
                                          <m:r>
                                            <a:rPr lang="de-DE" sz="2000" i="1">
                                              <a:latin typeface="Cambria Math" panose="02040503050406030204" pitchFamily="18" charset="0"/>
                                              <a:ea typeface="Cambria Math" panose="02040503050406030204" pitchFamily="18" charset="0"/>
                                            </a:rPr>
                                            <m:t>𝑊</m:t>
                                          </m:r>
                                        </m:e>
                                        <m:sub>
                                          <m:r>
                                            <a:rPr lang="de-DE" sz="2000" i="1">
                                              <a:latin typeface="Cambria Math" panose="02040503050406030204" pitchFamily="18" charset="0"/>
                                              <a:ea typeface="Cambria Math" panose="02040503050406030204" pitchFamily="18" charset="0"/>
                                            </a:rPr>
                                            <m:t>𝑝𝑟𝑒𝑑</m:t>
                                          </m:r>
                                        </m:sub>
                                      </m:sSub>
                                      <m:d>
                                        <m:dPr>
                                          <m:ctrlPr>
                                            <a:rPr lang="de-DE" sz="2000" i="1">
                                              <a:latin typeface="Cambria Math" panose="02040503050406030204" pitchFamily="18" charset="0"/>
                                              <a:ea typeface="Cambria Math" panose="02040503050406030204" pitchFamily="18" charset="0"/>
                                            </a:rPr>
                                          </m:ctrlPr>
                                        </m:dPr>
                                        <m:e>
                                          <m:sSub>
                                            <m:sSubPr>
                                              <m:ctrlPr>
                                                <a:rPr lang="de-DE" sz="2000" i="1">
                                                  <a:latin typeface="Cambria Math" panose="02040503050406030204" pitchFamily="18" charset="0"/>
                                                  <a:ea typeface="Cambria Math" panose="02040503050406030204" pitchFamily="18" charset="0"/>
                                                </a:rPr>
                                              </m:ctrlPr>
                                            </m:sSubPr>
                                            <m:e>
                                              <m:r>
                                                <a:rPr lang="de-DE" sz="2000" i="1">
                                                  <a:latin typeface="Cambria Math" panose="02040503050406030204" pitchFamily="18" charset="0"/>
                                                  <a:ea typeface="Cambria Math" panose="02040503050406030204" pitchFamily="18" charset="0"/>
                                                </a:rPr>
                                                <m:t>𝑥</m:t>
                                              </m:r>
                                            </m:e>
                                            <m:sub>
                                              <m:r>
                                                <a:rPr lang="de-DE" sz="2000" i="1">
                                                  <a:latin typeface="Cambria Math" panose="02040503050406030204" pitchFamily="18" charset="0"/>
                                                  <a:ea typeface="Cambria Math" panose="02040503050406030204" pitchFamily="18" charset="0"/>
                                                </a:rPr>
                                                <m:t>𝑑</m:t>
                                              </m:r>
                                            </m:sub>
                                          </m:sSub>
                                          <m:r>
                                            <a:rPr lang="de-DE" sz="2000" i="1">
                                              <a:latin typeface="Cambria Math" panose="02040503050406030204" pitchFamily="18" charset="0"/>
                                              <a:ea typeface="Cambria Math" panose="02040503050406030204" pitchFamily="18" charset="0"/>
                                            </a:rPr>
                                            <m:t>;</m:t>
                                          </m:r>
                                          <m:r>
                                            <a:rPr lang="de-DE" sz="2000" b="1" i="1">
                                              <a:latin typeface="Cambria Math" panose="02040503050406030204" pitchFamily="18" charset="0"/>
                                              <a:ea typeface="Cambria Math" panose="02040503050406030204" pitchFamily="18" charset="0"/>
                                            </a:rPr>
                                            <m:t>𝝓</m:t>
                                          </m:r>
                                        </m:e>
                                      </m:d>
                                      <m:r>
                                        <a:rPr lang="de-DE" sz="2000" i="1">
                                          <a:latin typeface="Cambria Math" panose="02040503050406030204" pitchFamily="18" charset="0"/>
                                          <a:ea typeface="Cambria Math" panose="02040503050406030204" pitchFamily="18" charset="0"/>
                                        </a:rPr>
                                        <m:t>− </m:t>
                                      </m:r>
                                      <m:sSub>
                                        <m:sSubPr>
                                          <m:ctrlPr>
                                            <a:rPr lang="de-DE" sz="2000" i="1">
                                              <a:latin typeface="Cambria Math" panose="02040503050406030204" pitchFamily="18" charset="0"/>
                                              <a:ea typeface="Cambria Math" panose="02040503050406030204" pitchFamily="18" charset="0"/>
                                            </a:rPr>
                                          </m:ctrlPr>
                                        </m:sSubPr>
                                        <m:e>
                                          <m:r>
                                            <a:rPr lang="de-DE" sz="2000" i="1">
                                              <a:latin typeface="Cambria Math" panose="02040503050406030204" pitchFamily="18" charset="0"/>
                                              <a:ea typeface="Cambria Math" panose="02040503050406030204" pitchFamily="18" charset="0"/>
                                            </a:rPr>
                                            <m:t>𝑊</m:t>
                                          </m:r>
                                        </m:e>
                                        <m:sub>
                                          <m:r>
                                            <a:rPr lang="de-DE" sz="2000" i="1">
                                              <a:latin typeface="Cambria Math" panose="02040503050406030204" pitchFamily="18" charset="0"/>
                                              <a:ea typeface="Cambria Math" panose="02040503050406030204" pitchFamily="18" charset="0"/>
                                            </a:rPr>
                                            <m:t>𝑡𝑟𝑢𝑒</m:t>
                                          </m:r>
                                        </m:sub>
                                      </m:sSub>
                                    </m:e>
                                  </m:d>
                                </m:e>
                                <m:sup>
                                  <m:r>
                                    <a:rPr lang="de-DE" sz="2000" i="1">
                                      <a:latin typeface="Cambria Math" panose="02040503050406030204" pitchFamily="18" charset="0"/>
                                      <a:ea typeface="Cambria Math" panose="02040503050406030204" pitchFamily="18" charset="0"/>
                                    </a:rPr>
                                    <m:t>2</m:t>
                                  </m:r>
                                </m:sup>
                              </m:sSup>
                              <m:r>
                                <a:rPr lang="de-DE" sz="2000" i="1">
                                  <a:latin typeface="Cambria Math" panose="02040503050406030204" pitchFamily="18" charset="0"/>
                                  <a:ea typeface="Cambria Math" panose="02040503050406030204" pitchFamily="18" charset="0"/>
                                </a:rPr>
                                <m:t>+ </m:t>
                              </m:r>
                              <m:r>
                                <a:rPr lang="de-DE" sz="2000" i="1">
                                  <a:latin typeface="Cambria Math" panose="02040503050406030204" pitchFamily="18" charset="0"/>
                                  <a:ea typeface="Cambria Math" panose="02040503050406030204" pitchFamily="18" charset="0"/>
                                </a:rPr>
                                <m:t>𝛼</m:t>
                              </m:r>
                              <m:sSup>
                                <m:sSupPr>
                                  <m:ctrlPr>
                                    <a:rPr lang="de-DE" sz="2000" i="1">
                                      <a:latin typeface="Cambria Math" panose="02040503050406030204" pitchFamily="18" charset="0"/>
                                      <a:ea typeface="Cambria Math" panose="02040503050406030204" pitchFamily="18" charset="0"/>
                                    </a:rPr>
                                  </m:ctrlPr>
                                </m:sSupPr>
                                <m:e>
                                  <m:d>
                                    <m:dPr>
                                      <m:begChr m:val="‖"/>
                                      <m:endChr m:val="‖"/>
                                      <m:ctrlPr>
                                        <a:rPr lang="de-DE" sz="2000" i="1">
                                          <a:latin typeface="Cambria Math" panose="02040503050406030204" pitchFamily="18" charset="0"/>
                                          <a:ea typeface="Cambria Math" panose="02040503050406030204" pitchFamily="18" charset="0"/>
                                        </a:rPr>
                                      </m:ctrlPr>
                                    </m:dPr>
                                    <m:e>
                                      <m:sSub>
                                        <m:sSubPr>
                                          <m:ctrlPr>
                                            <a:rPr lang="de-DE" sz="2000" i="1">
                                              <a:latin typeface="Cambria Math" panose="02040503050406030204" pitchFamily="18" charset="0"/>
                                              <a:ea typeface="Cambria Math" panose="02040503050406030204" pitchFamily="18" charset="0"/>
                                            </a:rPr>
                                          </m:ctrlPr>
                                        </m:sSubPr>
                                        <m:e>
                                          <m:r>
                                            <a:rPr lang="de-DE" sz="2000" b="1" i="1">
                                              <a:latin typeface="Cambria Math" panose="02040503050406030204" pitchFamily="18" charset="0"/>
                                              <a:ea typeface="Cambria Math" panose="02040503050406030204" pitchFamily="18" charset="0"/>
                                            </a:rPr>
                                            <m:t>𝑷</m:t>
                                          </m:r>
                                        </m:e>
                                        <m:sub>
                                          <m:r>
                                            <a:rPr lang="de-DE" sz="2000" i="1">
                                              <a:latin typeface="Cambria Math" panose="02040503050406030204" pitchFamily="18" charset="0"/>
                                              <a:ea typeface="Cambria Math" panose="02040503050406030204" pitchFamily="18" charset="0"/>
                                            </a:rPr>
                                            <m:t>𝑝𝑟𝑒𝑑</m:t>
                                          </m:r>
                                        </m:sub>
                                      </m:sSub>
                                      <m:d>
                                        <m:dPr>
                                          <m:ctrlPr>
                                            <a:rPr lang="de-DE" sz="2000" i="1">
                                              <a:latin typeface="Cambria Math" panose="02040503050406030204" pitchFamily="18" charset="0"/>
                                              <a:ea typeface="Cambria Math" panose="02040503050406030204" pitchFamily="18" charset="0"/>
                                            </a:rPr>
                                          </m:ctrlPr>
                                        </m:dPr>
                                        <m:e>
                                          <m:sSub>
                                            <m:sSubPr>
                                              <m:ctrlPr>
                                                <a:rPr lang="de-DE" sz="2000" i="1">
                                                  <a:latin typeface="Cambria Math" panose="02040503050406030204" pitchFamily="18" charset="0"/>
                                                  <a:ea typeface="Cambria Math" panose="02040503050406030204" pitchFamily="18" charset="0"/>
                                                </a:rPr>
                                              </m:ctrlPr>
                                            </m:sSubPr>
                                            <m:e>
                                              <m:r>
                                                <a:rPr lang="de-DE" sz="2000" i="1">
                                                  <a:latin typeface="Cambria Math" panose="02040503050406030204" pitchFamily="18" charset="0"/>
                                                  <a:ea typeface="Cambria Math" panose="02040503050406030204" pitchFamily="18" charset="0"/>
                                                </a:rPr>
                                                <m:t>𝑥</m:t>
                                              </m:r>
                                            </m:e>
                                            <m:sub>
                                              <m:r>
                                                <a:rPr lang="de-DE" sz="2000" i="1">
                                                  <a:latin typeface="Cambria Math" panose="02040503050406030204" pitchFamily="18" charset="0"/>
                                                  <a:ea typeface="Cambria Math" panose="02040503050406030204" pitchFamily="18" charset="0"/>
                                                </a:rPr>
                                                <m:t>𝑑</m:t>
                                              </m:r>
                                            </m:sub>
                                          </m:sSub>
                                          <m:r>
                                            <a:rPr lang="de-DE" sz="2000" i="1">
                                              <a:latin typeface="Cambria Math" panose="02040503050406030204" pitchFamily="18" charset="0"/>
                                              <a:ea typeface="Cambria Math" panose="02040503050406030204" pitchFamily="18" charset="0"/>
                                            </a:rPr>
                                            <m:t>;</m:t>
                                          </m:r>
                                          <m:r>
                                            <a:rPr lang="de-DE" sz="2000" b="1" i="1">
                                              <a:latin typeface="Cambria Math" panose="02040503050406030204" pitchFamily="18" charset="0"/>
                                              <a:ea typeface="Cambria Math" panose="02040503050406030204" pitchFamily="18" charset="0"/>
                                            </a:rPr>
                                            <m:t>𝝓</m:t>
                                          </m:r>
                                        </m:e>
                                      </m:d>
                                      <m:r>
                                        <a:rPr lang="de-DE" sz="2000" i="1">
                                          <a:latin typeface="Cambria Math" panose="02040503050406030204" pitchFamily="18" charset="0"/>
                                          <a:ea typeface="Cambria Math" panose="02040503050406030204" pitchFamily="18" charset="0"/>
                                        </a:rPr>
                                        <m:t>− </m:t>
                                      </m:r>
                                      <m:sSub>
                                        <m:sSubPr>
                                          <m:ctrlPr>
                                            <a:rPr lang="de-DE" sz="2000" i="1">
                                              <a:latin typeface="Cambria Math" panose="02040503050406030204" pitchFamily="18" charset="0"/>
                                              <a:ea typeface="Cambria Math" panose="02040503050406030204" pitchFamily="18" charset="0"/>
                                            </a:rPr>
                                          </m:ctrlPr>
                                        </m:sSubPr>
                                        <m:e>
                                          <m:r>
                                            <a:rPr lang="de-DE" sz="2000" b="1" i="1">
                                              <a:latin typeface="Cambria Math" panose="02040503050406030204" pitchFamily="18" charset="0"/>
                                              <a:ea typeface="Cambria Math" panose="02040503050406030204" pitchFamily="18" charset="0"/>
                                            </a:rPr>
                                            <m:t>𝑷</m:t>
                                          </m:r>
                                        </m:e>
                                        <m:sub>
                                          <m:r>
                                            <a:rPr lang="de-DE" sz="2000" i="1">
                                              <a:latin typeface="Cambria Math" panose="02040503050406030204" pitchFamily="18" charset="0"/>
                                              <a:ea typeface="Cambria Math" panose="02040503050406030204" pitchFamily="18" charset="0"/>
                                            </a:rPr>
                                            <m:t>𝑡𝑟𝑢𝑒</m:t>
                                          </m:r>
                                        </m:sub>
                                      </m:sSub>
                                    </m:e>
                                  </m:d>
                                </m:e>
                                <m:sup>
                                  <m:r>
                                    <a:rPr lang="de-DE" sz="2000" i="1">
                                      <a:latin typeface="Cambria Math" panose="02040503050406030204" pitchFamily="18" charset="0"/>
                                      <a:ea typeface="Cambria Math" panose="02040503050406030204" pitchFamily="18" charset="0"/>
                                    </a:rPr>
                                    <m:t>2</m:t>
                                  </m:r>
                                </m:sup>
                              </m:sSup>
                            </m:e>
                          </m:d>
                        </m:e>
                      </m:nary>
                    </m:oMath>
                  </m:oMathPara>
                </a14:m>
                <a:endParaRPr lang="de-DE" sz="2000" dirty="0">
                  <a:ea typeface="Cambria Math" panose="02040503050406030204" pitchFamily="18" charset="0"/>
                </a:endParaRPr>
              </a:p>
              <a:p>
                <a:pPr marL="285750" indent="-285750">
                  <a:lnSpc>
                    <a:spcPct val="150000"/>
                  </a:lnSpc>
                  <a:buFont typeface="Wingdings" pitchFamily="2" charset="2"/>
                  <a:buChar char="§"/>
                </a:pPr>
                <a:r>
                  <a:rPr lang="en-US" b="1" dirty="0"/>
                  <a:t>Is the naïve or invariant-based model better?</a:t>
                </a:r>
              </a:p>
              <a:p>
                <a:endParaRPr lang="en-US" b="1" dirty="0"/>
              </a:p>
              <a:p>
                <a:pPr marL="285750" indent="-285750">
                  <a:buFont typeface="Arial" panose="020B0604020202020204" pitchFamily="34" charset="0"/>
                  <a:buChar char="•"/>
                </a:pPr>
                <a:endParaRPr lang="en-US" dirty="0"/>
              </a:p>
            </p:txBody>
          </p:sp>
        </mc:Choice>
        <mc:Fallback xmlns="">
          <p:sp>
            <p:nvSpPr>
              <p:cNvPr id="81" name="Textfeld 80">
                <a:extLst>
                  <a:ext uri="{FF2B5EF4-FFF2-40B4-BE49-F238E27FC236}">
                    <a16:creationId xmlns:a16="http://schemas.microsoft.com/office/drawing/2014/main" id="{6D063E02-01F4-3AF1-6A3E-7CFA99C37252}"/>
                  </a:ext>
                </a:extLst>
              </p:cNvPr>
              <p:cNvSpPr txBox="1">
                <a:spLocks noRot="1" noChangeAspect="1" noMove="1" noResize="1" noEditPoints="1" noAdjustHandles="1" noChangeArrowheads="1" noChangeShapeType="1" noTextEdit="1"/>
              </p:cNvSpPr>
              <p:nvPr/>
            </p:nvSpPr>
            <p:spPr>
              <a:xfrm>
                <a:off x="-9717849" y="3495650"/>
                <a:ext cx="9360001" cy="2930161"/>
              </a:xfrm>
              <a:prstGeom prst="rect">
                <a:avLst/>
              </a:prstGeom>
              <a:blipFill>
                <a:blip r:embed="rId18"/>
                <a:stretch>
                  <a:fillRect l="-542" b="-18615"/>
                </a:stretch>
              </a:blipFill>
            </p:spPr>
            <p:txBody>
              <a:bodyPr/>
              <a:lstStyle/>
              <a:p>
                <a:r>
                  <a:rPr lang="en-US">
                    <a:noFill/>
                  </a:rPr>
                  <a:t> </a:t>
                </a:r>
              </a:p>
            </p:txBody>
          </p:sp>
        </mc:Fallback>
      </mc:AlternateContent>
    </p:spTree>
    <p:extLst>
      <p:ext uri="{BB962C8B-B14F-4D97-AF65-F5344CB8AC3E}">
        <p14:creationId xmlns:p14="http://schemas.microsoft.com/office/powerpoint/2010/main" val="4109072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500"/>
                                        <p:tgtEl>
                                          <p:spTgt spid="7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500"/>
                                        <p:tgtEl>
                                          <p:spTgt spid="7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8"/>
                                        </p:tgtEl>
                                        <p:attrNameLst>
                                          <p:attrName>style.visibility</p:attrName>
                                        </p:attrNameLst>
                                      </p:cBhvr>
                                      <p:to>
                                        <p:strVal val="visible"/>
                                      </p:to>
                                    </p:set>
                                    <p:animEffect transition="in" filter="fade">
                                      <p:cBhvr>
                                        <p:cTn id="13" dur="500"/>
                                        <p:tgtEl>
                                          <p:spTgt spid="7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9"/>
                                        </p:tgtEl>
                                        <p:attrNameLst>
                                          <p:attrName>style.visibility</p:attrName>
                                        </p:attrNameLst>
                                      </p:cBhvr>
                                      <p:to>
                                        <p:strVal val="visible"/>
                                      </p:to>
                                    </p:set>
                                    <p:animEffect transition="in" filter="fade">
                                      <p:cBhvr>
                                        <p:cTn id="16" dur="500"/>
                                        <p:tgtEl>
                                          <p:spTgt spid="7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0"/>
                                        </p:tgtEl>
                                        <p:attrNameLst>
                                          <p:attrName>style.visibility</p:attrName>
                                        </p:attrNameLst>
                                      </p:cBhvr>
                                      <p:to>
                                        <p:strVal val="visible"/>
                                      </p:to>
                                    </p:set>
                                    <p:animEffect transition="in" filter="fade">
                                      <p:cBhvr>
                                        <p:cTn id="19" dur="500"/>
                                        <p:tgtEl>
                                          <p:spTgt spid="8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3"/>
                                        </p:tgtEl>
                                        <p:attrNameLst>
                                          <p:attrName>style.visibility</p:attrName>
                                        </p:attrNameLst>
                                      </p:cBhvr>
                                      <p:to>
                                        <p:strVal val="visible"/>
                                      </p:to>
                                    </p:set>
                                    <p:animEffect transition="in" filter="fade">
                                      <p:cBhvr>
                                        <p:cTn id="22" dur="500"/>
                                        <p:tgtEl>
                                          <p:spTgt spid="73"/>
                                        </p:tgtEl>
                                      </p:cBhvr>
                                    </p:animEffect>
                                  </p:childTnLst>
                                </p:cTn>
                              </p:par>
                              <p:par>
                                <p:cTn id="23" presetID="10" presetClass="entr" presetSubtype="0" fill="hold" nodeType="withEffect">
                                  <p:stCondLst>
                                    <p:cond delay="0"/>
                                  </p:stCondLst>
                                  <p:childTnLst>
                                    <p:set>
                                      <p:cBhvr>
                                        <p:cTn id="24" dur="1" fill="hold">
                                          <p:stCondLst>
                                            <p:cond delay="0"/>
                                          </p:stCondLst>
                                        </p:cTn>
                                        <p:tgtEl>
                                          <p:spTgt spid="50"/>
                                        </p:tgtEl>
                                        <p:attrNameLst>
                                          <p:attrName>style.visibility</p:attrName>
                                        </p:attrNameLst>
                                      </p:cBhvr>
                                      <p:to>
                                        <p:strVal val="visible"/>
                                      </p:to>
                                    </p:set>
                                    <p:animEffect transition="in" filter="fade">
                                      <p:cBhvr>
                                        <p:cTn id="25" dur="500"/>
                                        <p:tgtEl>
                                          <p:spTgt spid="5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4"/>
                                        </p:tgtEl>
                                        <p:attrNameLst>
                                          <p:attrName>style.visibility</p:attrName>
                                        </p:attrNameLst>
                                      </p:cBhvr>
                                      <p:to>
                                        <p:strVal val="visible"/>
                                      </p:to>
                                    </p:set>
                                    <p:animEffect transition="in" filter="fade">
                                      <p:cBhvr>
                                        <p:cTn id="33" dur="500"/>
                                        <p:tgtEl>
                                          <p:spTgt spid="7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72"/>
                                        </p:tgtEl>
                                        <p:attrNameLst>
                                          <p:attrName>style.visibility</p:attrName>
                                        </p:attrNameLst>
                                      </p:cBhvr>
                                      <p:to>
                                        <p:strVal val="visible"/>
                                      </p:to>
                                    </p:set>
                                    <p:animEffect transition="in" filter="fade">
                                      <p:cBhvr>
                                        <p:cTn id="38" dur="500"/>
                                        <p:tgtEl>
                                          <p:spTgt spid="7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75"/>
                                        </p:tgtEl>
                                        <p:attrNameLst>
                                          <p:attrName>style.visibility</p:attrName>
                                        </p:attrNameLst>
                                      </p:cBhvr>
                                      <p:to>
                                        <p:strVal val="visible"/>
                                      </p:to>
                                    </p:set>
                                    <p:animEffect transition="in" filter="fade">
                                      <p:cBhvr>
                                        <p:cTn id="41" dur="500"/>
                                        <p:tgtEl>
                                          <p:spTgt spid="75"/>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xit" presetSubtype="1" fill="hold" grpId="1" nodeType="clickEffect">
                                  <p:stCondLst>
                                    <p:cond delay="0"/>
                                  </p:stCondLst>
                                  <p:childTnLst>
                                    <p:anim calcmode="lin" valueType="num">
                                      <p:cBhvr additive="base">
                                        <p:cTn id="45" dur="500"/>
                                        <p:tgtEl>
                                          <p:spTgt spid="76"/>
                                        </p:tgtEl>
                                        <p:attrNameLst>
                                          <p:attrName>ppt_x</p:attrName>
                                        </p:attrNameLst>
                                      </p:cBhvr>
                                      <p:tavLst>
                                        <p:tav tm="0">
                                          <p:val>
                                            <p:strVal val="ppt_x"/>
                                          </p:val>
                                        </p:tav>
                                        <p:tav tm="100000">
                                          <p:val>
                                            <p:strVal val="ppt_x"/>
                                          </p:val>
                                        </p:tav>
                                      </p:tavLst>
                                    </p:anim>
                                    <p:anim calcmode="lin" valueType="num">
                                      <p:cBhvr additive="base">
                                        <p:cTn id="46" dur="500"/>
                                        <p:tgtEl>
                                          <p:spTgt spid="76"/>
                                        </p:tgtEl>
                                        <p:attrNameLst>
                                          <p:attrName>ppt_y</p:attrName>
                                        </p:attrNameLst>
                                      </p:cBhvr>
                                      <p:tavLst>
                                        <p:tav tm="0">
                                          <p:val>
                                            <p:strVal val="ppt_y"/>
                                          </p:val>
                                        </p:tav>
                                        <p:tav tm="100000">
                                          <p:val>
                                            <p:strVal val="0-ppt_h/2"/>
                                          </p:val>
                                        </p:tav>
                                      </p:tavLst>
                                    </p:anim>
                                    <p:set>
                                      <p:cBhvr>
                                        <p:cTn id="47" dur="1" fill="hold">
                                          <p:stCondLst>
                                            <p:cond delay="499"/>
                                          </p:stCondLst>
                                        </p:cTn>
                                        <p:tgtEl>
                                          <p:spTgt spid="76"/>
                                        </p:tgtEl>
                                        <p:attrNameLst>
                                          <p:attrName>style.visibility</p:attrName>
                                        </p:attrNameLst>
                                      </p:cBhvr>
                                      <p:to>
                                        <p:strVal val="hidden"/>
                                      </p:to>
                                    </p:set>
                                  </p:childTnLst>
                                </p:cTn>
                              </p:par>
                              <p:par>
                                <p:cTn id="48" presetID="2" presetClass="exit" presetSubtype="1" fill="hold" grpId="1" nodeType="withEffect">
                                  <p:stCondLst>
                                    <p:cond delay="0"/>
                                  </p:stCondLst>
                                  <p:childTnLst>
                                    <p:anim calcmode="lin" valueType="num">
                                      <p:cBhvr additive="base">
                                        <p:cTn id="49" dur="500"/>
                                        <p:tgtEl>
                                          <p:spTgt spid="77"/>
                                        </p:tgtEl>
                                        <p:attrNameLst>
                                          <p:attrName>ppt_x</p:attrName>
                                        </p:attrNameLst>
                                      </p:cBhvr>
                                      <p:tavLst>
                                        <p:tav tm="0">
                                          <p:val>
                                            <p:strVal val="ppt_x"/>
                                          </p:val>
                                        </p:tav>
                                        <p:tav tm="100000">
                                          <p:val>
                                            <p:strVal val="ppt_x"/>
                                          </p:val>
                                        </p:tav>
                                      </p:tavLst>
                                    </p:anim>
                                    <p:anim calcmode="lin" valueType="num">
                                      <p:cBhvr additive="base">
                                        <p:cTn id="50" dur="500"/>
                                        <p:tgtEl>
                                          <p:spTgt spid="77"/>
                                        </p:tgtEl>
                                        <p:attrNameLst>
                                          <p:attrName>ppt_y</p:attrName>
                                        </p:attrNameLst>
                                      </p:cBhvr>
                                      <p:tavLst>
                                        <p:tav tm="0">
                                          <p:val>
                                            <p:strVal val="ppt_y"/>
                                          </p:val>
                                        </p:tav>
                                        <p:tav tm="100000">
                                          <p:val>
                                            <p:strVal val="0-ppt_h/2"/>
                                          </p:val>
                                        </p:tav>
                                      </p:tavLst>
                                    </p:anim>
                                    <p:set>
                                      <p:cBhvr>
                                        <p:cTn id="51" dur="1" fill="hold">
                                          <p:stCondLst>
                                            <p:cond delay="499"/>
                                          </p:stCondLst>
                                        </p:cTn>
                                        <p:tgtEl>
                                          <p:spTgt spid="77"/>
                                        </p:tgtEl>
                                        <p:attrNameLst>
                                          <p:attrName>style.visibility</p:attrName>
                                        </p:attrNameLst>
                                      </p:cBhvr>
                                      <p:to>
                                        <p:strVal val="hidden"/>
                                      </p:to>
                                    </p:set>
                                  </p:childTnLst>
                                </p:cTn>
                              </p:par>
                              <p:par>
                                <p:cTn id="52" presetID="2" presetClass="exit" presetSubtype="1" fill="hold" grpId="1" nodeType="withEffect">
                                  <p:stCondLst>
                                    <p:cond delay="0"/>
                                  </p:stCondLst>
                                  <p:childTnLst>
                                    <p:anim calcmode="lin" valueType="num">
                                      <p:cBhvr additive="base">
                                        <p:cTn id="53" dur="500"/>
                                        <p:tgtEl>
                                          <p:spTgt spid="78"/>
                                        </p:tgtEl>
                                        <p:attrNameLst>
                                          <p:attrName>ppt_x</p:attrName>
                                        </p:attrNameLst>
                                      </p:cBhvr>
                                      <p:tavLst>
                                        <p:tav tm="0">
                                          <p:val>
                                            <p:strVal val="ppt_x"/>
                                          </p:val>
                                        </p:tav>
                                        <p:tav tm="100000">
                                          <p:val>
                                            <p:strVal val="ppt_x"/>
                                          </p:val>
                                        </p:tav>
                                      </p:tavLst>
                                    </p:anim>
                                    <p:anim calcmode="lin" valueType="num">
                                      <p:cBhvr additive="base">
                                        <p:cTn id="54" dur="500"/>
                                        <p:tgtEl>
                                          <p:spTgt spid="78"/>
                                        </p:tgtEl>
                                        <p:attrNameLst>
                                          <p:attrName>ppt_y</p:attrName>
                                        </p:attrNameLst>
                                      </p:cBhvr>
                                      <p:tavLst>
                                        <p:tav tm="0">
                                          <p:val>
                                            <p:strVal val="ppt_y"/>
                                          </p:val>
                                        </p:tav>
                                        <p:tav tm="100000">
                                          <p:val>
                                            <p:strVal val="0-ppt_h/2"/>
                                          </p:val>
                                        </p:tav>
                                      </p:tavLst>
                                    </p:anim>
                                    <p:set>
                                      <p:cBhvr>
                                        <p:cTn id="55" dur="1" fill="hold">
                                          <p:stCondLst>
                                            <p:cond delay="499"/>
                                          </p:stCondLst>
                                        </p:cTn>
                                        <p:tgtEl>
                                          <p:spTgt spid="78"/>
                                        </p:tgtEl>
                                        <p:attrNameLst>
                                          <p:attrName>style.visibility</p:attrName>
                                        </p:attrNameLst>
                                      </p:cBhvr>
                                      <p:to>
                                        <p:strVal val="hidden"/>
                                      </p:to>
                                    </p:set>
                                  </p:childTnLst>
                                </p:cTn>
                              </p:par>
                              <p:par>
                                <p:cTn id="56" presetID="2" presetClass="exit" presetSubtype="1" fill="hold" grpId="1" nodeType="withEffect">
                                  <p:stCondLst>
                                    <p:cond delay="0"/>
                                  </p:stCondLst>
                                  <p:childTnLst>
                                    <p:anim calcmode="lin" valueType="num">
                                      <p:cBhvr additive="base">
                                        <p:cTn id="57" dur="500"/>
                                        <p:tgtEl>
                                          <p:spTgt spid="79"/>
                                        </p:tgtEl>
                                        <p:attrNameLst>
                                          <p:attrName>ppt_x</p:attrName>
                                        </p:attrNameLst>
                                      </p:cBhvr>
                                      <p:tavLst>
                                        <p:tav tm="0">
                                          <p:val>
                                            <p:strVal val="ppt_x"/>
                                          </p:val>
                                        </p:tav>
                                        <p:tav tm="100000">
                                          <p:val>
                                            <p:strVal val="ppt_x"/>
                                          </p:val>
                                        </p:tav>
                                      </p:tavLst>
                                    </p:anim>
                                    <p:anim calcmode="lin" valueType="num">
                                      <p:cBhvr additive="base">
                                        <p:cTn id="58" dur="500"/>
                                        <p:tgtEl>
                                          <p:spTgt spid="79"/>
                                        </p:tgtEl>
                                        <p:attrNameLst>
                                          <p:attrName>ppt_y</p:attrName>
                                        </p:attrNameLst>
                                      </p:cBhvr>
                                      <p:tavLst>
                                        <p:tav tm="0">
                                          <p:val>
                                            <p:strVal val="ppt_y"/>
                                          </p:val>
                                        </p:tav>
                                        <p:tav tm="100000">
                                          <p:val>
                                            <p:strVal val="0-ppt_h/2"/>
                                          </p:val>
                                        </p:tav>
                                      </p:tavLst>
                                    </p:anim>
                                    <p:set>
                                      <p:cBhvr>
                                        <p:cTn id="59" dur="1" fill="hold">
                                          <p:stCondLst>
                                            <p:cond delay="499"/>
                                          </p:stCondLst>
                                        </p:cTn>
                                        <p:tgtEl>
                                          <p:spTgt spid="79"/>
                                        </p:tgtEl>
                                        <p:attrNameLst>
                                          <p:attrName>style.visibility</p:attrName>
                                        </p:attrNameLst>
                                      </p:cBhvr>
                                      <p:to>
                                        <p:strVal val="hidden"/>
                                      </p:to>
                                    </p:set>
                                  </p:childTnLst>
                                </p:cTn>
                              </p:par>
                              <p:par>
                                <p:cTn id="60" presetID="2" presetClass="exit" presetSubtype="1" fill="hold" grpId="1" nodeType="withEffect">
                                  <p:stCondLst>
                                    <p:cond delay="0"/>
                                  </p:stCondLst>
                                  <p:childTnLst>
                                    <p:anim calcmode="lin" valueType="num">
                                      <p:cBhvr additive="base">
                                        <p:cTn id="61" dur="500"/>
                                        <p:tgtEl>
                                          <p:spTgt spid="80"/>
                                        </p:tgtEl>
                                        <p:attrNameLst>
                                          <p:attrName>ppt_x</p:attrName>
                                        </p:attrNameLst>
                                      </p:cBhvr>
                                      <p:tavLst>
                                        <p:tav tm="0">
                                          <p:val>
                                            <p:strVal val="ppt_x"/>
                                          </p:val>
                                        </p:tav>
                                        <p:tav tm="100000">
                                          <p:val>
                                            <p:strVal val="ppt_x"/>
                                          </p:val>
                                        </p:tav>
                                      </p:tavLst>
                                    </p:anim>
                                    <p:anim calcmode="lin" valueType="num">
                                      <p:cBhvr additive="base">
                                        <p:cTn id="62" dur="500"/>
                                        <p:tgtEl>
                                          <p:spTgt spid="80"/>
                                        </p:tgtEl>
                                        <p:attrNameLst>
                                          <p:attrName>ppt_y</p:attrName>
                                        </p:attrNameLst>
                                      </p:cBhvr>
                                      <p:tavLst>
                                        <p:tav tm="0">
                                          <p:val>
                                            <p:strVal val="ppt_y"/>
                                          </p:val>
                                        </p:tav>
                                        <p:tav tm="100000">
                                          <p:val>
                                            <p:strVal val="0-ppt_h/2"/>
                                          </p:val>
                                        </p:tav>
                                      </p:tavLst>
                                    </p:anim>
                                    <p:set>
                                      <p:cBhvr>
                                        <p:cTn id="63" dur="1" fill="hold">
                                          <p:stCondLst>
                                            <p:cond delay="499"/>
                                          </p:stCondLst>
                                        </p:cTn>
                                        <p:tgtEl>
                                          <p:spTgt spid="80"/>
                                        </p:tgtEl>
                                        <p:attrNameLst>
                                          <p:attrName>style.visibility</p:attrName>
                                        </p:attrNameLst>
                                      </p:cBhvr>
                                      <p:to>
                                        <p:strVal val="hidden"/>
                                      </p:to>
                                    </p:set>
                                  </p:childTnLst>
                                </p:cTn>
                              </p:par>
                              <p:par>
                                <p:cTn id="64" presetID="2" presetClass="exit" presetSubtype="1" fill="hold" grpId="1" nodeType="withEffect">
                                  <p:stCondLst>
                                    <p:cond delay="0"/>
                                  </p:stCondLst>
                                  <p:childTnLst>
                                    <p:anim calcmode="lin" valueType="num">
                                      <p:cBhvr additive="base">
                                        <p:cTn id="65" dur="500"/>
                                        <p:tgtEl>
                                          <p:spTgt spid="73"/>
                                        </p:tgtEl>
                                        <p:attrNameLst>
                                          <p:attrName>ppt_x</p:attrName>
                                        </p:attrNameLst>
                                      </p:cBhvr>
                                      <p:tavLst>
                                        <p:tav tm="0">
                                          <p:val>
                                            <p:strVal val="ppt_x"/>
                                          </p:val>
                                        </p:tav>
                                        <p:tav tm="100000">
                                          <p:val>
                                            <p:strVal val="ppt_x"/>
                                          </p:val>
                                        </p:tav>
                                      </p:tavLst>
                                    </p:anim>
                                    <p:anim calcmode="lin" valueType="num">
                                      <p:cBhvr additive="base">
                                        <p:cTn id="66" dur="500"/>
                                        <p:tgtEl>
                                          <p:spTgt spid="73"/>
                                        </p:tgtEl>
                                        <p:attrNameLst>
                                          <p:attrName>ppt_y</p:attrName>
                                        </p:attrNameLst>
                                      </p:cBhvr>
                                      <p:tavLst>
                                        <p:tav tm="0">
                                          <p:val>
                                            <p:strVal val="ppt_y"/>
                                          </p:val>
                                        </p:tav>
                                        <p:tav tm="100000">
                                          <p:val>
                                            <p:strVal val="0-ppt_h/2"/>
                                          </p:val>
                                        </p:tav>
                                      </p:tavLst>
                                    </p:anim>
                                    <p:set>
                                      <p:cBhvr>
                                        <p:cTn id="67" dur="1" fill="hold">
                                          <p:stCondLst>
                                            <p:cond delay="499"/>
                                          </p:stCondLst>
                                        </p:cTn>
                                        <p:tgtEl>
                                          <p:spTgt spid="73"/>
                                        </p:tgtEl>
                                        <p:attrNameLst>
                                          <p:attrName>style.visibility</p:attrName>
                                        </p:attrNameLst>
                                      </p:cBhvr>
                                      <p:to>
                                        <p:strVal val="hidden"/>
                                      </p:to>
                                    </p:set>
                                  </p:childTnLst>
                                </p:cTn>
                              </p:par>
                              <p:par>
                                <p:cTn id="68" presetID="2" presetClass="exit" presetSubtype="1" fill="hold" grpId="1" nodeType="withEffect">
                                  <p:stCondLst>
                                    <p:cond delay="0"/>
                                  </p:stCondLst>
                                  <p:childTnLst>
                                    <p:anim calcmode="lin" valueType="num">
                                      <p:cBhvr additive="base">
                                        <p:cTn id="69" dur="500"/>
                                        <p:tgtEl>
                                          <p:spTgt spid="74"/>
                                        </p:tgtEl>
                                        <p:attrNameLst>
                                          <p:attrName>ppt_x</p:attrName>
                                        </p:attrNameLst>
                                      </p:cBhvr>
                                      <p:tavLst>
                                        <p:tav tm="0">
                                          <p:val>
                                            <p:strVal val="ppt_x"/>
                                          </p:val>
                                        </p:tav>
                                        <p:tav tm="100000">
                                          <p:val>
                                            <p:strVal val="ppt_x"/>
                                          </p:val>
                                        </p:tav>
                                      </p:tavLst>
                                    </p:anim>
                                    <p:anim calcmode="lin" valueType="num">
                                      <p:cBhvr additive="base">
                                        <p:cTn id="70" dur="500"/>
                                        <p:tgtEl>
                                          <p:spTgt spid="74"/>
                                        </p:tgtEl>
                                        <p:attrNameLst>
                                          <p:attrName>ppt_y</p:attrName>
                                        </p:attrNameLst>
                                      </p:cBhvr>
                                      <p:tavLst>
                                        <p:tav tm="0">
                                          <p:val>
                                            <p:strVal val="ppt_y"/>
                                          </p:val>
                                        </p:tav>
                                        <p:tav tm="100000">
                                          <p:val>
                                            <p:strVal val="0-ppt_h/2"/>
                                          </p:val>
                                        </p:tav>
                                      </p:tavLst>
                                    </p:anim>
                                    <p:set>
                                      <p:cBhvr>
                                        <p:cTn id="71" dur="1" fill="hold">
                                          <p:stCondLst>
                                            <p:cond delay="499"/>
                                          </p:stCondLst>
                                        </p:cTn>
                                        <p:tgtEl>
                                          <p:spTgt spid="74"/>
                                        </p:tgtEl>
                                        <p:attrNameLst>
                                          <p:attrName>style.visibility</p:attrName>
                                        </p:attrNameLst>
                                      </p:cBhvr>
                                      <p:to>
                                        <p:strVal val="hidden"/>
                                      </p:to>
                                    </p:set>
                                  </p:childTnLst>
                                </p:cTn>
                              </p:par>
                              <p:par>
                                <p:cTn id="72" presetID="2" presetClass="exit" presetSubtype="1" fill="hold" nodeType="withEffect">
                                  <p:stCondLst>
                                    <p:cond delay="0"/>
                                  </p:stCondLst>
                                  <p:childTnLst>
                                    <p:anim calcmode="lin" valueType="num">
                                      <p:cBhvr additive="base">
                                        <p:cTn id="73" dur="500"/>
                                        <p:tgtEl>
                                          <p:spTgt spid="51"/>
                                        </p:tgtEl>
                                        <p:attrNameLst>
                                          <p:attrName>ppt_x</p:attrName>
                                        </p:attrNameLst>
                                      </p:cBhvr>
                                      <p:tavLst>
                                        <p:tav tm="0">
                                          <p:val>
                                            <p:strVal val="ppt_x"/>
                                          </p:val>
                                        </p:tav>
                                        <p:tav tm="100000">
                                          <p:val>
                                            <p:strVal val="ppt_x"/>
                                          </p:val>
                                        </p:tav>
                                      </p:tavLst>
                                    </p:anim>
                                    <p:anim calcmode="lin" valueType="num">
                                      <p:cBhvr additive="base">
                                        <p:cTn id="74" dur="500"/>
                                        <p:tgtEl>
                                          <p:spTgt spid="51"/>
                                        </p:tgtEl>
                                        <p:attrNameLst>
                                          <p:attrName>ppt_y</p:attrName>
                                        </p:attrNameLst>
                                      </p:cBhvr>
                                      <p:tavLst>
                                        <p:tav tm="0">
                                          <p:val>
                                            <p:strVal val="ppt_y"/>
                                          </p:val>
                                        </p:tav>
                                        <p:tav tm="100000">
                                          <p:val>
                                            <p:strVal val="0-ppt_h/2"/>
                                          </p:val>
                                        </p:tav>
                                      </p:tavLst>
                                    </p:anim>
                                    <p:set>
                                      <p:cBhvr>
                                        <p:cTn id="75" dur="1" fill="hold">
                                          <p:stCondLst>
                                            <p:cond delay="499"/>
                                          </p:stCondLst>
                                        </p:cTn>
                                        <p:tgtEl>
                                          <p:spTgt spid="51"/>
                                        </p:tgtEl>
                                        <p:attrNameLst>
                                          <p:attrName>style.visibility</p:attrName>
                                        </p:attrNameLst>
                                      </p:cBhvr>
                                      <p:to>
                                        <p:strVal val="hidden"/>
                                      </p:to>
                                    </p:set>
                                  </p:childTnLst>
                                </p:cTn>
                              </p:par>
                              <p:par>
                                <p:cTn id="76" presetID="2" presetClass="exit" presetSubtype="1" fill="hold" nodeType="withEffect">
                                  <p:stCondLst>
                                    <p:cond delay="0"/>
                                  </p:stCondLst>
                                  <p:childTnLst>
                                    <p:anim calcmode="lin" valueType="num">
                                      <p:cBhvr additive="base">
                                        <p:cTn id="77" dur="500"/>
                                        <p:tgtEl>
                                          <p:spTgt spid="50"/>
                                        </p:tgtEl>
                                        <p:attrNameLst>
                                          <p:attrName>ppt_x</p:attrName>
                                        </p:attrNameLst>
                                      </p:cBhvr>
                                      <p:tavLst>
                                        <p:tav tm="0">
                                          <p:val>
                                            <p:strVal val="ppt_x"/>
                                          </p:val>
                                        </p:tav>
                                        <p:tav tm="100000">
                                          <p:val>
                                            <p:strVal val="ppt_x"/>
                                          </p:val>
                                        </p:tav>
                                      </p:tavLst>
                                    </p:anim>
                                    <p:anim calcmode="lin" valueType="num">
                                      <p:cBhvr additive="base">
                                        <p:cTn id="78" dur="500"/>
                                        <p:tgtEl>
                                          <p:spTgt spid="50"/>
                                        </p:tgtEl>
                                        <p:attrNameLst>
                                          <p:attrName>ppt_y</p:attrName>
                                        </p:attrNameLst>
                                      </p:cBhvr>
                                      <p:tavLst>
                                        <p:tav tm="0">
                                          <p:val>
                                            <p:strVal val="ppt_y"/>
                                          </p:val>
                                        </p:tav>
                                        <p:tav tm="100000">
                                          <p:val>
                                            <p:strVal val="0-ppt_h/2"/>
                                          </p:val>
                                        </p:tav>
                                      </p:tavLst>
                                    </p:anim>
                                    <p:set>
                                      <p:cBhvr>
                                        <p:cTn id="79" dur="1" fill="hold">
                                          <p:stCondLst>
                                            <p:cond delay="499"/>
                                          </p:stCondLst>
                                        </p:cTn>
                                        <p:tgtEl>
                                          <p:spTgt spid="50"/>
                                        </p:tgtEl>
                                        <p:attrNameLst>
                                          <p:attrName>style.visibility</p:attrName>
                                        </p:attrNameLst>
                                      </p:cBhvr>
                                      <p:to>
                                        <p:strVal val="hidden"/>
                                      </p:to>
                                    </p:set>
                                  </p:childTnLst>
                                </p:cTn>
                              </p:par>
                              <p:par>
                                <p:cTn id="80" presetID="0" presetClass="path" presetSubtype="0" accel="50000" decel="50000" fill="hold" nodeType="withEffect">
                                  <p:stCondLst>
                                    <p:cond delay="0"/>
                                  </p:stCondLst>
                                  <p:childTnLst>
                                    <p:animMotion origin="layout" path="M 4.58333E-6 4.81481E-6 L 0.00455 -0.55 " pathEditMode="relative" rAng="0" ptsTypes="AA">
                                      <p:cBhvr>
                                        <p:cTn id="81" dur="1000" fill="hold"/>
                                        <p:tgtEl>
                                          <p:spTgt spid="72"/>
                                        </p:tgtEl>
                                        <p:attrNameLst>
                                          <p:attrName>ppt_x</p:attrName>
                                          <p:attrName>ppt_y</p:attrName>
                                        </p:attrNameLst>
                                      </p:cBhvr>
                                      <p:rCtr x="221" y="-27500"/>
                                    </p:animMotion>
                                  </p:childTnLst>
                                </p:cTn>
                              </p:par>
                              <p:par>
                                <p:cTn id="82" presetID="0" presetClass="path" presetSubtype="0" accel="50000" decel="50000" fill="hold" grpId="1" nodeType="withEffect">
                                  <p:stCondLst>
                                    <p:cond delay="0"/>
                                  </p:stCondLst>
                                  <p:childTnLst>
                                    <p:animMotion origin="layout" path="M -3.125E-6 -7.40741E-7 L -3.125E-6 -0.55069 " pathEditMode="relative" rAng="0" ptsTypes="AA">
                                      <p:cBhvr>
                                        <p:cTn id="83" dur="1000" fill="hold"/>
                                        <p:tgtEl>
                                          <p:spTgt spid="75"/>
                                        </p:tgtEl>
                                        <p:attrNameLst>
                                          <p:attrName>ppt_x</p:attrName>
                                          <p:attrName>ppt_y</p:attrName>
                                        </p:attrNameLst>
                                      </p:cBhvr>
                                      <p:rCtr x="0" y="-27546"/>
                                    </p:animMotion>
                                  </p:childTnLst>
                                </p:cTn>
                              </p:par>
                              <p:par>
                                <p:cTn id="84" presetID="0" presetClass="path" presetSubtype="0" accel="50000" decel="50000" fill="hold" grpId="0" nodeType="withEffect">
                                  <p:stCondLst>
                                    <p:cond delay="0"/>
                                  </p:stCondLst>
                                  <p:childTnLst>
                                    <p:animMotion origin="layout" path="M 1.04167E-6 3.7037E-7 L 0.82461 -0.03495 " pathEditMode="relative" rAng="0" ptsTypes="AA">
                                      <p:cBhvr>
                                        <p:cTn id="85" dur="2000" fill="hold"/>
                                        <p:tgtEl>
                                          <p:spTgt spid="81"/>
                                        </p:tgtEl>
                                        <p:attrNameLst>
                                          <p:attrName>ppt_x</p:attrName>
                                          <p:attrName>ppt_y</p:attrName>
                                        </p:attrNameLst>
                                      </p:cBhvr>
                                      <p:rCtr x="41237"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3" grpId="1"/>
      <p:bldP spid="74" grpId="0"/>
      <p:bldP spid="74" grpId="1"/>
      <p:bldP spid="75" grpId="0"/>
      <p:bldP spid="75" grpId="1"/>
      <p:bldP spid="76" grpId="0"/>
      <p:bldP spid="76" grpId="1"/>
      <p:bldP spid="77" grpId="0"/>
      <p:bldP spid="77" grpId="1"/>
      <p:bldP spid="78" grpId="0"/>
      <p:bldP spid="78" grpId="1"/>
      <p:bldP spid="79" grpId="0"/>
      <p:bldP spid="79" grpId="1"/>
      <p:bldP spid="80" grpId="0"/>
      <p:bldP spid="80" grpId="1"/>
      <p:bldP spid="8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F39ED-D65B-BD26-3FFA-4F2E4CE775B5}"/>
            </a:ext>
          </a:extLst>
        </p:cNvPr>
        <p:cNvGrpSpPr/>
        <p:nvPr/>
      </p:nvGrpSpPr>
      <p:grpSpPr>
        <a:xfrm>
          <a:off x="0" y="0"/>
          <a:ext cx="0" cy="0"/>
          <a:chOff x="0" y="0"/>
          <a:chExt cx="0" cy="0"/>
        </a:xfrm>
      </p:grpSpPr>
      <p:sp>
        <p:nvSpPr>
          <p:cNvPr id="11" name="Inhaltsplatzhalter 2">
            <a:extLst>
              <a:ext uri="{FF2B5EF4-FFF2-40B4-BE49-F238E27FC236}">
                <a16:creationId xmlns:a16="http://schemas.microsoft.com/office/drawing/2014/main" id="{F2BC370B-5667-85F8-24F8-34B94D28911F}"/>
              </a:ext>
            </a:extLst>
          </p:cNvPr>
          <p:cNvSpPr>
            <a:spLocks noGrp="1"/>
          </p:cNvSpPr>
          <p:nvPr>
            <p:ph idx="1"/>
          </p:nvPr>
        </p:nvSpPr>
        <p:spPr>
          <a:xfrm>
            <a:off x="246791" y="1883051"/>
            <a:ext cx="4049209" cy="2723729"/>
          </a:xfrm>
        </p:spPr>
        <p:txBody>
          <a:bodyPr wrap="square">
            <a:normAutofit lnSpcReduction="10000"/>
          </a:bodyPr>
          <a:lstStyle/>
          <a:p>
            <a:r>
              <a:rPr lang="en-US" dirty="0"/>
              <a:t>PANN is able to …</a:t>
            </a:r>
          </a:p>
          <a:p>
            <a:pPr lvl="1"/>
            <a:r>
              <a:rPr lang="en-US" dirty="0"/>
              <a:t>interpolate the calibration data set</a:t>
            </a:r>
          </a:p>
          <a:p>
            <a:pPr lvl="1"/>
            <a:r>
              <a:rPr lang="en-US" dirty="0"/>
              <a:t>predict unseen load cases</a:t>
            </a:r>
          </a:p>
          <a:p>
            <a:pPr marL="0" indent="0">
              <a:buNone/>
            </a:pPr>
            <a:r>
              <a:rPr lang="en-US" dirty="0"/>
              <a:t>with a much smaller NN size. </a:t>
            </a:r>
          </a:p>
          <a:p>
            <a:pPr marL="0" indent="0">
              <a:buNone/>
            </a:pPr>
            <a:r>
              <a:rPr lang="en-US" b="1" dirty="0"/>
              <a:t>Generalization behavior increases the more physics is taken into account!</a:t>
            </a:r>
            <a:r>
              <a:rPr lang="en-US" dirty="0"/>
              <a:t> </a:t>
            </a:r>
          </a:p>
          <a:p>
            <a:pPr lvl="1"/>
            <a:endParaRPr lang="en-US" dirty="0"/>
          </a:p>
        </p:txBody>
      </p:sp>
      <p:sp>
        <p:nvSpPr>
          <p:cNvPr id="2" name="Titel 1">
            <a:extLst>
              <a:ext uri="{FF2B5EF4-FFF2-40B4-BE49-F238E27FC236}">
                <a16:creationId xmlns:a16="http://schemas.microsoft.com/office/drawing/2014/main" id="{224E1D6B-BB5F-9E48-D151-3EF6918EC0F8}"/>
              </a:ext>
            </a:extLst>
          </p:cNvPr>
          <p:cNvSpPr>
            <a:spLocks noGrp="1"/>
          </p:cNvSpPr>
          <p:nvPr>
            <p:ph type="title"/>
          </p:nvPr>
        </p:nvSpPr>
        <p:spPr>
          <a:xfrm>
            <a:off x="360000" y="641275"/>
            <a:ext cx="9696000" cy="1080000"/>
          </a:xfrm>
        </p:spPr>
        <p:txBody>
          <a:bodyPr anchor="t">
            <a:normAutofit/>
          </a:bodyPr>
          <a:lstStyle/>
          <a:p>
            <a:pPr>
              <a:lnSpc>
                <a:spcPct val="100000"/>
              </a:lnSpc>
            </a:pPr>
            <a:r>
              <a:rPr lang="en-US" sz="2800" dirty="0"/>
              <a:t>Comparison between –</a:t>
            </a:r>
            <a:br>
              <a:rPr lang="en-US" sz="2800" dirty="0"/>
            </a:br>
            <a:r>
              <a:rPr lang="en-US" sz="2800" dirty="0"/>
              <a:t>Naïve and invariant-based model</a:t>
            </a:r>
          </a:p>
        </p:txBody>
      </p:sp>
      <p:sp>
        <p:nvSpPr>
          <p:cNvPr id="4" name="Datumsplatzhalter 3">
            <a:extLst>
              <a:ext uri="{FF2B5EF4-FFF2-40B4-BE49-F238E27FC236}">
                <a16:creationId xmlns:a16="http://schemas.microsoft.com/office/drawing/2014/main" id="{9B883FCC-AF84-3549-3F94-BBBB3E9AC9B0}"/>
              </a:ext>
            </a:extLst>
          </p:cNvPr>
          <p:cNvSpPr>
            <a:spLocks noGrp="1"/>
          </p:cNvSpPr>
          <p:nvPr>
            <p:ph type="dt" sz="half" idx="10"/>
          </p:nvPr>
        </p:nvSpPr>
        <p:spPr/>
        <p:txBody>
          <a:bodyPr/>
          <a:lstStyle/>
          <a:p>
            <a:fld id="{F033DDB9-20A1-F249-B817-FC3A576ACE88}" type="datetime1">
              <a:rPr lang="de-DE" smtClean="0"/>
              <a:t>12.12.24</a:t>
            </a:fld>
            <a:endParaRPr lang="de-DE" dirty="0"/>
          </a:p>
        </p:txBody>
      </p:sp>
      <p:sp>
        <p:nvSpPr>
          <p:cNvPr id="5" name="Fußzeilenplatzhalter 4">
            <a:extLst>
              <a:ext uri="{FF2B5EF4-FFF2-40B4-BE49-F238E27FC236}">
                <a16:creationId xmlns:a16="http://schemas.microsoft.com/office/drawing/2014/main" id="{84A80543-F59C-60E0-CA3F-6DDA6C92BF5C}"/>
              </a:ext>
            </a:extLst>
          </p:cNvPr>
          <p:cNvSpPr>
            <a:spLocks noGrp="1"/>
          </p:cNvSpPr>
          <p:nvPr>
            <p:ph type="ftr" sz="quarter" idx="11"/>
          </p:nvPr>
        </p:nvSpPr>
        <p:spPr/>
        <p:txBody>
          <a:bodyPr/>
          <a:lstStyle/>
          <a:p>
            <a:r>
              <a:rPr lang="de-DE" dirty="0"/>
              <a:t>L. Demuth</a:t>
            </a:r>
            <a:r>
              <a:rPr lang="de-DE" sz="1000" dirty="0"/>
              <a:t> | Task 3: </a:t>
            </a:r>
            <a:r>
              <a:rPr lang="de-DE" dirty="0" err="1"/>
              <a:t>Results</a:t>
            </a:r>
            <a:endParaRPr lang="de-DE" sz="1000" dirty="0"/>
          </a:p>
        </p:txBody>
      </p:sp>
      <p:sp>
        <p:nvSpPr>
          <p:cNvPr id="6" name="Foliennummernplatzhalter 5">
            <a:extLst>
              <a:ext uri="{FF2B5EF4-FFF2-40B4-BE49-F238E27FC236}">
                <a16:creationId xmlns:a16="http://schemas.microsoft.com/office/drawing/2014/main" id="{41BFADC4-D98F-D080-88AF-3CE206E613CD}"/>
              </a:ext>
            </a:extLst>
          </p:cNvPr>
          <p:cNvSpPr>
            <a:spLocks noGrp="1"/>
          </p:cNvSpPr>
          <p:nvPr>
            <p:ph type="sldNum" sz="quarter" idx="12"/>
          </p:nvPr>
        </p:nvSpPr>
        <p:spPr/>
        <p:txBody>
          <a:bodyPr/>
          <a:lstStyle/>
          <a:p>
            <a:fld id="{DD2F4C09-65E4-4AD7-8D55-83CBD210ED85}" type="slidenum">
              <a:rPr lang="de-DE" smtClean="0"/>
              <a:pPr/>
              <a:t>14</a:t>
            </a:fld>
            <a:endParaRPr lang="de-DE" dirty="0"/>
          </a:p>
        </p:txBody>
      </p:sp>
      <p:grpSp>
        <p:nvGrpSpPr>
          <p:cNvPr id="24" name="Gruppieren 23">
            <a:extLst>
              <a:ext uri="{FF2B5EF4-FFF2-40B4-BE49-F238E27FC236}">
                <a16:creationId xmlns:a16="http://schemas.microsoft.com/office/drawing/2014/main" id="{C1D66B58-E463-06B0-45F4-1B4AAD66252A}"/>
              </a:ext>
            </a:extLst>
          </p:cNvPr>
          <p:cNvGrpSpPr/>
          <p:nvPr/>
        </p:nvGrpSpPr>
        <p:grpSpPr>
          <a:xfrm>
            <a:off x="4518209" y="1288970"/>
            <a:ext cx="7362000" cy="5269170"/>
            <a:chOff x="4518209" y="1288970"/>
            <a:chExt cx="7362000" cy="5269170"/>
          </a:xfrm>
        </p:grpSpPr>
        <p:pic>
          <p:nvPicPr>
            <p:cNvPr id="16" name="Grafik 15">
              <a:extLst>
                <a:ext uri="{FF2B5EF4-FFF2-40B4-BE49-F238E27FC236}">
                  <a16:creationId xmlns:a16="http://schemas.microsoft.com/office/drawing/2014/main" id="{B72BEA15-5A63-34E3-3FBF-9BF325D797A2}"/>
                </a:ext>
              </a:extLst>
            </p:cNvPr>
            <p:cNvPicPr>
              <a:picLocks/>
            </p:cNvPicPr>
            <p:nvPr/>
          </p:nvPicPr>
          <p:blipFill>
            <a:blip r:embed="rId3"/>
            <a:stretch>
              <a:fillRect/>
            </a:stretch>
          </p:blipFill>
          <p:spPr>
            <a:xfrm>
              <a:off x="4518209" y="1428140"/>
              <a:ext cx="7362000" cy="5130000"/>
            </a:xfrm>
            <a:prstGeom prst="rect">
              <a:avLst/>
            </a:prstGeom>
          </p:spPr>
        </p:pic>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6529E710-85AE-B6C4-1B7B-2E8B61641441}"/>
                    </a:ext>
                  </a:extLst>
                </p:cNvPr>
                <p:cNvSpPr txBox="1"/>
                <p:nvPr/>
              </p:nvSpPr>
              <p:spPr>
                <a:xfrm>
                  <a:off x="9336000" y="1288970"/>
                  <a:ext cx="2160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𝒮𝒫</m:t>
                        </m:r>
                        <m:d>
                          <m:dPr>
                            <m:begChr m:val="["/>
                            <m:endChr m:val="]"/>
                            <m:ctrlPr>
                              <a:rPr lang="en-US" i="1" smtClean="0">
                                <a:latin typeface="Cambria Math" panose="02040503050406030204" pitchFamily="18" charset="0"/>
                                <a:ea typeface="Cambria Math" panose="02040503050406030204" pitchFamily="18" charset="0"/>
                              </a:rPr>
                            </m:ctrlPr>
                          </m:dPr>
                          <m:e>
                            <m:r>
                              <a:rPr lang="de-DE" b="0" i="1" smtClean="0">
                                <a:latin typeface="Cambria Math" panose="02040503050406030204" pitchFamily="18" charset="0"/>
                                <a:ea typeface="Cambria Math" panose="02040503050406030204" pitchFamily="18" charset="0"/>
                              </a:rPr>
                              <m:t>16,16</m:t>
                            </m:r>
                          </m:e>
                        </m:d>
                      </m:oMath>
                    </m:oMathPara>
                  </a14:m>
                  <a:endParaRPr lang="en-US" dirty="0"/>
                </a:p>
              </p:txBody>
            </p:sp>
          </mc:Choice>
          <mc:Fallback xmlns="">
            <p:sp>
              <p:nvSpPr>
                <p:cNvPr id="23" name="Textfeld 22">
                  <a:extLst>
                    <a:ext uri="{FF2B5EF4-FFF2-40B4-BE49-F238E27FC236}">
                      <a16:creationId xmlns:a16="http://schemas.microsoft.com/office/drawing/2014/main" id="{6529E710-85AE-B6C4-1B7B-2E8B61641441}"/>
                    </a:ext>
                  </a:extLst>
                </p:cNvPr>
                <p:cNvSpPr txBox="1">
                  <a:spLocks noRot="1" noChangeAspect="1" noMove="1" noResize="1" noEditPoints="1" noAdjustHandles="1" noChangeArrowheads="1" noChangeShapeType="1" noTextEdit="1"/>
                </p:cNvSpPr>
                <p:nvPr/>
              </p:nvSpPr>
              <p:spPr>
                <a:xfrm>
                  <a:off x="9336000" y="1288970"/>
                  <a:ext cx="2160000" cy="369332"/>
                </a:xfrm>
                <a:prstGeom prst="rect">
                  <a:avLst/>
                </a:prstGeom>
                <a:blipFill>
                  <a:blip r:embed="rId4"/>
                  <a:stretch>
                    <a:fillRect/>
                  </a:stretch>
                </a:blipFill>
              </p:spPr>
              <p:txBody>
                <a:bodyPr/>
                <a:lstStyle/>
                <a:p>
                  <a:r>
                    <a:rPr lang="en-US">
                      <a:noFill/>
                    </a:rPr>
                    <a:t> </a:t>
                  </a:r>
                </a:p>
              </p:txBody>
            </p:sp>
          </mc:Fallback>
        </mc:AlternateContent>
      </p:grpSp>
      <p:grpSp>
        <p:nvGrpSpPr>
          <p:cNvPr id="19" name="Gruppieren 18">
            <a:extLst>
              <a:ext uri="{FF2B5EF4-FFF2-40B4-BE49-F238E27FC236}">
                <a16:creationId xmlns:a16="http://schemas.microsoft.com/office/drawing/2014/main" id="{AEB83A5C-7F95-EEB1-2C01-C27DD783DD75}"/>
              </a:ext>
            </a:extLst>
          </p:cNvPr>
          <p:cNvGrpSpPr/>
          <p:nvPr/>
        </p:nvGrpSpPr>
        <p:grpSpPr>
          <a:xfrm>
            <a:off x="4470000" y="1228755"/>
            <a:ext cx="7362000" cy="5289140"/>
            <a:chOff x="4518209" y="1269000"/>
            <a:chExt cx="7362000" cy="5289140"/>
          </a:xfrm>
        </p:grpSpPr>
        <p:pic>
          <p:nvPicPr>
            <p:cNvPr id="17" name="Grafik 16">
              <a:extLst>
                <a:ext uri="{FF2B5EF4-FFF2-40B4-BE49-F238E27FC236}">
                  <a16:creationId xmlns:a16="http://schemas.microsoft.com/office/drawing/2014/main" id="{83E6D334-6207-CF33-1249-DE9C9CC2A380}"/>
                </a:ext>
              </a:extLst>
            </p:cNvPr>
            <p:cNvPicPr>
              <a:picLocks/>
            </p:cNvPicPr>
            <p:nvPr/>
          </p:nvPicPr>
          <p:blipFill>
            <a:blip r:embed="rId5"/>
            <a:stretch>
              <a:fillRect/>
            </a:stretch>
          </p:blipFill>
          <p:spPr>
            <a:xfrm>
              <a:off x="4518209" y="1428140"/>
              <a:ext cx="7362000" cy="5130000"/>
            </a:xfrm>
            <a:prstGeom prst="rect">
              <a:avLst/>
            </a:prstGeom>
          </p:spPr>
        </p:pic>
        <mc:AlternateContent xmlns:mc="http://schemas.openxmlformats.org/markup-compatibility/2006" xmlns:a14="http://schemas.microsoft.com/office/drawing/2010/main">
          <mc:Choice Requires="a14">
            <p:sp>
              <p:nvSpPr>
                <p:cNvPr id="18" name="Textfeld 17">
                  <a:extLst>
                    <a:ext uri="{FF2B5EF4-FFF2-40B4-BE49-F238E27FC236}">
                      <a16:creationId xmlns:a16="http://schemas.microsoft.com/office/drawing/2014/main" id="{D73CB19A-0BFC-A2B8-5B62-63222231E785}"/>
                    </a:ext>
                  </a:extLst>
                </p:cNvPr>
                <p:cNvSpPr txBox="1"/>
                <p:nvPr/>
              </p:nvSpPr>
              <p:spPr>
                <a:xfrm>
                  <a:off x="9336000" y="1269000"/>
                  <a:ext cx="21600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𝒮𝒫</m:t>
                        </m:r>
                        <m:d>
                          <m:dPr>
                            <m:begChr m:val="["/>
                            <m:endChr m:val="]"/>
                            <m:ctrlPr>
                              <a:rPr lang="en-US" i="1" smtClean="0">
                                <a:latin typeface="Cambria Math" panose="02040503050406030204" pitchFamily="18" charset="0"/>
                                <a:ea typeface="Cambria Math" panose="02040503050406030204" pitchFamily="18" charset="0"/>
                              </a:rPr>
                            </m:ctrlPr>
                          </m:dPr>
                          <m:e>
                            <m:r>
                              <a:rPr lang="de-DE" b="0" i="1" smtClean="0">
                                <a:latin typeface="Cambria Math" panose="02040503050406030204" pitchFamily="18" charset="0"/>
                                <a:ea typeface="Cambria Math" panose="02040503050406030204" pitchFamily="18" charset="0"/>
                              </a:rPr>
                              <m:t>32,32,32</m:t>
                            </m:r>
                          </m:e>
                        </m:d>
                      </m:oMath>
                    </m:oMathPara>
                  </a14:m>
                  <a:endParaRPr lang="en-US" dirty="0"/>
                </a:p>
              </p:txBody>
            </p:sp>
          </mc:Choice>
          <mc:Fallback xmlns="">
            <p:sp>
              <p:nvSpPr>
                <p:cNvPr id="18" name="Textfeld 17">
                  <a:extLst>
                    <a:ext uri="{FF2B5EF4-FFF2-40B4-BE49-F238E27FC236}">
                      <a16:creationId xmlns:a16="http://schemas.microsoft.com/office/drawing/2014/main" id="{D73CB19A-0BFC-A2B8-5B62-63222231E785}"/>
                    </a:ext>
                  </a:extLst>
                </p:cNvPr>
                <p:cNvSpPr txBox="1">
                  <a:spLocks noRot="1" noChangeAspect="1" noMove="1" noResize="1" noEditPoints="1" noAdjustHandles="1" noChangeArrowheads="1" noChangeShapeType="1" noTextEdit="1"/>
                </p:cNvSpPr>
                <p:nvPr/>
              </p:nvSpPr>
              <p:spPr>
                <a:xfrm>
                  <a:off x="9336000" y="1269000"/>
                  <a:ext cx="2160000" cy="369332"/>
                </a:xfrm>
                <a:prstGeom prst="rect">
                  <a:avLst/>
                </a:prstGeom>
                <a:blipFill>
                  <a:blip r:embed="rId6"/>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908367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11">
                                            <p:txEl>
                                              <p:pRg st="0" end="0"/>
                                            </p:txEl>
                                          </p:spTgt>
                                        </p:tgtEl>
                                        <p:attrNameLst>
                                          <p:attrName>style.visibility</p:attrName>
                                        </p:attrNameLst>
                                      </p:cBhvr>
                                      <p:to>
                                        <p:strVal val="visible"/>
                                      </p:to>
                                    </p:set>
                                    <p:animEffect transition="in" filter="fade">
                                      <p:cBhvr>
                                        <p:cTn id="10" dur="500"/>
                                        <p:tgtEl>
                                          <p:spTgt spid="11">
                                            <p:txEl>
                                              <p:pRg st="0" end="0"/>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Effect transition="in" filter="fade">
                                      <p:cBhvr>
                                        <p:cTn id="13" dur="500"/>
                                        <p:tgtEl>
                                          <p:spTgt spid="11">
                                            <p:txEl>
                                              <p:pRg st="1" end="1"/>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xEl>
                                              <p:pRg st="2" end="2"/>
                                            </p:txEl>
                                          </p:spTgt>
                                        </p:tgtEl>
                                        <p:attrNameLst>
                                          <p:attrName>style.visibility</p:attrName>
                                        </p:attrNameLst>
                                      </p:cBhvr>
                                      <p:to>
                                        <p:strVal val="visible"/>
                                      </p:to>
                                    </p:set>
                                    <p:animEffect transition="in" filter="fade">
                                      <p:cBhvr>
                                        <p:cTn id="16" dur="500"/>
                                        <p:tgtEl>
                                          <p:spTgt spid="11">
                                            <p:txEl>
                                              <p:pRg st="2" end="2"/>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Effect transition="in" filter="fade">
                                      <p:cBhvr>
                                        <p:cTn id="19" dur="500"/>
                                        <p:tgtEl>
                                          <p:spTgt spid="11">
                                            <p:txEl>
                                              <p:pRg st="3" end="3"/>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xEl>
                                              <p:pRg st="4" end="4"/>
                                            </p:txEl>
                                          </p:spTgt>
                                        </p:tgtEl>
                                        <p:attrNameLst>
                                          <p:attrName>style.visibility</p:attrName>
                                        </p:attrNameLst>
                                      </p:cBhvr>
                                      <p:to>
                                        <p:strVal val="visible"/>
                                      </p:to>
                                    </p:set>
                                    <p:animEffect transition="in" filter="fade">
                                      <p:cBhvr>
                                        <p:cTn id="22"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FBFC6E-7675-2E62-1009-83862D374954}"/>
            </a:ext>
          </a:extLst>
        </p:cNvPr>
        <p:cNvGrpSpPr/>
        <p:nvPr/>
      </p:nvGrpSpPr>
      <p:grpSpPr>
        <a:xfrm>
          <a:off x="0" y="0"/>
          <a:ext cx="0" cy="0"/>
          <a:chOff x="0" y="0"/>
          <a:chExt cx="0" cy="0"/>
        </a:xfrm>
      </p:grpSpPr>
      <p:pic>
        <p:nvPicPr>
          <p:cNvPr id="3" name="Grafik 2">
            <a:extLst>
              <a:ext uri="{FF2B5EF4-FFF2-40B4-BE49-F238E27FC236}">
                <a16:creationId xmlns:a16="http://schemas.microsoft.com/office/drawing/2014/main" id="{1FC8B135-152A-8F6B-E054-882EBFD58422}"/>
              </a:ext>
            </a:extLst>
          </p:cNvPr>
          <p:cNvPicPr>
            <a:picLocks noChangeAspect="1"/>
          </p:cNvPicPr>
          <p:nvPr/>
        </p:nvPicPr>
        <p:blipFill>
          <a:blip r:embed="rId3"/>
          <a:stretch>
            <a:fillRect/>
          </a:stretch>
        </p:blipFill>
        <p:spPr>
          <a:xfrm>
            <a:off x="6920426" y="1883051"/>
            <a:ext cx="5271574" cy="3457446"/>
          </a:xfrm>
          <a:prstGeom prst="rect">
            <a:avLst/>
          </a:prstGeom>
        </p:spPr>
      </p:pic>
      <mc:AlternateContent xmlns:mc="http://schemas.openxmlformats.org/markup-compatibility/2006" xmlns:a14="http://schemas.microsoft.com/office/drawing/2010/main">
        <mc:Choice Requires="a14">
          <p:sp>
            <p:nvSpPr>
              <p:cNvPr id="11" name="Inhaltsplatzhalter 2">
                <a:extLst>
                  <a:ext uri="{FF2B5EF4-FFF2-40B4-BE49-F238E27FC236}">
                    <a16:creationId xmlns:a16="http://schemas.microsoft.com/office/drawing/2014/main" id="{B713FAD8-D81B-C452-6888-A8D8B0C6ABB1}"/>
                  </a:ext>
                </a:extLst>
              </p:cNvPr>
              <p:cNvSpPr>
                <a:spLocks noGrp="1"/>
              </p:cNvSpPr>
              <p:nvPr>
                <p:ph idx="1"/>
              </p:nvPr>
            </p:nvSpPr>
            <p:spPr>
              <a:xfrm>
                <a:off x="246791" y="1883051"/>
                <a:ext cx="6929209" cy="4425949"/>
              </a:xfrm>
            </p:spPr>
            <p:txBody>
              <a:bodyPr wrap="square">
                <a:normAutofit fontScale="92500" lnSpcReduction="10000"/>
              </a:bodyPr>
              <a:lstStyle/>
              <a:p>
                <a:r>
                  <a:rPr lang="en-US" dirty="0"/>
                  <a:t>We have seen that the naïve model does not generalize well </a:t>
                </a:r>
              </a:p>
              <a:p>
                <a:pPr lvl="1"/>
                <a:r>
                  <a:rPr lang="en-US" dirty="0"/>
                  <a:t>Generalization depends on hyperparameters, amount of calibration data and on inductive bias</a:t>
                </a:r>
              </a:p>
              <a:p>
                <a:r>
                  <a:rPr lang="en-US" dirty="0"/>
                  <a:t>So far we used a a fairly small calibration dataset</a:t>
                </a:r>
              </a:p>
              <a:p>
                <a:r>
                  <a:rPr lang="en-US" dirty="0"/>
                  <a:t>Now we use a much larger calibration dataset (5000 load paths)</a:t>
                </a:r>
              </a:p>
              <a:p>
                <a:r>
                  <a:rPr lang="en-US" dirty="0"/>
                  <a:t>Split the dataset into a calibration and test data and compare the naïve with invariant based model:</a:t>
                </a:r>
              </a:p>
              <a:p>
                <a:pPr lvl="1"/>
                <a:r>
                  <a:rPr lang="en-US" dirty="0"/>
                  <a:t>60/40</a:t>
                </a:r>
              </a:p>
              <a:p>
                <a:pPr lvl="1"/>
                <a:r>
                  <a:rPr lang="en-US" dirty="0"/>
                  <a:t>70/30</a:t>
                </a:r>
              </a:p>
              <a:p>
                <a:pPr lvl="1"/>
                <a:r>
                  <a:rPr lang="en-US" dirty="0"/>
                  <a:t>80/20</a:t>
                </a:r>
              </a:p>
              <a:p>
                <a:pPr lvl="1"/>
                <a:r>
                  <a:rPr lang="en-US" dirty="0"/>
                  <a:t>90/10</a:t>
                </a:r>
              </a:p>
              <a:p>
                <a:r>
                  <a:rPr lang="en-US" dirty="0"/>
                  <a:t>Naïve model: </a:t>
                </a:r>
                <a14:m>
                  <m:oMath xmlns:m="http://schemas.openxmlformats.org/officeDocument/2006/math">
                    <m:r>
                      <a:rPr lang="en-US" i="1">
                        <a:latin typeface="Cambria Math" panose="02040503050406030204" pitchFamily="18" charset="0"/>
                        <a:ea typeface="Cambria Math" panose="02040503050406030204" pitchFamily="18" charset="0"/>
                      </a:rPr>
                      <m:t>𝒮𝒫</m:t>
                    </m:r>
                    <m:d>
                      <m:dPr>
                        <m:begChr m:val="["/>
                        <m:endChr m:val="]"/>
                        <m:ctrlPr>
                          <a:rPr lang="en-US" i="1">
                            <a:latin typeface="Cambria Math" panose="02040503050406030204" pitchFamily="18" charset="0"/>
                            <a:ea typeface="Cambria Math" panose="02040503050406030204" pitchFamily="18" charset="0"/>
                          </a:rPr>
                        </m:ctrlPr>
                      </m:dPr>
                      <m:e>
                        <m:r>
                          <a:rPr lang="de-DE" b="0" i="1" smtClean="0">
                            <a:latin typeface="Cambria Math" panose="02040503050406030204" pitchFamily="18" charset="0"/>
                            <a:ea typeface="Cambria Math" panose="02040503050406030204" pitchFamily="18" charset="0"/>
                          </a:rPr>
                          <m:t>64</m:t>
                        </m:r>
                        <m:r>
                          <a:rPr lang="de-DE" i="1">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64</m:t>
                        </m:r>
                        <m:r>
                          <a:rPr lang="de-DE" i="1">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64</m:t>
                        </m:r>
                      </m:e>
                    </m:d>
                  </m:oMath>
                </a14:m>
                <a:r>
                  <a:rPr lang="en-US" dirty="0"/>
                  <a:t>; Invariant-based model: </a:t>
                </a:r>
                <a14:m>
                  <m:oMath xmlns:m="http://schemas.openxmlformats.org/officeDocument/2006/math">
                    <m:r>
                      <a:rPr lang="en-US" i="1">
                        <a:latin typeface="Cambria Math" panose="02040503050406030204" pitchFamily="18" charset="0"/>
                        <a:ea typeface="Cambria Math" panose="02040503050406030204" pitchFamily="18" charset="0"/>
                      </a:rPr>
                      <m:t>𝒮𝒫</m:t>
                    </m:r>
                    <m:d>
                      <m:dPr>
                        <m:begChr m:val="["/>
                        <m:endChr m:val="]"/>
                        <m:ctrlPr>
                          <a:rPr lang="en-US" i="1">
                            <a:latin typeface="Cambria Math" panose="02040503050406030204" pitchFamily="18" charset="0"/>
                            <a:ea typeface="Cambria Math" panose="02040503050406030204" pitchFamily="18" charset="0"/>
                          </a:rPr>
                        </m:ctrlPr>
                      </m:dPr>
                      <m:e>
                        <m:r>
                          <a:rPr lang="de-DE" b="0" i="1" smtClean="0">
                            <a:latin typeface="Cambria Math" panose="02040503050406030204" pitchFamily="18" charset="0"/>
                            <a:ea typeface="Cambria Math" panose="02040503050406030204" pitchFamily="18" charset="0"/>
                          </a:rPr>
                          <m:t>4</m:t>
                        </m:r>
                      </m:e>
                    </m:d>
                  </m:oMath>
                </a14:m>
                <a:endParaRPr lang="en-US" dirty="0"/>
              </a:p>
              <a:p>
                <a:endParaRPr lang="en-US" dirty="0"/>
              </a:p>
              <a:p>
                <a:endParaRPr lang="en-US" dirty="0"/>
              </a:p>
              <a:p>
                <a:pPr lvl="1"/>
                <a:endParaRPr lang="en-US" dirty="0"/>
              </a:p>
              <a:p>
                <a:pPr lvl="1"/>
                <a:endParaRPr lang="en-US" dirty="0"/>
              </a:p>
            </p:txBody>
          </p:sp>
        </mc:Choice>
        <mc:Fallback xmlns="">
          <p:sp>
            <p:nvSpPr>
              <p:cNvPr id="11" name="Inhaltsplatzhalter 2">
                <a:extLst>
                  <a:ext uri="{FF2B5EF4-FFF2-40B4-BE49-F238E27FC236}">
                    <a16:creationId xmlns:a16="http://schemas.microsoft.com/office/drawing/2014/main" id="{B713FAD8-D81B-C452-6888-A8D8B0C6ABB1}"/>
                  </a:ext>
                </a:extLst>
              </p:cNvPr>
              <p:cNvSpPr>
                <a:spLocks noGrp="1" noRot="1" noChangeAspect="1" noMove="1" noResize="1" noEditPoints="1" noAdjustHandles="1" noChangeArrowheads="1" noChangeShapeType="1" noTextEdit="1"/>
              </p:cNvSpPr>
              <p:nvPr>
                <p:ph idx="1"/>
              </p:nvPr>
            </p:nvSpPr>
            <p:spPr>
              <a:xfrm>
                <a:off x="246791" y="1883051"/>
                <a:ext cx="6929209" cy="4425949"/>
              </a:xfrm>
              <a:blipFill>
                <a:blip r:embed="rId4"/>
                <a:stretch>
                  <a:fillRect l="-2015" t="-2292" b="-860"/>
                </a:stretch>
              </a:blipFill>
            </p:spPr>
            <p:txBody>
              <a:bodyPr/>
              <a:lstStyle/>
              <a:p>
                <a:r>
                  <a:rPr lang="en-US">
                    <a:noFill/>
                  </a:rPr>
                  <a:t> </a:t>
                </a:r>
              </a:p>
            </p:txBody>
          </p:sp>
        </mc:Fallback>
      </mc:AlternateContent>
      <p:sp>
        <p:nvSpPr>
          <p:cNvPr id="2" name="Titel 1">
            <a:extLst>
              <a:ext uri="{FF2B5EF4-FFF2-40B4-BE49-F238E27FC236}">
                <a16:creationId xmlns:a16="http://schemas.microsoft.com/office/drawing/2014/main" id="{5759ADF5-F7C6-918F-16B1-551A349714B0}"/>
              </a:ext>
            </a:extLst>
          </p:cNvPr>
          <p:cNvSpPr>
            <a:spLocks noGrp="1"/>
          </p:cNvSpPr>
          <p:nvPr>
            <p:ph type="title"/>
          </p:nvPr>
        </p:nvSpPr>
        <p:spPr>
          <a:xfrm>
            <a:off x="360000" y="641275"/>
            <a:ext cx="9696000" cy="1080000"/>
          </a:xfrm>
        </p:spPr>
        <p:txBody>
          <a:bodyPr anchor="t">
            <a:normAutofit/>
          </a:bodyPr>
          <a:lstStyle/>
          <a:p>
            <a:pPr>
              <a:lnSpc>
                <a:spcPct val="100000"/>
              </a:lnSpc>
            </a:pPr>
            <a:r>
              <a:rPr lang="en-US" sz="2400" dirty="0" err="1"/>
              <a:t>Concetric</a:t>
            </a:r>
            <a:r>
              <a:rPr lang="en-US" sz="2400" dirty="0"/>
              <a:t> sampled deformation gradients – </a:t>
            </a:r>
            <a:br>
              <a:rPr lang="en-US" sz="2400" dirty="0"/>
            </a:br>
            <a:r>
              <a:rPr lang="en-US" sz="2400" dirty="0"/>
              <a:t>Generalization of NN’s</a:t>
            </a:r>
          </a:p>
        </p:txBody>
      </p:sp>
      <p:sp>
        <p:nvSpPr>
          <p:cNvPr id="4" name="Datumsplatzhalter 3">
            <a:extLst>
              <a:ext uri="{FF2B5EF4-FFF2-40B4-BE49-F238E27FC236}">
                <a16:creationId xmlns:a16="http://schemas.microsoft.com/office/drawing/2014/main" id="{A1872ABE-274E-4C0F-A7EE-1D0106E41336}"/>
              </a:ext>
            </a:extLst>
          </p:cNvPr>
          <p:cNvSpPr>
            <a:spLocks noGrp="1"/>
          </p:cNvSpPr>
          <p:nvPr>
            <p:ph type="dt" sz="half" idx="10"/>
          </p:nvPr>
        </p:nvSpPr>
        <p:spPr/>
        <p:txBody>
          <a:bodyPr/>
          <a:lstStyle/>
          <a:p>
            <a:fld id="{F033DDB9-20A1-F249-B817-FC3A576ACE88}" type="datetime1">
              <a:rPr lang="de-DE" smtClean="0"/>
              <a:t>12.12.24</a:t>
            </a:fld>
            <a:endParaRPr lang="de-DE" dirty="0"/>
          </a:p>
        </p:txBody>
      </p:sp>
      <p:sp>
        <p:nvSpPr>
          <p:cNvPr id="5" name="Fußzeilenplatzhalter 4">
            <a:extLst>
              <a:ext uri="{FF2B5EF4-FFF2-40B4-BE49-F238E27FC236}">
                <a16:creationId xmlns:a16="http://schemas.microsoft.com/office/drawing/2014/main" id="{25DF6F13-9C78-3597-A5DB-261B9AD32FE8}"/>
              </a:ext>
            </a:extLst>
          </p:cNvPr>
          <p:cNvSpPr>
            <a:spLocks noGrp="1"/>
          </p:cNvSpPr>
          <p:nvPr>
            <p:ph type="ftr" sz="quarter" idx="11"/>
          </p:nvPr>
        </p:nvSpPr>
        <p:spPr/>
        <p:txBody>
          <a:bodyPr/>
          <a:lstStyle/>
          <a:p>
            <a:r>
              <a:rPr lang="de-DE" dirty="0"/>
              <a:t>L. Demuth</a:t>
            </a:r>
            <a:r>
              <a:rPr lang="de-DE" sz="1000" dirty="0"/>
              <a:t> | Task 4</a:t>
            </a:r>
          </a:p>
        </p:txBody>
      </p:sp>
      <p:sp>
        <p:nvSpPr>
          <p:cNvPr id="6" name="Foliennummernplatzhalter 5">
            <a:extLst>
              <a:ext uri="{FF2B5EF4-FFF2-40B4-BE49-F238E27FC236}">
                <a16:creationId xmlns:a16="http://schemas.microsoft.com/office/drawing/2014/main" id="{10913820-5006-23C3-EEFB-E94647850CFC}"/>
              </a:ext>
            </a:extLst>
          </p:cNvPr>
          <p:cNvSpPr>
            <a:spLocks noGrp="1"/>
          </p:cNvSpPr>
          <p:nvPr>
            <p:ph type="sldNum" sz="quarter" idx="12"/>
          </p:nvPr>
        </p:nvSpPr>
        <p:spPr/>
        <p:txBody>
          <a:bodyPr/>
          <a:lstStyle/>
          <a:p>
            <a:fld id="{DD2F4C09-65E4-4AD7-8D55-83CBD210ED85}" type="slidenum">
              <a:rPr lang="de-DE" smtClean="0"/>
              <a:pPr/>
              <a:t>15</a:t>
            </a:fld>
            <a:endParaRPr lang="de-DE" dirty="0"/>
          </a:p>
        </p:txBody>
      </p:sp>
    </p:spTree>
    <p:extLst>
      <p:ext uri="{BB962C8B-B14F-4D97-AF65-F5344CB8AC3E}">
        <p14:creationId xmlns:p14="http://schemas.microsoft.com/office/powerpoint/2010/main" val="484785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8DD0BB-5CE6-9EC7-7054-949DFFE379B0}"/>
            </a:ext>
          </a:extLst>
        </p:cNvPr>
        <p:cNvGrpSpPr/>
        <p:nvPr/>
      </p:nvGrpSpPr>
      <p:grpSpPr>
        <a:xfrm>
          <a:off x="0" y="0"/>
          <a:ext cx="0" cy="0"/>
          <a:chOff x="0" y="0"/>
          <a:chExt cx="0" cy="0"/>
        </a:xfrm>
      </p:grpSpPr>
      <p:pic>
        <p:nvPicPr>
          <p:cNvPr id="17" name="Grafik 16">
            <a:extLst>
              <a:ext uri="{FF2B5EF4-FFF2-40B4-BE49-F238E27FC236}">
                <a16:creationId xmlns:a16="http://schemas.microsoft.com/office/drawing/2014/main" id="{EBE034D8-40D8-E3D9-6889-7DEA34A0FDBC}"/>
              </a:ext>
            </a:extLst>
          </p:cNvPr>
          <p:cNvPicPr>
            <a:picLocks noChangeAspect="1"/>
          </p:cNvPicPr>
          <p:nvPr/>
        </p:nvPicPr>
        <p:blipFill>
          <a:blip r:embed="rId3"/>
          <a:stretch>
            <a:fillRect/>
          </a:stretch>
        </p:blipFill>
        <p:spPr>
          <a:xfrm>
            <a:off x="4058400" y="1436400"/>
            <a:ext cx="7772400" cy="5123705"/>
          </a:xfrm>
          <a:prstGeom prst="rect">
            <a:avLst/>
          </a:prstGeom>
        </p:spPr>
      </p:pic>
      <p:pic>
        <p:nvPicPr>
          <p:cNvPr id="16" name="Grafik 15">
            <a:extLst>
              <a:ext uri="{FF2B5EF4-FFF2-40B4-BE49-F238E27FC236}">
                <a16:creationId xmlns:a16="http://schemas.microsoft.com/office/drawing/2014/main" id="{81999526-84FF-99BE-F09B-B7D61ECDD92E}"/>
              </a:ext>
            </a:extLst>
          </p:cNvPr>
          <p:cNvPicPr>
            <a:picLocks noChangeAspect="1"/>
          </p:cNvPicPr>
          <p:nvPr/>
        </p:nvPicPr>
        <p:blipFill>
          <a:blip r:embed="rId4"/>
          <a:stretch>
            <a:fillRect/>
          </a:stretch>
        </p:blipFill>
        <p:spPr>
          <a:xfrm>
            <a:off x="4058400" y="1436400"/>
            <a:ext cx="7772400" cy="5123705"/>
          </a:xfrm>
          <a:prstGeom prst="rect">
            <a:avLst/>
          </a:prstGeom>
        </p:spPr>
      </p:pic>
      <p:pic>
        <p:nvPicPr>
          <p:cNvPr id="15" name="Grafik 14">
            <a:extLst>
              <a:ext uri="{FF2B5EF4-FFF2-40B4-BE49-F238E27FC236}">
                <a16:creationId xmlns:a16="http://schemas.microsoft.com/office/drawing/2014/main" id="{E28C053B-AC32-DA0B-FC51-D731F28C3C18}"/>
              </a:ext>
            </a:extLst>
          </p:cNvPr>
          <p:cNvPicPr>
            <a:picLocks noChangeAspect="1"/>
          </p:cNvPicPr>
          <p:nvPr/>
        </p:nvPicPr>
        <p:blipFill>
          <a:blip r:embed="rId5"/>
          <a:stretch>
            <a:fillRect/>
          </a:stretch>
        </p:blipFill>
        <p:spPr>
          <a:xfrm>
            <a:off x="4058400" y="1436400"/>
            <a:ext cx="7772400" cy="5123705"/>
          </a:xfrm>
          <a:prstGeom prst="rect">
            <a:avLst/>
          </a:prstGeom>
        </p:spPr>
      </p:pic>
      <p:pic>
        <p:nvPicPr>
          <p:cNvPr id="14" name="Grafik 13">
            <a:extLst>
              <a:ext uri="{FF2B5EF4-FFF2-40B4-BE49-F238E27FC236}">
                <a16:creationId xmlns:a16="http://schemas.microsoft.com/office/drawing/2014/main" id="{2C353279-7A90-DD2D-109B-CCB3C80BA6F1}"/>
              </a:ext>
            </a:extLst>
          </p:cNvPr>
          <p:cNvPicPr>
            <a:picLocks noChangeAspect="1"/>
          </p:cNvPicPr>
          <p:nvPr/>
        </p:nvPicPr>
        <p:blipFill>
          <a:blip r:embed="rId6"/>
          <a:stretch>
            <a:fillRect/>
          </a:stretch>
        </p:blipFill>
        <p:spPr>
          <a:xfrm>
            <a:off x="4059600" y="1404365"/>
            <a:ext cx="7772400" cy="5123705"/>
          </a:xfrm>
          <a:prstGeom prst="rect">
            <a:avLst/>
          </a:prstGeom>
        </p:spPr>
      </p:pic>
      <mc:AlternateContent xmlns:mc="http://schemas.openxmlformats.org/markup-compatibility/2006" xmlns:a14="http://schemas.microsoft.com/office/drawing/2010/main">
        <mc:Choice Requires="a14">
          <p:sp>
            <p:nvSpPr>
              <p:cNvPr id="11" name="Inhaltsplatzhalter 2">
                <a:extLst>
                  <a:ext uri="{FF2B5EF4-FFF2-40B4-BE49-F238E27FC236}">
                    <a16:creationId xmlns:a16="http://schemas.microsoft.com/office/drawing/2014/main" id="{F733DC56-9241-6C42-6874-D671B8BDBABD}"/>
                  </a:ext>
                </a:extLst>
              </p:cNvPr>
              <p:cNvSpPr>
                <a:spLocks noGrp="1"/>
              </p:cNvSpPr>
              <p:nvPr>
                <p:ph idx="1"/>
              </p:nvPr>
            </p:nvSpPr>
            <p:spPr>
              <a:xfrm>
                <a:off x="246791" y="1629001"/>
                <a:ext cx="3861018" cy="4680000"/>
              </a:xfrm>
            </p:spPr>
            <p:txBody>
              <a:bodyPr wrap="square">
                <a:normAutofit fontScale="92500"/>
              </a:bodyPr>
              <a:lstStyle/>
              <a:p>
                <a:r>
                  <a:rPr lang="en-US" dirty="0"/>
                  <a:t>Does the naïve model generalize better with more data?</a:t>
                </a:r>
              </a:p>
              <a:p>
                <a:pPr marL="0" indent="0">
                  <a:buNone/>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𝒮𝒫</m:t>
                      </m:r>
                      <m:d>
                        <m:dPr>
                          <m:begChr m:val="["/>
                          <m:endChr m:val="]"/>
                          <m:ctrlPr>
                            <a:rPr lang="en-US" i="1">
                              <a:latin typeface="Cambria Math" panose="02040503050406030204" pitchFamily="18" charset="0"/>
                              <a:ea typeface="Cambria Math" panose="02040503050406030204" pitchFamily="18" charset="0"/>
                            </a:rPr>
                          </m:ctrlPr>
                        </m:dPr>
                        <m:e>
                          <m:r>
                            <a:rPr lang="de-DE" b="0" i="1" smtClean="0">
                              <a:latin typeface="Cambria Math" panose="02040503050406030204" pitchFamily="18" charset="0"/>
                              <a:ea typeface="Cambria Math" panose="02040503050406030204" pitchFamily="18" charset="0"/>
                            </a:rPr>
                            <m:t>64</m:t>
                          </m:r>
                          <m:r>
                            <a:rPr lang="de-DE" i="1">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64</m:t>
                          </m:r>
                          <m:r>
                            <a:rPr lang="de-DE" i="1">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64</m:t>
                          </m:r>
                        </m:e>
                      </m:d>
                    </m:oMath>
                  </m:oMathPara>
                </a14:m>
                <a:endParaRPr lang="en-US" dirty="0"/>
              </a:p>
              <a:p>
                <a:pPr marL="0" indent="0">
                  <a:buNone/>
                </a:pPr>
                <a:r>
                  <a:rPr lang="en-US" b="1" dirty="0"/>
                  <a:t>We see no improvement! </a:t>
                </a:r>
              </a:p>
              <a:p>
                <a:pPr marL="0" indent="0">
                  <a:buNone/>
                </a:pPr>
                <a:r>
                  <a:rPr lang="en-US" dirty="0"/>
                  <a:t>Two options:</a:t>
                </a:r>
              </a:p>
              <a:p>
                <a:pPr marL="457200" indent="-457200">
                  <a:buFont typeface="+mj-lt"/>
                  <a:buAutoNum type="arabicPeriod"/>
                </a:pPr>
                <a:r>
                  <a:rPr lang="en-US" dirty="0"/>
                  <a:t>Large enough data set and hope that the test case is within the interpolation range</a:t>
                </a:r>
              </a:p>
              <a:p>
                <a:pPr lvl="1"/>
                <a:r>
                  <a:rPr lang="en-US" dirty="0"/>
                  <a:t>Calibration time will increase</a:t>
                </a:r>
              </a:p>
              <a:p>
                <a:pPr lvl="1"/>
                <a:r>
                  <a:rPr lang="en-US" dirty="0"/>
                  <a:t>Sometimes its not easy to get enough data</a:t>
                </a:r>
              </a:p>
              <a:p>
                <a:pPr marL="457200" indent="-457200">
                  <a:buFont typeface="+mj-lt"/>
                  <a:buAutoNum type="arabicPeriod"/>
                </a:pPr>
                <a:r>
                  <a:rPr lang="en-US" b="1" dirty="0"/>
                  <a:t>Using a PANN</a:t>
                </a:r>
              </a:p>
              <a:p>
                <a:endParaRPr lang="en-US" dirty="0"/>
              </a:p>
              <a:p>
                <a:endParaRPr lang="en-US" dirty="0"/>
              </a:p>
              <a:p>
                <a:pPr lvl="1"/>
                <a:endParaRPr lang="en-US" dirty="0"/>
              </a:p>
              <a:p>
                <a:pPr lvl="1"/>
                <a:endParaRPr lang="en-US" dirty="0"/>
              </a:p>
            </p:txBody>
          </p:sp>
        </mc:Choice>
        <mc:Fallback xmlns="">
          <p:sp>
            <p:nvSpPr>
              <p:cNvPr id="11" name="Inhaltsplatzhalter 2">
                <a:extLst>
                  <a:ext uri="{FF2B5EF4-FFF2-40B4-BE49-F238E27FC236}">
                    <a16:creationId xmlns:a16="http://schemas.microsoft.com/office/drawing/2014/main" id="{F733DC56-9241-6C42-6874-D671B8BDBABD}"/>
                  </a:ext>
                </a:extLst>
              </p:cNvPr>
              <p:cNvSpPr>
                <a:spLocks noGrp="1" noRot="1" noChangeAspect="1" noMove="1" noResize="1" noEditPoints="1" noAdjustHandles="1" noChangeArrowheads="1" noChangeShapeType="1" noTextEdit="1"/>
              </p:cNvSpPr>
              <p:nvPr>
                <p:ph idx="1"/>
              </p:nvPr>
            </p:nvSpPr>
            <p:spPr>
              <a:xfrm>
                <a:off x="246791" y="1629001"/>
                <a:ext cx="3861018" cy="4680000"/>
              </a:xfrm>
              <a:blipFill>
                <a:blip r:embed="rId7"/>
                <a:stretch>
                  <a:fillRect l="-3934" t="-1626"/>
                </a:stretch>
              </a:blipFill>
            </p:spPr>
            <p:txBody>
              <a:bodyPr/>
              <a:lstStyle/>
              <a:p>
                <a:r>
                  <a:rPr lang="en-US">
                    <a:noFill/>
                  </a:rPr>
                  <a:t> </a:t>
                </a:r>
              </a:p>
            </p:txBody>
          </p:sp>
        </mc:Fallback>
      </mc:AlternateContent>
      <p:sp>
        <p:nvSpPr>
          <p:cNvPr id="2" name="Titel 1">
            <a:extLst>
              <a:ext uri="{FF2B5EF4-FFF2-40B4-BE49-F238E27FC236}">
                <a16:creationId xmlns:a16="http://schemas.microsoft.com/office/drawing/2014/main" id="{711397C3-566B-0E1B-150E-DBF5F78C9676}"/>
              </a:ext>
            </a:extLst>
          </p:cNvPr>
          <p:cNvSpPr>
            <a:spLocks noGrp="1"/>
          </p:cNvSpPr>
          <p:nvPr>
            <p:ph type="title"/>
          </p:nvPr>
        </p:nvSpPr>
        <p:spPr>
          <a:xfrm>
            <a:off x="360000" y="641275"/>
            <a:ext cx="9696000" cy="1080000"/>
          </a:xfrm>
        </p:spPr>
        <p:txBody>
          <a:bodyPr anchor="t">
            <a:normAutofit/>
          </a:bodyPr>
          <a:lstStyle/>
          <a:p>
            <a:pPr>
              <a:lnSpc>
                <a:spcPct val="100000"/>
              </a:lnSpc>
            </a:pPr>
            <a:r>
              <a:rPr lang="en-US" sz="2400" dirty="0" err="1"/>
              <a:t>Concetric</a:t>
            </a:r>
            <a:r>
              <a:rPr lang="en-US" sz="2400" dirty="0"/>
              <a:t> sampled deformation gradients – </a:t>
            </a:r>
            <a:br>
              <a:rPr lang="en-US" sz="2400" dirty="0"/>
            </a:br>
            <a:r>
              <a:rPr lang="en-US" sz="2400" dirty="0"/>
              <a:t>Generalization of NN’s</a:t>
            </a:r>
          </a:p>
        </p:txBody>
      </p:sp>
      <p:sp>
        <p:nvSpPr>
          <p:cNvPr id="4" name="Datumsplatzhalter 3">
            <a:extLst>
              <a:ext uri="{FF2B5EF4-FFF2-40B4-BE49-F238E27FC236}">
                <a16:creationId xmlns:a16="http://schemas.microsoft.com/office/drawing/2014/main" id="{687BA361-9396-49BD-1283-47C10CEE98E8}"/>
              </a:ext>
            </a:extLst>
          </p:cNvPr>
          <p:cNvSpPr>
            <a:spLocks noGrp="1"/>
          </p:cNvSpPr>
          <p:nvPr>
            <p:ph type="dt" sz="half" idx="10"/>
          </p:nvPr>
        </p:nvSpPr>
        <p:spPr/>
        <p:txBody>
          <a:bodyPr/>
          <a:lstStyle/>
          <a:p>
            <a:fld id="{F033DDB9-20A1-F249-B817-FC3A576ACE88}" type="datetime1">
              <a:rPr lang="de-DE" smtClean="0"/>
              <a:t>12.12.24</a:t>
            </a:fld>
            <a:endParaRPr lang="de-DE" dirty="0"/>
          </a:p>
        </p:txBody>
      </p:sp>
      <p:sp>
        <p:nvSpPr>
          <p:cNvPr id="5" name="Fußzeilenplatzhalter 4">
            <a:extLst>
              <a:ext uri="{FF2B5EF4-FFF2-40B4-BE49-F238E27FC236}">
                <a16:creationId xmlns:a16="http://schemas.microsoft.com/office/drawing/2014/main" id="{AD47A4D3-D872-9C71-7F0A-42F499B0D11E}"/>
              </a:ext>
            </a:extLst>
          </p:cNvPr>
          <p:cNvSpPr>
            <a:spLocks noGrp="1"/>
          </p:cNvSpPr>
          <p:nvPr>
            <p:ph type="ftr" sz="quarter" idx="11"/>
          </p:nvPr>
        </p:nvSpPr>
        <p:spPr/>
        <p:txBody>
          <a:bodyPr/>
          <a:lstStyle/>
          <a:p>
            <a:r>
              <a:rPr lang="de-DE" dirty="0"/>
              <a:t>L. Demuth </a:t>
            </a:r>
            <a:r>
              <a:rPr lang="de-DE" sz="1000" dirty="0"/>
              <a:t>| Task 4</a:t>
            </a:r>
          </a:p>
        </p:txBody>
      </p:sp>
      <p:sp>
        <p:nvSpPr>
          <p:cNvPr id="6" name="Foliennummernplatzhalter 5">
            <a:extLst>
              <a:ext uri="{FF2B5EF4-FFF2-40B4-BE49-F238E27FC236}">
                <a16:creationId xmlns:a16="http://schemas.microsoft.com/office/drawing/2014/main" id="{C02703C9-2E7D-3F69-9D5C-8BA5C05BD904}"/>
              </a:ext>
            </a:extLst>
          </p:cNvPr>
          <p:cNvSpPr>
            <a:spLocks noGrp="1"/>
          </p:cNvSpPr>
          <p:nvPr>
            <p:ph type="sldNum" sz="quarter" idx="12"/>
          </p:nvPr>
        </p:nvSpPr>
        <p:spPr/>
        <p:txBody>
          <a:bodyPr/>
          <a:lstStyle/>
          <a:p>
            <a:fld id="{DD2F4C09-65E4-4AD7-8D55-83CBD210ED85}" type="slidenum">
              <a:rPr lang="de-DE" smtClean="0"/>
              <a:pPr/>
              <a:t>16</a:t>
            </a:fld>
            <a:endParaRPr lang="de-DE" dirty="0"/>
          </a:p>
        </p:txBody>
      </p:sp>
      <p:pic>
        <p:nvPicPr>
          <p:cNvPr id="13" name="Grafik 12">
            <a:extLst>
              <a:ext uri="{FF2B5EF4-FFF2-40B4-BE49-F238E27FC236}">
                <a16:creationId xmlns:a16="http://schemas.microsoft.com/office/drawing/2014/main" id="{F28B0A42-639C-BD2B-45D1-4A278C2DE594}"/>
              </a:ext>
            </a:extLst>
          </p:cNvPr>
          <p:cNvPicPr>
            <a:picLocks noChangeAspect="1"/>
          </p:cNvPicPr>
          <p:nvPr/>
        </p:nvPicPr>
        <p:blipFill>
          <a:blip r:embed="rId8"/>
          <a:stretch>
            <a:fillRect/>
          </a:stretch>
        </p:blipFill>
        <p:spPr>
          <a:xfrm>
            <a:off x="4107809" y="1374296"/>
            <a:ext cx="7772400" cy="5123705"/>
          </a:xfrm>
          <a:prstGeom prst="rect">
            <a:avLst/>
          </a:prstGeom>
        </p:spPr>
      </p:pic>
    </p:spTree>
    <p:extLst>
      <p:ext uri="{BB962C8B-B14F-4D97-AF65-F5344CB8AC3E}">
        <p14:creationId xmlns:p14="http://schemas.microsoft.com/office/powerpoint/2010/main" val="28153620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5"/>
                                        </p:tgtEl>
                                      </p:cBhvr>
                                    </p:animEffect>
                                    <p:set>
                                      <p:cBhvr>
                                        <p:cTn id="17" dur="1" fill="hold">
                                          <p:stCondLst>
                                            <p:cond delay="499"/>
                                          </p:stCondLst>
                                        </p:cTn>
                                        <p:tgtEl>
                                          <p:spTgt spid="1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16"/>
                                        </p:tgtEl>
                                      </p:cBhvr>
                                    </p:animEffect>
                                    <p:set>
                                      <p:cBhvr>
                                        <p:cTn id="22" dur="1" fill="hold">
                                          <p:stCondLst>
                                            <p:cond delay="499"/>
                                          </p:stCondLst>
                                        </p:cTn>
                                        <p:tgtEl>
                                          <p:spTgt spid="16"/>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xit" presetSubtype="0" fill="hold" nodeType="clickEffect">
                                  <p:stCondLst>
                                    <p:cond delay="0"/>
                                  </p:stCondLst>
                                  <p:childTnLst>
                                    <p:animEffect transition="out" filter="fade">
                                      <p:cBhvr>
                                        <p:cTn id="26" dur="500"/>
                                        <p:tgtEl>
                                          <p:spTgt spid="17"/>
                                        </p:tgtEl>
                                      </p:cBhvr>
                                    </p:animEffect>
                                    <p:set>
                                      <p:cBhvr>
                                        <p:cTn id="27"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7FB5AA-8CF0-8D01-831C-FF9FF2AB1D10}"/>
            </a:ext>
          </a:extLst>
        </p:cNvPr>
        <p:cNvGrpSpPr/>
        <p:nvPr/>
      </p:nvGrpSpPr>
      <p:grpSpPr>
        <a:xfrm>
          <a:off x="0" y="0"/>
          <a:ext cx="0" cy="0"/>
          <a:chOff x="0" y="0"/>
          <a:chExt cx="0" cy="0"/>
        </a:xfrm>
      </p:grpSpPr>
      <p:sp>
        <p:nvSpPr>
          <p:cNvPr id="11" name="Inhaltsplatzhalter 2">
            <a:extLst>
              <a:ext uri="{FF2B5EF4-FFF2-40B4-BE49-F238E27FC236}">
                <a16:creationId xmlns:a16="http://schemas.microsoft.com/office/drawing/2014/main" id="{0AC6D98E-B586-8896-E73C-EC70D8FE494D}"/>
              </a:ext>
            </a:extLst>
          </p:cNvPr>
          <p:cNvSpPr>
            <a:spLocks noGrp="1"/>
          </p:cNvSpPr>
          <p:nvPr>
            <p:ph idx="1"/>
          </p:nvPr>
        </p:nvSpPr>
        <p:spPr>
          <a:xfrm>
            <a:off x="246791" y="1883051"/>
            <a:ext cx="3861018" cy="4425949"/>
          </a:xfrm>
        </p:spPr>
        <p:txBody>
          <a:bodyPr wrap="square">
            <a:normAutofit/>
          </a:bodyPr>
          <a:lstStyle/>
          <a:p>
            <a:pPr marL="457200" indent="-457200">
              <a:buFont typeface="+mj-lt"/>
              <a:buAutoNum type="arabicPeriod" startAt="2"/>
            </a:pPr>
            <a:r>
              <a:rPr lang="en-US" b="1" dirty="0"/>
              <a:t>Using a PANN</a:t>
            </a:r>
          </a:p>
          <a:p>
            <a:r>
              <a:rPr lang="en-US" dirty="0"/>
              <a:t>Excellent generalization behavior already for 60/40 split</a:t>
            </a:r>
          </a:p>
          <a:p>
            <a:r>
              <a:rPr lang="en-US" dirty="0"/>
              <a:t>Very small NN</a:t>
            </a:r>
          </a:p>
          <a:p>
            <a:r>
              <a:rPr lang="en-US" dirty="0"/>
              <a:t>The more prior knowledge of physics we put into our model the larger the </a:t>
            </a:r>
            <a:r>
              <a:rPr lang="en-US" b="1" dirty="0"/>
              <a:t>inductive bias </a:t>
            </a:r>
            <a:r>
              <a:rPr lang="en-US" dirty="0"/>
              <a:t>and the less data we need for intra- and extrapolation </a:t>
            </a:r>
          </a:p>
          <a:p>
            <a:endParaRPr lang="en-US" dirty="0"/>
          </a:p>
          <a:p>
            <a:endParaRPr lang="en-US" dirty="0"/>
          </a:p>
          <a:p>
            <a:endParaRPr lang="en-US" dirty="0"/>
          </a:p>
          <a:p>
            <a:pPr lvl="1"/>
            <a:endParaRPr lang="en-US" dirty="0"/>
          </a:p>
          <a:p>
            <a:pPr lvl="1"/>
            <a:endParaRPr lang="en-US" dirty="0"/>
          </a:p>
        </p:txBody>
      </p:sp>
      <p:sp>
        <p:nvSpPr>
          <p:cNvPr id="2" name="Titel 1">
            <a:extLst>
              <a:ext uri="{FF2B5EF4-FFF2-40B4-BE49-F238E27FC236}">
                <a16:creationId xmlns:a16="http://schemas.microsoft.com/office/drawing/2014/main" id="{1C703E7B-0905-80BA-D50D-0B9982EA3B54}"/>
              </a:ext>
            </a:extLst>
          </p:cNvPr>
          <p:cNvSpPr>
            <a:spLocks noGrp="1"/>
          </p:cNvSpPr>
          <p:nvPr>
            <p:ph type="title"/>
          </p:nvPr>
        </p:nvSpPr>
        <p:spPr>
          <a:xfrm>
            <a:off x="360000" y="641275"/>
            <a:ext cx="9696000" cy="1080000"/>
          </a:xfrm>
        </p:spPr>
        <p:txBody>
          <a:bodyPr anchor="t">
            <a:normAutofit/>
          </a:bodyPr>
          <a:lstStyle/>
          <a:p>
            <a:pPr>
              <a:lnSpc>
                <a:spcPct val="100000"/>
              </a:lnSpc>
            </a:pPr>
            <a:r>
              <a:rPr lang="en-US" sz="2400" dirty="0" err="1"/>
              <a:t>Concetric</a:t>
            </a:r>
            <a:r>
              <a:rPr lang="en-US" sz="2400" dirty="0"/>
              <a:t> sampled deformation gradients – </a:t>
            </a:r>
            <a:br>
              <a:rPr lang="en-US" sz="2400" dirty="0"/>
            </a:br>
            <a:r>
              <a:rPr lang="en-US" sz="2400" dirty="0"/>
              <a:t>Generalization of NN’s</a:t>
            </a:r>
          </a:p>
        </p:txBody>
      </p:sp>
      <p:sp>
        <p:nvSpPr>
          <p:cNvPr id="4" name="Datumsplatzhalter 3">
            <a:extLst>
              <a:ext uri="{FF2B5EF4-FFF2-40B4-BE49-F238E27FC236}">
                <a16:creationId xmlns:a16="http://schemas.microsoft.com/office/drawing/2014/main" id="{D4227E46-ACBB-DEEA-6E1C-DC7D2866B74F}"/>
              </a:ext>
            </a:extLst>
          </p:cNvPr>
          <p:cNvSpPr>
            <a:spLocks noGrp="1"/>
          </p:cNvSpPr>
          <p:nvPr>
            <p:ph type="dt" sz="half" idx="10"/>
          </p:nvPr>
        </p:nvSpPr>
        <p:spPr/>
        <p:txBody>
          <a:bodyPr/>
          <a:lstStyle/>
          <a:p>
            <a:fld id="{F033DDB9-20A1-F249-B817-FC3A576ACE88}" type="datetime1">
              <a:rPr lang="de-DE" smtClean="0"/>
              <a:t>12.12.24</a:t>
            </a:fld>
            <a:endParaRPr lang="de-DE" dirty="0"/>
          </a:p>
        </p:txBody>
      </p:sp>
      <p:sp>
        <p:nvSpPr>
          <p:cNvPr id="5" name="Fußzeilenplatzhalter 4">
            <a:extLst>
              <a:ext uri="{FF2B5EF4-FFF2-40B4-BE49-F238E27FC236}">
                <a16:creationId xmlns:a16="http://schemas.microsoft.com/office/drawing/2014/main" id="{73EBE585-FCCD-0063-C3DE-72CE5ECF4D1D}"/>
              </a:ext>
            </a:extLst>
          </p:cNvPr>
          <p:cNvSpPr>
            <a:spLocks noGrp="1"/>
          </p:cNvSpPr>
          <p:nvPr>
            <p:ph type="ftr" sz="quarter" idx="11"/>
          </p:nvPr>
        </p:nvSpPr>
        <p:spPr/>
        <p:txBody>
          <a:bodyPr/>
          <a:lstStyle/>
          <a:p>
            <a:r>
              <a:rPr lang="de-DE" dirty="0"/>
              <a:t>L. Demuth</a:t>
            </a:r>
            <a:r>
              <a:rPr lang="de-DE" sz="1000" dirty="0"/>
              <a:t> | Task 4</a:t>
            </a:r>
          </a:p>
        </p:txBody>
      </p:sp>
      <p:sp>
        <p:nvSpPr>
          <p:cNvPr id="6" name="Foliennummernplatzhalter 5">
            <a:extLst>
              <a:ext uri="{FF2B5EF4-FFF2-40B4-BE49-F238E27FC236}">
                <a16:creationId xmlns:a16="http://schemas.microsoft.com/office/drawing/2014/main" id="{8942F446-A4DE-69D0-1965-7762305CC7D4}"/>
              </a:ext>
            </a:extLst>
          </p:cNvPr>
          <p:cNvSpPr>
            <a:spLocks noGrp="1"/>
          </p:cNvSpPr>
          <p:nvPr>
            <p:ph type="sldNum" sz="quarter" idx="12"/>
          </p:nvPr>
        </p:nvSpPr>
        <p:spPr/>
        <p:txBody>
          <a:bodyPr/>
          <a:lstStyle/>
          <a:p>
            <a:fld id="{DD2F4C09-65E4-4AD7-8D55-83CBD210ED85}" type="slidenum">
              <a:rPr lang="de-DE" smtClean="0"/>
              <a:pPr/>
              <a:t>17</a:t>
            </a:fld>
            <a:endParaRPr lang="de-DE" dirty="0"/>
          </a:p>
        </p:txBody>
      </p:sp>
      <p:pic>
        <p:nvPicPr>
          <p:cNvPr id="3" name="Grafik 2">
            <a:extLst>
              <a:ext uri="{FF2B5EF4-FFF2-40B4-BE49-F238E27FC236}">
                <a16:creationId xmlns:a16="http://schemas.microsoft.com/office/drawing/2014/main" id="{873B966B-C174-4BBA-0AAE-60D3F6670C44}"/>
              </a:ext>
            </a:extLst>
          </p:cNvPr>
          <p:cNvPicPr>
            <a:picLocks noChangeAspect="1"/>
          </p:cNvPicPr>
          <p:nvPr/>
        </p:nvPicPr>
        <p:blipFill>
          <a:blip r:embed="rId3"/>
          <a:stretch>
            <a:fillRect/>
          </a:stretch>
        </p:blipFill>
        <p:spPr>
          <a:xfrm>
            <a:off x="4172809" y="1434435"/>
            <a:ext cx="7772400" cy="5123705"/>
          </a:xfrm>
          <a:prstGeom prst="rect">
            <a:avLst/>
          </a:prstGeom>
        </p:spPr>
      </p:pic>
    </p:spTree>
    <p:extLst>
      <p:ext uri="{BB962C8B-B14F-4D97-AF65-F5344CB8AC3E}">
        <p14:creationId xmlns:p14="http://schemas.microsoft.com/office/powerpoint/2010/main" val="36990754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F729C9-2F03-89E2-E468-D8801E4BE27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47BEB742-17F6-F259-93FA-C13093CA6FD6}"/>
              </a:ext>
            </a:extLst>
          </p:cNvPr>
          <p:cNvSpPr>
            <a:spLocks noGrp="1"/>
          </p:cNvSpPr>
          <p:nvPr>
            <p:ph type="title"/>
          </p:nvPr>
        </p:nvSpPr>
        <p:spPr>
          <a:xfrm>
            <a:off x="360000" y="796056"/>
            <a:ext cx="9696000" cy="1080000"/>
          </a:xfrm>
        </p:spPr>
        <p:txBody>
          <a:bodyPr anchor="t">
            <a:normAutofit/>
          </a:bodyPr>
          <a:lstStyle/>
          <a:p>
            <a:pPr>
              <a:lnSpc>
                <a:spcPct val="100000"/>
              </a:lnSpc>
            </a:pPr>
            <a:r>
              <a:rPr lang="en-US" sz="2400" dirty="0"/>
              <a:t>Homogenized cubic lattice metamaterials – </a:t>
            </a:r>
            <a:br>
              <a:rPr lang="en-US" sz="2400" dirty="0"/>
            </a:br>
            <a:r>
              <a:rPr lang="en-US" sz="2400" dirty="0"/>
              <a:t>Approximation of mathematical conditions</a:t>
            </a:r>
          </a:p>
        </p:txBody>
      </p:sp>
      <p:sp>
        <p:nvSpPr>
          <p:cNvPr id="4" name="Datumsplatzhalter 3">
            <a:extLst>
              <a:ext uri="{FF2B5EF4-FFF2-40B4-BE49-F238E27FC236}">
                <a16:creationId xmlns:a16="http://schemas.microsoft.com/office/drawing/2014/main" id="{49AC840C-3206-F38B-1183-2ABB05E11C80}"/>
              </a:ext>
            </a:extLst>
          </p:cNvPr>
          <p:cNvSpPr>
            <a:spLocks noGrp="1"/>
          </p:cNvSpPr>
          <p:nvPr>
            <p:ph type="dt" sz="half" idx="10"/>
          </p:nvPr>
        </p:nvSpPr>
        <p:spPr/>
        <p:txBody>
          <a:bodyPr/>
          <a:lstStyle/>
          <a:p>
            <a:fld id="{F033DDB9-20A1-F249-B817-FC3A576ACE88}" type="datetime1">
              <a:rPr lang="de-DE" smtClean="0"/>
              <a:t>12.12.24</a:t>
            </a:fld>
            <a:endParaRPr lang="de-DE" dirty="0"/>
          </a:p>
        </p:txBody>
      </p:sp>
      <p:sp>
        <p:nvSpPr>
          <p:cNvPr id="5" name="Fußzeilenplatzhalter 4">
            <a:extLst>
              <a:ext uri="{FF2B5EF4-FFF2-40B4-BE49-F238E27FC236}">
                <a16:creationId xmlns:a16="http://schemas.microsoft.com/office/drawing/2014/main" id="{C90D456F-DB64-DABF-2B4F-471ECA2A5121}"/>
              </a:ext>
            </a:extLst>
          </p:cNvPr>
          <p:cNvSpPr>
            <a:spLocks noGrp="1"/>
          </p:cNvSpPr>
          <p:nvPr>
            <p:ph type="ftr" sz="quarter" idx="11"/>
          </p:nvPr>
        </p:nvSpPr>
        <p:spPr/>
        <p:txBody>
          <a:bodyPr/>
          <a:lstStyle/>
          <a:p>
            <a:r>
              <a:rPr lang="de-DE" dirty="0"/>
              <a:t>L. Demuth</a:t>
            </a:r>
            <a:r>
              <a:rPr lang="de-DE" sz="1000" dirty="0"/>
              <a:t> | Task 5</a:t>
            </a:r>
          </a:p>
        </p:txBody>
      </p:sp>
      <p:sp>
        <p:nvSpPr>
          <p:cNvPr id="6" name="Foliennummernplatzhalter 5">
            <a:extLst>
              <a:ext uri="{FF2B5EF4-FFF2-40B4-BE49-F238E27FC236}">
                <a16:creationId xmlns:a16="http://schemas.microsoft.com/office/drawing/2014/main" id="{CC1EF70B-50AF-2412-D73A-D02D7EE35DBF}"/>
              </a:ext>
            </a:extLst>
          </p:cNvPr>
          <p:cNvSpPr>
            <a:spLocks noGrp="1"/>
          </p:cNvSpPr>
          <p:nvPr>
            <p:ph type="sldNum" sz="quarter" idx="12"/>
          </p:nvPr>
        </p:nvSpPr>
        <p:spPr/>
        <p:txBody>
          <a:bodyPr/>
          <a:lstStyle/>
          <a:p>
            <a:fld id="{DD2F4C09-65E4-4AD7-8D55-83CBD210ED85}" type="slidenum">
              <a:rPr lang="de-DE" smtClean="0"/>
              <a:pPr/>
              <a:t>18</a:t>
            </a:fld>
            <a:endParaRPr lang="de-DE" dirty="0"/>
          </a:p>
        </p:txBody>
      </p:sp>
      <mc:AlternateContent xmlns:mc="http://schemas.openxmlformats.org/markup-compatibility/2006" xmlns:a14="http://schemas.microsoft.com/office/drawing/2010/main">
        <mc:Choice Requires="a14">
          <p:sp>
            <p:nvSpPr>
              <p:cNvPr id="8" name="Inhaltsplatzhalter 7">
                <a:extLst>
                  <a:ext uri="{FF2B5EF4-FFF2-40B4-BE49-F238E27FC236}">
                    <a16:creationId xmlns:a16="http://schemas.microsoft.com/office/drawing/2014/main" id="{EEEBE2B2-3E2C-CFC2-06FE-F991E0F7A103}"/>
                  </a:ext>
                </a:extLst>
              </p:cNvPr>
              <p:cNvSpPr>
                <a:spLocks noGrp="1"/>
              </p:cNvSpPr>
              <p:nvPr>
                <p:ph idx="1"/>
              </p:nvPr>
            </p:nvSpPr>
            <p:spPr>
              <a:xfrm>
                <a:off x="360000" y="1716725"/>
                <a:ext cx="11136000" cy="4500000"/>
              </a:xfrm>
            </p:spPr>
            <p:txBody>
              <a:bodyPr/>
              <a:lstStyle/>
              <a:p>
                <a:r>
                  <a:rPr lang="en-US" dirty="0"/>
                  <a:t>Synthetic data from homogenized cubic lattice </a:t>
                </a:r>
                <a:r>
                  <a:rPr lang="en-US" b="1" dirty="0"/>
                  <a:t>anisotropy metamaterials</a:t>
                </a:r>
              </a:p>
              <a:p>
                <a:r>
                  <a:rPr lang="en-US" dirty="0"/>
                  <a:t>Data consisting of 5 experimentally load cases</a:t>
                </a:r>
              </a:p>
              <a:p>
                <a:pPr lvl="1"/>
                <a:r>
                  <a:rPr lang="en-US" dirty="0"/>
                  <a:t>Uniaxial, shear data for training</a:t>
                </a:r>
              </a:p>
              <a:p>
                <a:pPr lvl="1"/>
                <a:r>
                  <a:rPr lang="en-US" dirty="0"/>
                  <a:t>Mixed shear-tension for test</a:t>
                </a:r>
              </a:p>
              <a:p>
                <a:r>
                  <a:rPr lang="en-US" dirty="0"/>
                  <a:t>Two different models:</a:t>
                </a:r>
              </a:p>
              <a:p>
                <a:pPr lvl="1"/>
                <a:r>
                  <a:rPr lang="en-US" dirty="0"/>
                  <a:t>Invariant-based NN-model </a:t>
                </a:r>
                <a14:m>
                  <m:oMath xmlns:m="http://schemas.openxmlformats.org/officeDocument/2006/math">
                    <m:sSup>
                      <m:sSupPr>
                        <m:ctrlPr>
                          <a:rPr lang="en-US" i="1" smtClean="0">
                            <a:latin typeface="Cambria Math" panose="02040503050406030204" pitchFamily="18" charset="0"/>
                          </a:rPr>
                        </m:ctrlPr>
                      </m:sSupPr>
                      <m:e>
                        <m:r>
                          <a:rPr lang="de-DE" b="0" i="1" smtClean="0">
                            <a:latin typeface="Cambria Math" panose="02040503050406030204" pitchFamily="18" charset="0"/>
                          </a:rPr>
                          <m:t>𝑊</m:t>
                        </m:r>
                      </m:e>
                      <m:sup>
                        <m:r>
                          <a:rPr lang="de-DE" b="0" i="1" smtClean="0">
                            <a:latin typeface="Cambria Math" panose="02040503050406030204" pitchFamily="18" charset="0"/>
                          </a:rPr>
                          <m:t>𝐼</m:t>
                        </m:r>
                      </m:sup>
                    </m:sSup>
                  </m:oMath>
                </a14:m>
                <a:endParaRPr lang="en-US" dirty="0"/>
              </a:p>
              <a:p>
                <a:pPr lvl="1"/>
                <a:r>
                  <a:rPr lang="en-US" dirty="0"/>
                  <a:t>Deformation-gradient based NN-model </a:t>
                </a:r>
                <a14:m>
                  <m:oMath xmlns:m="http://schemas.openxmlformats.org/officeDocument/2006/math">
                    <m:sSup>
                      <m:sSupPr>
                        <m:ctrlPr>
                          <a:rPr lang="en-US" i="1" smtClean="0">
                            <a:latin typeface="Cambria Math" panose="02040503050406030204" pitchFamily="18" charset="0"/>
                          </a:rPr>
                        </m:ctrlPr>
                      </m:sSupPr>
                      <m:e>
                        <m:r>
                          <a:rPr lang="de-DE" b="0" i="1" smtClean="0">
                            <a:latin typeface="Cambria Math" panose="02040503050406030204" pitchFamily="18" charset="0"/>
                          </a:rPr>
                          <m:t>𝑊</m:t>
                        </m:r>
                      </m:e>
                      <m:sup>
                        <m:r>
                          <a:rPr lang="de-DE" b="0" i="1" smtClean="0">
                            <a:latin typeface="Cambria Math" panose="02040503050406030204" pitchFamily="18" charset="0"/>
                          </a:rPr>
                          <m:t>𝐹</m:t>
                        </m:r>
                      </m:sup>
                    </m:sSup>
                  </m:oMath>
                </a14:m>
                <a:endParaRPr lang="en-US" dirty="0"/>
              </a:p>
              <a:p>
                <a:r>
                  <a:rPr lang="en-US" dirty="0"/>
                  <a:t>In order to stabilize the calibration:</a:t>
                </a:r>
              </a:p>
              <a:p>
                <a:pPr marL="457200" lvl="1" indent="0">
                  <a:buNone/>
                </a:pPr>
                <a14:m>
                  <m:oMath xmlns:m="http://schemas.openxmlformats.org/officeDocument/2006/math">
                    <m:sSup>
                      <m:sSupPr>
                        <m:ctrlPr>
                          <a:rPr lang="en-US" i="1" smtClean="0">
                            <a:latin typeface="Cambria Math" panose="02040503050406030204" pitchFamily="18" charset="0"/>
                          </a:rPr>
                        </m:ctrlPr>
                      </m:sSupPr>
                      <m:e>
                        <m:r>
                          <a:rPr lang="de-DE" b="0" i="1" smtClean="0">
                            <a:latin typeface="Cambria Math" panose="02040503050406030204" pitchFamily="18" charset="0"/>
                          </a:rPr>
                          <m:t>𝑊</m:t>
                        </m:r>
                      </m:e>
                      <m:sup>
                        <m:r>
                          <a:rPr lang="de-DE" b="0" i="1" smtClean="0">
                            <a:latin typeface="Cambria Math" panose="02040503050406030204" pitchFamily="18" charset="0"/>
                          </a:rPr>
                          <m:t>∗</m:t>
                        </m:r>
                      </m:sup>
                    </m:sSup>
                    <m:r>
                      <a:rPr lang="de-DE" b="0" i="1" smtClean="0">
                        <a:latin typeface="Cambria Math" panose="02040503050406030204" pitchFamily="18" charset="0"/>
                      </a:rPr>
                      <m:t>=</m:t>
                    </m:r>
                    <m:r>
                      <a:rPr lang="de-DE" b="0" i="1" smtClean="0">
                        <a:latin typeface="Cambria Math" panose="02040503050406030204" pitchFamily="18" charset="0"/>
                      </a:rPr>
                      <m:t>𝑎</m:t>
                    </m:r>
                    <m:r>
                      <a:rPr lang="de-DE" b="0" i="1" smtClean="0">
                        <a:latin typeface="Cambria Math" panose="02040503050406030204" pitchFamily="18" charset="0"/>
                      </a:rPr>
                      <m:t> </m:t>
                    </m:r>
                    <m:r>
                      <a:rPr lang="de-DE" b="0" i="1" smtClean="0">
                        <a:latin typeface="Cambria Math" panose="02040503050406030204" pitchFamily="18" charset="0"/>
                      </a:rPr>
                      <m:t>𝑊</m:t>
                    </m:r>
                    <m:d>
                      <m:dPr>
                        <m:ctrlPr>
                          <a:rPr lang="de-DE" b="0" i="1" smtClean="0">
                            <a:latin typeface="Cambria Math" panose="02040503050406030204" pitchFamily="18" charset="0"/>
                          </a:rPr>
                        </m:ctrlPr>
                      </m:dPr>
                      <m:e>
                        <m:r>
                          <a:rPr lang="de-DE" b="1" i="1" smtClean="0">
                            <a:latin typeface="Cambria Math" panose="02040503050406030204" pitchFamily="18" charset="0"/>
                          </a:rPr>
                          <m:t>𝑭</m:t>
                        </m:r>
                      </m:e>
                    </m:d>
                  </m:oMath>
                </a14:m>
                <a:r>
                  <a:rPr lang="en-US" dirty="0"/>
                  <a:t>, </a:t>
                </a:r>
                <a14:m>
                  <m:oMath xmlns:m="http://schemas.openxmlformats.org/officeDocument/2006/math">
                    <m:sSup>
                      <m:sSupPr>
                        <m:ctrlPr>
                          <a:rPr lang="de-DE" b="1" i="1">
                            <a:latin typeface="Cambria Math" panose="02040503050406030204" pitchFamily="18" charset="0"/>
                          </a:rPr>
                        </m:ctrlPr>
                      </m:sSupPr>
                      <m:e>
                        <m:r>
                          <a:rPr lang="de-DE" b="1" i="1">
                            <a:latin typeface="Cambria Math" panose="02040503050406030204" pitchFamily="18" charset="0"/>
                          </a:rPr>
                          <m:t>𝑷</m:t>
                        </m:r>
                      </m:e>
                      <m:sup>
                        <m:r>
                          <a:rPr lang="de-DE" b="1" i="1">
                            <a:latin typeface="Cambria Math" panose="02040503050406030204" pitchFamily="18" charset="0"/>
                          </a:rPr>
                          <m:t>∗</m:t>
                        </m:r>
                      </m:sup>
                    </m:sSup>
                    <m:r>
                      <a:rPr lang="de-DE" b="1" i="1">
                        <a:latin typeface="Cambria Math" panose="02040503050406030204" pitchFamily="18" charset="0"/>
                      </a:rPr>
                      <m:t>=</m:t>
                    </m:r>
                    <m:r>
                      <a:rPr lang="de-DE" i="1">
                        <a:latin typeface="Cambria Math" panose="02040503050406030204" pitchFamily="18" charset="0"/>
                      </a:rPr>
                      <m:t>𝑎</m:t>
                    </m:r>
                    <m:r>
                      <a:rPr lang="de-DE" i="1">
                        <a:latin typeface="Cambria Math" panose="02040503050406030204" pitchFamily="18" charset="0"/>
                      </a:rPr>
                      <m:t> </m:t>
                    </m:r>
                    <m:r>
                      <a:rPr lang="de-DE" b="1" i="1">
                        <a:latin typeface="Cambria Math" panose="02040503050406030204" pitchFamily="18" charset="0"/>
                      </a:rPr>
                      <m:t>𝑷</m:t>
                    </m:r>
                  </m:oMath>
                </a14:m>
                <a:r>
                  <a:rPr lang="en-US" dirty="0"/>
                  <a:t> </a:t>
                </a:r>
                <a14:m>
                  <m:oMath xmlns:m="http://schemas.openxmlformats.org/officeDocument/2006/math">
                    <m:r>
                      <a:rPr lang="de-DE" i="1">
                        <a:latin typeface="Cambria Math" panose="02040503050406030204" pitchFamily="18" charset="0"/>
                      </a:rPr>
                      <m:t>𝑎</m:t>
                    </m:r>
                    <m:r>
                      <a:rPr lang="de-DE" i="1">
                        <a:latin typeface="Cambria Math" panose="02040503050406030204" pitchFamily="18" charset="0"/>
                        <a:ea typeface="Cambria Math" panose="02040503050406030204" pitchFamily="18" charset="0"/>
                      </a:rPr>
                      <m:t>≥0</m:t>
                    </m:r>
                  </m:oMath>
                </a14:m>
                <a:endParaRPr lang="en-US" dirty="0"/>
              </a:p>
              <a:p>
                <a:pPr lvl="1"/>
                <a:r>
                  <a:rPr lang="en-US" dirty="0"/>
                  <a:t>Numerical stability, consistency in loss function</a:t>
                </a:r>
              </a:p>
              <a:p>
                <a:r>
                  <a:rPr lang="en-US" dirty="0"/>
                  <a:t>Batch-normalization not possible</a:t>
                </a:r>
              </a:p>
              <a:p>
                <a:pPr lvl="1"/>
                <a:r>
                  <a:rPr lang="en-US" dirty="0"/>
                  <a:t>Invariants are not arbitrarily scalable, would violate physics</a:t>
                </a:r>
              </a:p>
              <a:p>
                <a:pPr lvl="1"/>
                <a:endParaRPr lang="en-US" dirty="0"/>
              </a:p>
            </p:txBody>
          </p:sp>
        </mc:Choice>
        <mc:Fallback xmlns="">
          <p:sp>
            <p:nvSpPr>
              <p:cNvPr id="8" name="Inhaltsplatzhalter 7">
                <a:extLst>
                  <a:ext uri="{FF2B5EF4-FFF2-40B4-BE49-F238E27FC236}">
                    <a16:creationId xmlns:a16="http://schemas.microsoft.com/office/drawing/2014/main" id="{EEEBE2B2-3E2C-CFC2-06FE-F991E0F7A103}"/>
                  </a:ext>
                </a:extLst>
              </p:cNvPr>
              <p:cNvSpPr>
                <a:spLocks noGrp="1" noRot="1" noChangeAspect="1" noMove="1" noResize="1" noEditPoints="1" noAdjustHandles="1" noChangeArrowheads="1" noChangeShapeType="1" noTextEdit="1"/>
              </p:cNvSpPr>
              <p:nvPr>
                <p:ph idx="1"/>
              </p:nvPr>
            </p:nvSpPr>
            <p:spPr>
              <a:xfrm>
                <a:off x="360000" y="1716725"/>
                <a:ext cx="11136000" cy="4500000"/>
              </a:xfrm>
              <a:blipFill>
                <a:blip r:embed="rId3"/>
                <a:stretch>
                  <a:fillRect l="-1253" t="-1690" b="-845"/>
                </a:stretch>
              </a:blipFill>
            </p:spPr>
            <p:txBody>
              <a:bodyPr/>
              <a:lstStyle/>
              <a:p>
                <a:r>
                  <a:rPr lang="en-US">
                    <a:noFill/>
                  </a:rPr>
                  <a:t> </a:t>
                </a:r>
              </a:p>
            </p:txBody>
          </p:sp>
        </mc:Fallback>
      </mc:AlternateContent>
      <p:grpSp>
        <p:nvGrpSpPr>
          <p:cNvPr id="15" name="Gruppieren 14">
            <a:extLst>
              <a:ext uri="{FF2B5EF4-FFF2-40B4-BE49-F238E27FC236}">
                <a16:creationId xmlns:a16="http://schemas.microsoft.com/office/drawing/2014/main" id="{E995761A-9B65-5C90-DCAC-7BBCA94DCF48}"/>
              </a:ext>
            </a:extLst>
          </p:cNvPr>
          <p:cNvGrpSpPr/>
          <p:nvPr/>
        </p:nvGrpSpPr>
        <p:grpSpPr>
          <a:xfrm>
            <a:off x="6096000" y="2526529"/>
            <a:ext cx="4860252" cy="2880392"/>
            <a:chOff x="4423273" y="1456722"/>
            <a:chExt cx="7252980" cy="3944556"/>
          </a:xfrm>
        </p:grpSpPr>
        <p:pic>
          <p:nvPicPr>
            <p:cNvPr id="10" name="Grafik 9">
              <a:extLst>
                <a:ext uri="{FF2B5EF4-FFF2-40B4-BE49-F238E27FC236}">
                  <a16:creationId xmlns:a16="http://schemas.microsoft.com/office/drawing/2014/main" id="{4BE4562A-EF65-D129-FB0B-205081585070}"/>
                </a:ext>
              </a:extLst>
            </p:cNvPr>
            <p:cNvPicPr>
              <a:picLocks noChangeAspect="1"/>
            </p:cNvPicPr>
            <p:nvPr/>
          </p:nvPicPr>
          <p:blipFill>
            <a:blip r:embed="rId4"/>
            <a:stretch>
              <a:fillRect/>
            </a:stretch>
          </p:blipFill>
          <p:spPr>
            <a:xfrm>
              <a:off x="4423273" y="1456722"/>
              <a:ext cx="7252980" cy="3944556"/>
            </a:xfrm>
            <a:prstGeom prst="rect">
              <a:avLst/>
            </a:prstGeom>
          </p:spPr>
        </p:pic>
        <p:pic>
          <p:nvPicPr>
            <p:cNvPr id="12" name="Grafik 11">
              <a:extLst>
                <a:ext uri="{FF2B5EF4-FFF2-40B4-BE49-F238E27FC236}">
                  <a16:creationId xmlns:a16="http://schemas.microsoft.com/office/drawing/2014/main" id="{AD2E9484-AD35-AE88-3B1B-588F377EFA6D}"/>
                </a:ext>
              </a:extLst>
            </p:cNvPr>
            <p:cNvPicPr>
              <a:picLocks noChangeAspect="1"/>
            </p:cNvPicPr>
            <p:nvPr/>
          </p:nvPicPr>
          <p:blipFill>
            <a:blip r:embed="rId5"/>
            <a:stretch>
              <a:fillRect/>
            </a:stretch>
          </p:blipFill>
          <p:spPr>
            <a:xfrm>
              <a:off x="5045684" y="2431024"/>
              <a:ext cx="1680800" cy="1995950"/>
            </a:xfrm>
            <a:prstGeom prst="rect">
              <a:avLst/>
            </a:prstGeom>
          </p:spPr>
        </p:pic>
      </p:grpSp>
    </p:spTree>
    <p:extLst>
      <p:ext uri="{BB962C8B-B14F-4D97-AF65-F5344CB8AC3E}">
        <p14:creationId xmlns:p14="http://schemas.microsoft.com/office/powerpoint/2010/main" val="4266448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C1C529-7D45-654C-F517-094139D7912B}"/>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A8B13A67-9BE7-CF5A-D42D-187A6C292A87}"/>
              </a:ext>
            </a:extLst>
          </p:cNvPr>
          <p:cNvSpPr>
            <a:spLocks noGrp="1"/>
          </p:cNvSpPr>
          <p:nvPr>
            <p:ph type="title"/>
          </p:nvPr>
        </p:nvSpPr>
        <p:spPr>
          <a:xfrm>
            <a:off x="360000" y="553989"/>
            <a:ext cx="9696000" cy="690975"/>
          </a:xfrm>
        </p:spPr>
        <p:txBody>
          <a:bodyPr anchor="t">
            <a:normAutofit fontScale="90000"/>
          </a:bodyPr>
          <a:lstStyle/>
          <a:p>
            <a:pPr>
              <a:lnSpc>
                <a:spcPct val="100000"/>
              </a:lnSpc>
            </a:pPr>
            <a:r>
              <a:rPr lang="en-US" sz="2400" dirty="0"/>
              <a:t>Homogenized cubic lattice metamaterials – </a:t>
            </a:r>
            <a:br>
              <a:rPr lang="en-US" sz="2400" dirty="0"/>
            </a:br>
            <a:r>
              <a:rPr lang="en-US" sz="2400" dirty="0"/>
              <a:t>models</a:t>
            </a:r>
          </a:p>
        </p:txBody>
      </p:sp>
      <p:sp>
        <p:nvSpPr>
          <p:cNvPr id="4" name="Datumsplatzhalter 3">
            <a:extLst>
              <a:ext uri="{FF2B5EF4-FFF2-40B4-BE49-F238E27FC236}">
                <a16:creationId xmlns:a16="http://schemas.microsoft.com/office/drawing/2014/main" id="{4BE08BD5-4715-85FE-3A11-B85B9C4FFA21}"/>
              </a:ext>
            </a:extLst>
          </p:cNvPr>
          <p:cNvSpPr>
            <a:spLocks noGrp="1"/>
          </p:cNvSpPr>
          <p:nvPr>
            <p:ph type="dt" sz="half" idx="10"/>
          </p:nvPr>
        </p:nvSpPr>
        <p:spPr/>
        <p:txBody>
          <a:bodyPr/>
          <a:lstStyle/>
          <a:p>
            <a:fld id="{F033DDB9-20A1-F249-B817-FC3A576ACE88}" type="datetime1">
              <a:rPr lang="de-DE" smtClean="0"/>
              <a:t>12.12.24</a:t>
            </a:fld>
            <a:endParaRPr lang="de-DE" dirty="0"/>
          </a:p>
        </p:txBody>
      </p:sp>
      <p:sp>
        <p:nvSpPr>
          <p:cNvPr id="5" name="Fußzeilenplatzhalter 4">
            <a:extLst>
              <a:ext uri="{FF2B5EF4-FFF2-40B4-BE49-F238E27FC236}">
                <a16:creationId xmlns:a16="http://schemas.microsoft.com/office/drawing/2014/main" id="{15CBFC60-3EBE-238B-C4BE-07EEA7108DA6}"/>
              </a:ext>
            </a:extLst>
          </p:cNvPr>
          <p:cNvSpPr>
            <a:spLocks noGrp="1"/>
          </p:cNvSpPr>
          <p:nvPr>
            <p:ph type="ftr" sz="quarter" idx="11"/>
          </p:nvPr>
        </p:nvSpPr>
        <p:spPr/>
        <p:txBody>
          <a:bodyPr/>
          <a:lstStyle/>
          <a:p>
            <a:r>
              <a:rPr lang="de-DE" dirty="0"/>
              <a:t>L. Demuth</a:t>
            </a:r>
            <a:r>
              <a:rPr lang="de-DE" sz="1000" dirty="0"/>
              <a:t> | Task 5</a:t>
            </a:r>
          </a:p>
        </p:txBody>
      </p:sp>
      <p:sp>
        <p:nvSpPr>
          <p:cNvPr id="6" name="Foliennummernplatzhalter 5">
            <a:extLst>
              <a:ext uri="{FF2B5EF4-FFF2-40B4-BE49-F238E27FC236}">
                <a16:creationId xmlns:a16="http://schemas.microsoft.com/office/drawing/2014/main" id="{0D5D2555-32BF-AA34-4B4C-2559CFA7652F}"/>
              </a:ext>
            </a:extLst>
          </p:cNvPr>
          <p:cNvSpPr>
            <a:spLocks noGrp="1"/>
          </p:cNvSpPr>
          <p:nvPr>
            <p:ph type="sldNum" sz="quarter" idx="12"/>
          </p:nvPr>
        </p:nvSpPr>
        <p:spPr/>
        <p:txBody>
          <a:bodyPr/>
          <a:lstStyle/>
          <a:p>
            <a:fld id="{DD2F4C09-65E4-4AD7-8D55-83CBD210ED85}" type="slidenum">
              <a:rPr lang="de-DE" smtClean="0"/>
              <a:pPr/>
              <a:t>19</a:t>
            </a:fld>
            <a:endParaRPr lang="de-DE" dirty="0"/>
          </a:p>
        </p:txBody>
      </p:sp>
      <p:sp>
        <p:nvSpPr>
          <p:cNvPr id="8" name="Inhaltsplatzhalter 7">
            <a:extLst>
              <a:ext uri="{FF2B5EF4-FFF2-40B4-BE49-F238E27FC236}">
                <a16:creationId xmlns:a16="http://schemas.microsoft.com/office/drawing/2014/main" id="{DE311215-54ED-27F6-BC35-526D254FF777}"/>
              </a:ext>
            </a:extLst>
          </p:cNvPr>
          <p:cNvSpPr>
            <a:spLocks noGrp="1"/>
          </p:cNvSpPr>
          <p:nvPr>
            <p:ph idx="1"/>
          </p:nvPr>
        </p:nvSpPr>
        <p:spPr>
          <a:xfrm>
            <a:off x="360000" y="1850426"/>
            <a:ext cx="4296000" cy="2072275"/>
          </a:xfrm>
        </p:spPr>
        <p:txBody>
          <a:bodyPr>
            <a:normAutofit/>
          </a:bodyPr>
          <a:lstStyle/>
          <a:p>
            <a:r>
              <a:rPr lang="en-US" dirty="0"/>
              <a:t>Objectivity, material symmetry, thermodynamic consistency, polyconvex (ICNN)</a:t>
            </a:r>
          </a:p>
          <a:p>
            <a:endParaRPr lang="en-US" dirty="0"/>
          </a:p>
        </p:txBody>
      </p:sp>
      <p:pic>
        <p:nvPicPr>
          <p:cNvPr id="14" name="Grafik 13" descr="Ein Bild, das Screenshot, Text, Kreis, Farbigkeit enthält.&#10;&#10;Automatisch generierte Beschreibung">
            <a:extLst>
              <a:ext uri="{FF2B5EF4-FFF2-40B4-BE49-F238E27FC236}">
                <a16:creationId xmlns:a16="http://schemas.microsoft.com/office/drawing/2014/main" id="{34EC993A-7609-77CE-7085-6E15671D63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55999" y="1424964"/>
            <a:ext cx="4882008" cy="2520000"/>
          </a:xfrm>
          <a:prstGeom prst="rect">
            <a:avLst/>
          </a:prstGeom>
        </p:spPr>
      </p:pic>
      <p:pic>
        <p:nvPicPr>
          <p:cNvPr id="17" name="Grafik 16" descr="Ein Bild, das Screenshot, Text, Kreis, Design enthält.&#10;&#10;Automatisch generierte Beschreibung">
            <a:extLst>
              <a:ext uri="{FF2B5EF4-FFF2-40B4-BE49-F238E27FC236}">
                <a16:creationId xmlns:a16="http://schemas.microsoft.com/office/drawing/2014/main" id="{9F84364C-7B49-437B-9A61-B924B8DAE9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05092" y="4038140"/>
            <a:ext cx="4983823" cy="2520000"/>
          </a:xfrm>
          <a:prstGeom prst="rect">
            <a:avLst/>
          </a:prstGeom>
        </p:spPr>
      </p:pic>
      <p:cxnSp>
        <p:nvCxnSpPr>
          <p:cNvPr id="21" name="Gerade Verbindung mit Pfeil 20">
            <a:extLst>
              <a:ext uri="{FF2B5EF4-FFF2-40B4-BE49-F238E27FC236}">
                <a16:creationId xmlns:a16="http://schemas.microsoft.com/office/drawing/2014/main" id="{05095526-B1B7-47B8-AE49-C585FF77EB66}"/>
              </a:ext>
            </a:extLst>
          </p:cNvPr>
          <p:cNvCxnSpPr>
            <a:cxnSpLocks/>
          </p:cNvCxnSpPr>
          <p:nvPr/>
        </p:nvCxnSpPr>
        <p:spPr>
          <a:xfrm>
            <a:off x="4651703" y="2410454"/>
            <a:ext cx="180429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Textfeld 22">
            <a:extLst>
              <a:ext uri="{FF2B5EF4-FFF2-40B4-BE49-F238E27FC236}">
                <a16:creationId xmlns:a16="http://schemas.microsoft.com/office/drawing/2014/main" id="{C58A6396-C500-BB56-66F7-8BEB4B442309}"/>
              </a:ext>
            </a:extLst>
          </p:cNvPr>
          <p:cNvSpPr txBox="1"/>
          <p:nvPr/>
        </p:nvSpPr>
        <p:spPr>
          <a:xfrm>
            <a:off x="4501456" y="1949212"/>
            <a:ext cx="2469092" cy="338554"/>
          </a:xfrm>
          <a:prstGeom prst="rect">
            <a:avLst/>
          </a:prstGeom>
          <a:noFill/>
        </p:spPr>
        <p:txBody>
          <a:bodyPr wrap="square" rtlCol="0">
            <a:spAutoFit/>
          </a:bodyPr>
          <a:lstStyle/>
          <a:p>
            <a:r>
              <a:rPr lang="en-US" sz="1600" dirty="0"/>
              <a:t>Invariant-based PANN</a:t>
            </a:r>
          </a:p>
        </p:txBody>
      </p:sp>
      <p:cxnSp>
        <p:nvCxnSpPr>
          <p:cNvPr id="24" name="Gerade Verbindung mit Pfeil 23">
            <a:extLst>
              <a:ext uri="{FF2B5EF4-FFF2-40B4-BE49-F238E27FC236}">
                <a16:creationId xmlns:a16="http://schemas.microsoft.com/office/drawing/2014/main" id="{55A108A1-257E-108A-C7F5-0F824A0947DA}"/>
              </a:ext>
            </a:extLst>
          </p:cNvPr>
          <p:cNvCxnSpPr>
            <a:cxnSpLocks/>
          </p:cNvCxnSpPr>
          <p:nvPr/>
        </p:nvCxnSpPr>
        <p:spPr>
          <a:xfrm>
            <a:off x="4600795" y="5055379"/>
            <a:ext cx="180429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5" name="Textfeld 24">
            <a:extLst>
              <a:ext uri="{FF2B5EF4-FFF2-40B4-BE49-F238E27FC236}">
                <a16:creationId xmlns:a16="http://schemas.microsoft.com/office/drawing/2014/main" id="{8382ECCA-B0C8-205F-B693-E4338AD33117}"/>
              </a:ext>
            </a:extLst>
          </p:cNvPr>
          <p:cNvSpPr txBox="1"/>
          <p:nvPr/>
        </p:nvSpPr>
        <p:spPr>
          <a:xfrm>
            <a:off x="4450548" y="4594137"/>
            <a:ext cx="2469092" cy="338554"/>
          </a:xfrm>
          <a:prstGeom prst="rect">
            <a:avLst/>
          </a:prstGeom>
          <a:noFill/>
        </p:spPr>
        <p:txBody>
          <a:bodyPr wrap="square" rtlCol="0">
            <a:spAutoFit/>
          </a:bodyPr>
          <a:lstStyle/>
          <a:p>
            <a:r>
              <a:rPr lang="en-US" sz="1600" dirty="0"/>
              <a:t>Deformation gradient</a:t>
            </a:r>
          </a:p>
        </p:txBody>
      </p:sp>
      <p:sp>
        <p:nvSpPr>
          <p:cNvPr id="26" name="Textfeld 25">
            <a:extLst>
              <a:ext uri="{FF2B5EF4-FFF2-40B4-BE49-F238E27FC236}">
                <a16:creationId xmlns:a16="http://schemas.microsoft.com/office/drawing/2014/main" id="{AF9660EF-6779-EFA8-F088-380D5FA9198F}"/>
              </a:ext>
            </a:extLst>
          </p:cNvPr>
          <p:cNvSpPr txBox="1"/>
          <p:nvPr/>
        </p:nvSpPr>
        <p:spPr>
          <a:xfrm>
            <a:off x="4501456" y="5124924"/>
            <a:ext cx="2469092" cy="338554"/>
          </a:xfrm>
          <a:prstGeom prst="rect">
            <a:avLst/>
          </a:prstGeom>
          <a:noFill/>
        </p:spPr>
        <p:txBody>
          <a:bodyPr wrap="square" rtlCol="0">
            <a:spAutoFit/>
          </a:bodyPr>
          <a:lstStyle/>
          <a:p>
            <a:r>
              <a:rPr lang="en-US" sz="1600" dirty="0"/>
              <a:t>based model </a:t>
            </a:r>
          </a:p>
        </p:txBody>
      </p:sp>
      <p:sp>
        <p:nvSpPr>
          <p:cNvPr id="27" name="Inhaltsplatzhalter 7">
            <a:extLst>
              <a:ext uri="{FF2B5EF4-FFF2-40B4-BE49-F238E27FC236}">
                <a16:creationId xmlns:a16="http://schemas.microsoft.com/office/drawing/2014/main" id="{9D6152B7-1578-75DA-DE79-F93069D623D6}"/>
              </a:ext>
            </a:extLst>
          </p:cNvPr>
          <p:cNvSpPr txBox="1">
            <a:spLocks/>
          </p:cNvSpPr>
          <p:nvPr/>
        </p:nvSpPr>
        <p:spPr>
          <a:xfrm>
            <a:off x="360000" y="4258063"/>
            <a:ext cx="4141456" cy="2072275"/>
          </a:xfrm>
          <a:prstGeom prst="rect">
            <a:avLst/>
          </a:prstGeom>
        </p:spPr>
        <p:txBody>
          <a:bodyPr vert="horz" lIns="0" tIns="0" rIns="0" bIns="0" rtlCol="0">
            <a:normAutofit/>
          </a:bodyPr>
          <a:lstStyle>
            <a:lvl1pPr marL="228600" indent="-228600" algn="l" defTabSz="914400" rtl="0" eaLnBrk="1" latinLnBrk="0" hangingPunct="1">
              <a:lnSpc>
                <a:spcPct val="100000"/>
              </a:lnSpc>
              <a:spcBef>
                <a:spcPts val="1000"/>
              </a:spcBef>
              <a:buFont typeface="Wingdings" panose="05000000000000000000" pitchFamily="2" charset="2"/>
              <a:buChar char="§"/>
              <a:defRPr sz="2000" kern="1200" spc="40" baseline="0">
                <a:solidFill>
                  <a:schemeClr val="tx1"/>
                </a:solidFill>
                <a:latin typeface="+mn-lt"/>
                <a:ea typeface="+mn-ea"/>
                <a:cs typeface="+mn-cs"/>
              </a:defRPr>
            </a:lvl1pPr>
            <a:lvl2pPr marL="685800" indent="-228600" algn="l" defTabSz="914400" rtl="0" eaLnBrk="1" latinLnBrk="0" hangingPunct="1">
              <a:lnSpc>
                <a:spcPct val="100000"/>
              </a:lnSpc>
              <a:spcBef>
                <a:spcPts val="500"/>
              </a:spcBef>
              <a:buFont typeface="Wingdings" panose="05000000000000000000" pitchFamily="2" charset="2"/>
              <a:buChar char="§"/>
              <a:defRPr sz="1800" kern="1200" spc="40" baseline="0">
                <a:solidFill>
                  <a:schemeClr val="tx1"/>
                </a:solidFill>
                <a:latin typeface="+mn-lt"/>
                <a:ea typeface="+mn-ea"/>
                <a:cs typeface="+mn-cs"/>
              </a:defRPr>
            </a:lvl2pPr>
            <a:lvl3pPr marL="1143000" indent="-228600" algn="l" defTabSz="914400" rtl="0" eaLnBrk="1" latinLnBrk="0" hangingPunct="1">
              <a:lnSpc>
                <a:spcPct val="100000"/>
              </a:lnSpc>
              <a:spcBef>
                <a:spcPts val="500"/>
              </a:spcBef>
              <a:buFont typeface="Wingdings" panose="05000000000000000000" pitchFamily="2" charset="2"/>
              <a:buChar char="§"/>
              <a:defRPr sz="1800" kern="1200" spc="40" baseline="0">
                <a:solidFill>
                  <a:schemeClr val="tx1"/>
                </a:solidFill>
                <a:latin typeface="+mn-lt"/>
                <a:ea typeface="+mn-ea"/>
                <a:cs typeface="+mn-cs"/>
              </a:defRPr>
            </a:lvl3pPr>
            <a:lvl4pPr marL="1600200" indent="-228600" algn="l" defTabSz="914400" rtl="0" eaLnBrk="1" latinLnBrk="0" hangingPunct="1">
              <a:lnSpc>
                <a:spcPct val="100000"/>
              </a:lnSpc>
              <a:spcBef>
                <a:spcPts val="500"/>
              </a:spcBef>
              <a:buFont typeface="Wingdings" panose="05000000000000000000" pitchFamily="2" charset="2"/>
              <a:buChar char="§"/>
              <a:defRPr sz="1800" kern="1200" spc="40" baseline="0">
                <a:solidFill>
                  <a:schemeClr val="tx1"/>
                </a:solidFill>
                <a:latin typeface="+mn-lt"/>
                <a:ea typeface="+mn-ea"/>
                <a:cs typeface="+mn-cs"/>
              </a:defRPr>
            </a:lvl4pPr>
            <a:lvl5pPr marL="2057400" indent="-228600" algn="l" defTabSz="914400" rtl="0" eaLnBrk="1" latinLnBrk="0" hangingPunct="1">
              <a:lnSpc>
                <a:spcPct val="100000"/>
              </a:lnSpc>
              <a:spcBef>
                <a:spcPts val="500"/>
              </a:spcBef>
              <a:buFont typeface="Wingdings" panose="05000000000000000000" pitchFamily="2" charset="2"/>
              <a:buChar char="§"/>
              <a:defRPr sz="1800" kern="1200" spc="4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thermodynamic consistency</a:t>
            </a:r>
          </a:p>
          <a:p>
            <a:r>
              <a:rPr lang="en-US" b="1" dirty="0"/>
              <a:t>Objectivity and material symmetry are not fulfilled  </a:t>
            </a:r>
          </a:p>
          <a:p>
            <a:r>
              <a:rPr lang="en-US" dirty="0"/>
              <a:t>Polyconvex (ICNN)</a:t>
            </a:r>
          </a:p>
          <a:p>
            <a:endParaRPr lang="en-US" dirty="0"/>
          </a:p>
        </p:txBody>
      </p:sp>
    </p:spTree>
    <p:extLst>
      <p:ext uri="{BB962C8B-B14F-4D97-AF65-F5344CB8AC3E}">
        <p14:creationId xmlns:p14="http://schemas.microsoft.com/office/powerpoint/2010/main" val="10279770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DA310A-517D-459E-4628-4AD94BC0DAA8}"/>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F522A486-F4D2-AA5B-0DB8-3FBB2C741D9D}"/>
              </a:ext>
            </a:extLst>
          </p:cNvPr>
          <p:cNvSpPr>
            <a:spLocks noGrp="1"/>
          </p:cNvSpPr>
          <p:nvPr>
            <p:ph type="title"/>
          </p:nvPr>
        </p:nvSpPr>
        <p:spPr>
          <a:xfrm>
            <a:off x="360000" y="736682"/>
            <a:ext cx="9696000" cy="794875"/>
          </a:xfrm>
        </p:spPr>
        <p:txBody>
          <a:bodyPr anchor="t">
            <a:normAutofit/>
          </a:bodyPr>
          <a:lstStyle/>
          <a:p>
            <a:r>
              <a:rPr lang="de-DE" sz="3200" dirty="0" err="1"/>
              <a:t>Constitutive</a:t>
            </a:r>
            <a:r>
              <a:rPr lang="de-DE" sz="3200" dirty="0"/>
              <a:t> </a:t>
            </a:r>
            <a:r>
              <a:rPr lang="de-DE" sz="3200" dirty="0" err="1"/>
              <a:t>conditions</a:t>
            </a:r>
            <a:r>
              <a:rPr lang="de-DE" sz="3200" dirty="0"/>
              <a:t> </a:t>
            </a:r>
            <a:r>
              <a:rPr lang="de-DE" sz="3200" dirty="0" err="1"/>
              <a:t>for</a:t>
            </a:r>
            <a:r>
              <a:rPr lang="de-DE" sz="3200" dirty="0"/>
              <a:t> </a:t>
            </a:r>
            <a:r>
              <a:rPr lang="de-DE" sz="3200" dirty="0" err="1"/>
              <a:t>hyperelasticity</a:t>
            </a:r>
            <a:r>
              <a:rPr lang="de-DE" sz="3200" dirty="0"/>
              <a:t> </a:t>
            </a:r>
            <a:r>
              <a:rPr lang="de-DE" sz="3200" dirty="0" err="1"/>
              <a:t>models</a:t>
            </a:r>
            <a:endParaRPr lang="de-DE" sz="3200" dirty="0"/>
          </a:p>
        </p:txBody>
      </p:sp>
      <p:sp>
        <p:nvSpPr>
          <p:cNvPr id="4" name="Datumsplatzhalter 3">
            <a:extLst>
              <a:ext uri="{FF2B5EF4-FFF2-40B4-BE49-F238E27FC236}">
                <a16:creationId xmlns:a16="http://schemas.microsoft.com/office/drawing/2014/main" id="{B8E37F3F-AA26-2346-A3E3-C6CFBF3E97CF}"/>
              </a:ext>
            </a:extLst>
          </p:cNvPr>
          <p:cNvSpPr>
            <a:spLocks noGrp="1"/>
          </p:cNvSpPr>
          <p:nvPr>
            <p:ph type="dt" sz="half" idx="10"/>
          </p:nvPr>
        </p:nvSpPr>
        <p:spPr>
          <a:xfrm>
            <a:off x="360000" y="6558140"/>
            <a:ext cx="1439993" cy="180000"/>
          </a:xfrm>
        </p:spPr>
        <p:txBody>
          <a:bodyPr/>
          <a:lstStyle/>
          <a:p>
            <a:fld id="{E303BF54-907F-AC4B-B834-39373B3CB420}" type="datetime1">
              <a:rPr lang="de-DE" smtClean="0"/>
              <a:t>12.12.24</a:t>
            </a:fld>
            <a:endParaRPr lang="de-DE" dirty="0"/>
          </a:p>
        </p:txBody>
      </p:sp>
      <p:sp>
        <p:nvSpPr>
          <p:cNvPr id="6" name="Foliennummernplatzhalter 5">
            <a:extLst>
              <a:ext uri="{FF2B5EF4-FFF2-40B4-BE49-F238E27FC236}">
                <a16:creationId xmlns:a16="http://schemas.microsoft.com/office/drawing/2014/main" id="{04272C4D-68E1-C4CB-7FD8-33B7E01124A2}"/>
              </a:ext>
            </a:extLst>
          </p:cNvPr>
          <p:cNvSpPr>
            <a:spLocks noGrp="1"/>
          </p:cNvSpPr>
          <p:nvPr>
            <p:ph type="sldNum" sz="quarter" idx="12"/>
          </p:nvPr>
        </p:nvSpPr>
        <p:spPr>
          <a:xfrm>
            <a:off x="10417905" y="6558140"/>
            <a:ext cx="1462304" cy="180000"/>
          </a:xfrm>
        </p:spPr>
        <p:txBody>
          <a:bodyPr/>
          <a:lstStyle/>
          <a:p>
            <a:fld id="{DD2F4C09-65E4-4AD7-8D55-83CBD210ED85}" type="slidenum">
              <a:rPr lang="de-DE" smtClean="0"/>
              <a:pPr/>
              <a:t>2</a:t>
            </a:fld>
            <a:endParaRPr lang="de-DE"/>
          </a:p>
        </p:txBody>
      </p:sp>
      <p:sp>
        <p:nvSpPr>
          <p:cNvPr id="3" name="Fußzeilenplatzhalter 2">
            <a:extLst>
              <a:ext uri="{FF2B5EF4-FFF2-40B4-BE49-F238E27FC236}">
                <a16:creationId xmlns:a16="http://schemas.microsoft.com/office/drawing/2014/main" id="{FA31C03B-D90D-4113-7AEE-6D6328E62253}"/>
              </a:ext>
            </a:extLst>
          </p:cNvPr>
          <p:cNvSpPr>
            <a:spLocks noGrp="1"/>
          </p:cNvSpPr>
          <p:nvPr>
            <p:ph type="ftr" sz="quarter" idx="11"/>
          </p:nvPr>
        </p:nvSpPr>
        <p:spPr>
          <a:xfrm>
            <a:off x="360000" y="359999"/>
            <a:ext cx="8976000" cy="190800"/>
          </a:xfrm>
        </p:spPr>
        <p:txBody>
          <a:bodyPr/>
          <a:lstStyle/>
          <a:p>
            <a:r>
              <a:rPr lang="de-DE" sz="1200" dirty="0"/>
              <a:t>L. Demuth | </a:t>
            </a:r>
            <a:r>
              <a:rPr lang="de-DE" sz="1200" dirty="0" err="1"/>
              <a:t>Hyperelasticity</a:t>
            </a:r>
            <a:endParaRPr lang="de-DE" sz="1200" dirty="0"/>
          </a:p>
        </p:txBody>
      </p:sp>
      <p:pic>
        <p:nvPicPr>
          <p:cNvPr id="39" name="Inhaltsplatzhalter 37" descr="Ein Bild, das Text, Diagramm, Reihe, Origami enthält.&#10;&#10;Automatisch generierte Beschreibung">
            <a:extLst>
              <a:ext uri="{FF2B5EF4-FFF2-40B4-BE49-F238E27FC236}">
                <a16:creationId xmlns:a16="http://schemas.microsoft.com/office/drawing/2014/main" id="{C34B9D9A-2A15-F0AD-76C7-FF66ECF8A33C}"/>
              </a:ext>
            </a:extLst>
          </p:cNvPr>
          <p:cNvPicPr>
            <a:picLocks/>
          </p:cNvPicPr>
          <p:nvPr/>
        </p:nvPicPr>
        <p:blipFill rotWithShape="1">
          <a:blip r:embed="rId3">
            <a:extLst>
              <a:ext uri="{28A0092B-C50C-407E-A947-70E740481C1C}">
                <a14:useLocalDpi xmlns:a14="http://schemas.microsoft.com/office/drawing/2010/main" val="0"/>
              </a:ext>
            </a:extLst>
          </a:blip>
          <a:srcRect l="3472" r="67994" b="66423"/>
          <a:stretch/>
        </p:blipFill>
        <p:spPr>
          <a:xfrm>
            <a:off x="336000" y="1810891"/>
            <a:ext cx="2246631" cy="2160000"/>
          </a:xfrm>
          <a:prstGeom prst="rect">
            <a:avLst/>
          </a:prstGeom>
        </p:spPr>
      </p:pic>
      <p:pic>
        <p:nvPicPr>
          <p:cNvPr id="40" name="Inhaltsplatzhalter 37" descr="Ein Bild, das Text, Diagramm, Reihe, Origami enthält.&#10;&#10;Automatisch generierte Beschreibung">
            <a:extLst>
              <a:ext uri="{FF2B5EF4-FFF2-40B4-BE49-F238E27FC236}">
                <a16:creationId xmlns:a16="http://schemas.microsoft.com/office/drawing/2014/main" id="{76AD8944-3281-129A-3EC8-1756EB5089C8}"/>
              </a:ext>
            </a:extLst>
          </p:cNvPr>
          <p:cNvPicPr>
            <a:picLocks/>
          </p:cNvPicPr>
          <p:nvPr/>
        </p:nvPicPr>
        <p:blipFill rotWithShape="1">
          <a:blip r:embed="rId3">
            <a:extLst>
              <a:ext uri="{28A0092B-C50C-407E-A947-70E740481C1C}">
                <a14:useLocalDpi xmlns:a14="http://schemas.microsoft.com/office/drawing/2010/main" val="0"/>
              </a:ext>
            </a:extLst>
          </a:blip>
          <a:srcRect l="38397" r="38648" b="67795"/>
          <a:stretch/>
        </p:blipFill>
        <p:spPr>
          <a:xfrm>
            <a:off x="5291241" y="1794278"/>
            <a:ext cx="1739449" cy="1963656"/>
          </a:xfrm>
          <a:prstGeom prst="rect">
            <a:avLst/>
          </a:prstGeom>
        </p:spPr>
      </p:pic>
      <p:pic>
        <p:nvPicPr>
          <p:cNvPr id="42" name="Inhaltsplatzhalter 37" descr="Ein Bild, das Text, Diagramm, Reihe, Origami enthält.&#10;&#10;Automatisch generierte Beschreibung">
            <a:extLst>
              <a:ext uri="{FF2B5EF4-FFF2-40B4-BE49-F238E27FC236}">
                <a16:creationId xmlns:a16="http://schemas.microsoft.com/office/drawing/2014/main" id="{DB77C678-9DC6-9ADB-0C3B-7B88EEE4FFC1}"/>
              </a:ext>
            </a:extLst>
          </p:cNvPr>
          <p:cNvPicPr>
            <a:picLocks/>
          </p:cNvPicPr>
          <p:nvPr/>
        </p:nvPicPr>
        <p:blipFill rotWithShape="1">
          <a:blip r:embed="rId3">
            <a:extLst>
              <a:ext uri="{28A0092B-C50C-407E-A947-70E740481C1C}">
                <a14:useLocalDpi xmlns:a14="http://schemas.microsoft.com/office/drawing/2010/main" val="0"/>
              </a:ext>
            </a:extLst>
          </a:blip>
          <a:srcRect l="69252" t="34384" r="2215" b="31971"/>
          <a:stretch/>
        </p:blipFill>
        <p:spPr>
          <a:xfrm>
            <a:off x="360000" y="4250225"/>
            <a:ext cx="2246632" cy="2028581"/>
          </a:xfrm>
          <a:prstGeom prst="rect">
            <a:avLst/>
          </a:prstGeom>
        </p:spPr>
      </p:pic>
      <p:pic>
        <p:nvPicPr>
          <p:cNvPr id="43" name="Inhaltsplatzhalter 37" descr="Ein Bild, das Text, Diagramm, Reihe, Origami enthält.&#10;&#10;Automatisch generierte Beschreibung">
            <a:extLst>
              <a:ext uri="{FF2B5EF4-FFF2-40B4-BE49-F238E27FC236}">
                <a16:creationId xmlns:a16="http://schemas.microsoft.com/office/drawing/2014/main" id="{0F1C2B24-F3AB-0507-C028-0D1E08673ADA}"/>
              </a:ext>
            </a:extLst>
          </p:cNvPr>
          <p:cNvPicPr>
            <a:picLocks/>
          </p:cNvPicPr>
          <p:nvPr/>
        </p:nvPicPr>
        <p:blipFill>
          <a:blip r:embed="rId3">
            <a:extLst>
              <a:ext uri="{28A0092B-C50C-407E-A947-70E740481C1C}">
                <a14:useLocalDpi xmlns:a14="http://schemas.microsoft.com/office/drawing/2010/main" val="0"/>
              </a:ext>
            </a:extLst>
          </a:blip>
          <a:srcRect l="68958" t="68029"/>
          <a:stretch/>
        </p:blipFill>
        <p:spPr>
          <a:xfrm>
            <a:off x="2933854" y="4170202"/>
            <a:ext cx="2285970" cy="2160000"/>
          </a:xfrm>
          <a:prstGeom prst="rect">
            <a:avLst/>
          </a:prstGeom>
        </p:spPr>
      </p:pic>
      <p:pic>
        <p:nvPicPr>
          <p:cNvPr id="44" name="Inhaltsplatzhalter 37" descr="Ein Bild, das Text, Diagramm, Reihe, Origami enthält.&#10;&#10;Automatisch generierte Beschreibung">
            <a:extLst>
              <a:ext uri="{FF2B5EF4-FFF2-40B4-BE49-F238E27FC236}">
                <a16:creationId xmlns:a16="http://schemas.microsoft.com/office/drawing/2014/main" id="{7DE7252F-B271-749D-AF01-D7475E2C3AE2}"/>
              </a:ext>
            </a:extLst>
          </p:cNvPr>
          <p:cNvPicPr>
            <a:picLocks/>
          </p:cNvPicPr>
          <p:nvPr/>
        </p:nvPicPr>
        <p:blipFill>
          <a:blip r:embed="rId3">
            <a:extLst>
              <a:ext uri="{28A0092B-C50C-407E-A947-70E740481C1C}">
                <a14:useLocalDpi xmlns:a14="http://schemas.microsoft.com/office/drawing/2010/main" val="0"/>
              </a:ext>
            </a:extLst>
          </a:blip>
          <a:srcRect l="36747" t="68029" r="34221"/>
          <a:stretch/>
        </p:blipFill>
        <p:spPr>
          <a:xfrm>
            <a:off x="5264901" y="4170202"/>
            <a:ext cx="2285971" cy="2160000"/>
          </a:xfrm>
          <a:prstGeom prst="rect">
            <a:avLst/>
          </a:prstGeom>
        </p:spPr>
      </p:pic>
      <p:pic>
        <p:nvPicPr>
          <p:cNvPr id="45" name="Inhaltsplatzhalter 37" descr="Ein Bild, das Text, Diagramm, Reihe, Origami enthält.&#10;&#10;Automatisch generierte Beschreibung">
            <a:extLst>
              <a:ext uri="{FF2B5EF4-FFF2-40B4-BE49-F238E27FC236}">
                <a16:creationId xmlns:a16="http://schemas.microsoft.com/office/drawing/2014/main" id="{8338713E-3ED5-0294-7939-62F88DDCE107}"/>
              </a:ext>
            </a:extLst>
          </p:cNvPr>
          <p:cNvPicPr>
            <a:picLocks/>
          </p:cNvPicPr>
          <p:nvPr/>
        </p:nvPicPr>
        <p:blipFill>
          <a:blip r:embed="rId3">
            <a:extLst>
              <a:ext uri="{28A0092B-C50C-407E-A947-70E740481C1C}">
                <a14:useLocalDpi xmlns:a14="http://schemas.microsoft.com/office/drawing/2010/main" val="0"/>
              </a:ext>
            </a:extLst>
          </a:blip>
          <a:srcRect l="4399" t="68029" r="66225"/>
          <a:stretch/>
        </p:blipFill>
        <p:spPr>
          <a:xfrm>
            <a:off x="7708714" y="4160060"/>
            <a:ext cx="2191835" cy="2160000"/>
          </a:xfrm>
          <a:prstGeom prst="rect">
            <a:avLst/>
          </a:prstGeom>
        </p:spPr>
      </p:pic>
      <p:pic>
        <p:nvPicPr>
          <p:cNvPr id="46" name="Inhaltsplatzhalter 37" descr="Ein Bild, das Text, Diagramm, Reihe, Origami enthält.&#10;&#10;Automatisch generierte Beschreibung">
            <a:extLst>
              <a:ext uri="{FF2B5EF4-FFF2-40B4-BE49-F238E27FC236}">
                <a16:creationId xmlns:a16="http://schemas.microsoft.com/office/drawing/2014/main" id="{C05A97FC-21D1-5F70-6528-D1AB564AA4F8}"/>
              </a:ext>
            </a:extLst>
          </p:cNvPr>
          <p:cNvPicPr>
            <a:picLocks/>
          </p:cNvPicPr>
          <p:nvPr/>
        </p:nvPicPr>
        <p:blipFill>
          <a:blip r:embed="rId3">
            <a:extLst>
              <a:ext uri="{28A0092B-C50C-407E-A947-70E740481C1C}">
                <a14:useLocalDpi xmlns:a14="http://schemas.microsoft.com/office/drawing/2010/main" val="0"/>
              </a:ext>
            </a:extLst>
          </a:blip>
          <a:srcRect l="4769" t="33043" r="66225" b="31972"/>
          <a:stretch/>
        </p:blipFill>
        <p:spPr>
          <a:xfrm>
            <a:off x="10056000" y="1721405"/>
            <a:ext cx="2164164" cy="2109401"/>
          </a:xfrm>
          <a:prstGeom prst="rect">
            <a:avLst/>
          </a:prstGeom>
        </p:spPr>
      </p:pic>
      <p:grpSp>
        <p:nvGrpSpPr>
          <p:cNvPr id="48" name="Gruppieren 47">
            <a:extLst>
              <a:ext uri="{FF2B5EF4-FFF2-40B4-BE49-F238E27FC236}">
                <a16:creationId xmlns:a16="http://schemas.microsoft.com/office/drawing/2014/main" id="{CC226F91-A509-8C69-2293-409C6A0FBD96}"/>
              </a:ext>
            </a:extLst>
          </p:cNvPr>
          <p:cNvGrpSpPr/>
          <p:nvPr/>
        </p:nvGrpSpPr>
        <p:grpSpPr>
          <a:xfrm>
            <a:off x="7248783" y="1794278"/>
            <a:ext cx="2629650" cy="1855778"/>
            <a:chOff x="7270899" y="1885568"/>
            <a:chExt cx="2629650" cy="1855778"/>
          </a:xfrm>
        </p:grpSpPr>
        <p:pic>
          <p:nvPicPr>
            <p:cNvPr id="41" name="Inhaltsplatzhalter 37" descr="Ein Bild, das Text, Diagramm, Reihe, Origami enthält.&#10;&#10;Automatisch generierte Beschreibung">
              <a:extLst>
                <a:ext uri="{FF2B5EF4-FFF2-40B4-BE49-F238E27FC236}">
                  <a16:creationId xmlns:a16="http://schemas.microsoft.com/office/drawing/2014/main" id="{AF4D0A36-8621-D746-5263-3DA4FDCBB5DB}"/>
                </a:ext>
              </a:extLst>
            </p:cNvPr>
            <p:cNvPicPr>
              <a:picLocks/>
            </p:cNvPicPr>
            <p:nvPr/>
          </p:nvPicPr>
          <p:blipFill rotWithShape="1">
            <a:blip r:embed="rId3">
              <a:extLst>
                <a:ext uri="{28A0092B-C50C-407E-A947-70E740481C1C}">
                  <a14:useLocalDpi xmlns:a14="http://schemas.microsoft.com/office/drawing/2010/main" val="0"/>
                </a:ext>
              </a:extLst>
            </a:blip>
            <a:srcRect l="65780" b="65459"/>
            <a:stretch/>
          </p:blipFill>
          <p:spPr>
            <a:xfrm>
              <a:off x="7380549" y="1885568"/>
              <a:ext cx="2520000" cy="1855778"/>
            </a:xfrm>
            <a:prstGeom prst="rect">
              <a:avLst/>
            </a:prstGeom>
          </p:spPr>
        </p:pic>
        <p:sp>
          <p:nvSpPr>
            <p:cNvPr id="47" name="Rechteck 46">
              <a:extLst>
                <a:ext uri="{FF2B5EF4-FFF2-40B4-BE49-F238E27FC236}">
                  <a16:creationId xmlns:a16="http://schemas.microsoft.com/office/drawing/2014/main" id="{ABBB248F-FD49-0682-4FF2-74E12160FA2E}"/>
                </a:ext>
              </a:extLst>
            </p:cNvPr>
            <p:cNvSpPr/>
            <p:nvPr/>
          </p:nvSpPr>
          <p:spPr>
            <a:xfrm>
              <a:off x="7270899" y="2000060"/>
              <a:ext cx="518016" cy="24547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pic>
        <p:nvPicPr>
          <p:cNvPr id="38" name="Inhaltsplatzhalter 37" descr="Ein Bild, das Text, Diagramm, Reihe, Origami enthält.&#10;&#10;Automatisch generierte Beschreibung">
            <a:extLst>
              <a:ext uri="{FF2B5EF4-FFF2-40B4-BE49-F238E27FC236}">
                <a16:creationId xmlns:a16="http://schemas.microsoft.com/office/drawing/2014/main" id="{C8B55A79-B1FF-E2A8-0B23-04BBDF98AA29}"/>
              </a:ext>
            </a:extLst>
          </p:cNvPr>
          <p:cNvPicPr>
            <a:picLocks noGrp="1"/>
          </p:cNvPicPr>
          <p:nvPr>
            <p:ph idx="1"/>
          </p:nvPr>
        </p:nvPicPr>
        <p:blipFill>
          <a:blip r:embed="rId3">
            <a:extLst>
              <a:ext uri="{28A0092B-C50C-407E-A947-70E740481C1C}">
                <a14:useLocalDpi xmlns:a14="http://schemas.microsoft.com/office/drawing/2010/main" val="0"/>
              </a:ext>
            </a:extLst>
          </a:blip>
          <a:srcRect l="35960" t="32204" r="34220" b="31971"/>
          <a:stretch/>
        </p:blipFill>
        <p:spPr>
          <a:xfrm>
            <a:off x="2614069" y="1717440"/>
            <a:ext cx="2347953" cy="2160000"/>
          </a:xfrm>
        </p:spPr>
      </p:pic>
      <p:sp>
        <p:nvSpPr>
          <p:cNvPr id="5" name="Rechteck 4">
            <a:extLst>
              <a:ext uri="{FF2B5EF4-FFF2-40B4-BE49-F238E27FC236}">
                <a16:creationId xmlns:a16="http://schemas.microsoft.com/office/drawing/2014/main" id="{5CBCBDE6-CA6B-285C-1587-D6623EA02225}"/>
              </a:ext>
            </a:extLst>
          </p:cNvPr>
          <p:cNvSpPr/>
          <p:nvPr/>
        </p:nvSpPr>
        <p:spPr>
          <a:xfrm flipH="1">
            <a:off x="2547396" y="1951083"/>
            <a:ext cx="459254" cy="1608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159676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CB83DA-47A9-256A-AD06-F05E680ECD34}"/>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9D4AE4D1-AADB-1C55-4ABA-8521F1D49DE2}"/>
              </a:ext>
            </a:extLst>
          </p:cNvPr>
          <p:cNvSpPr>
            <a:spLocks noGrp="1"/>
          </p:cNvSpPr>
          <p:nvPr>
            <p:ph type="title"/>
          </p:nvPr>
        </p:nvSpPr>
        <p:spPr>
          <a:xfrm>
            <a:off x="360000" y="553989"/>
            <a:ext cx="9696000" cy="690975"/>
          </a:xfrm>
        </p:spPr>
        <p:txBody>
          <a:bodyPr anchor="t">
            <a:normAutofit fontScale="90000"/>
          </a:bodyPr>
          <a:lstStyle/>
          <a:p>
            <a:pPr>
              <a:lnSpc>
                <a:spcPct val="100000"/>
              </a:lnSpc>
            </a:pPr>
            <a:r>
              <a:rPr lang="en-US" sz="2400" dirty="0"/>
              <a:t>Homogenized cubic lattice metamaterials – </a:t>
            </a:r>
            <a:br>
              <a:rPr lang="en-US" sz="2400" dirty="0"/>
            </a:br>
            <a:r>
              <a:rPr lang="en-US" sz="2400" dirty="0"/>
              <a:t>Invariant-based model</a:t>
            </a:r>
          </a:p>
        </p:txBody>
      </p:sp>
      <p:sp>
        <p:nvSpPr>
          <p:cNvPr id="4" name="Datumsplatzhalter 3">
            <a:extLst>
              <a:ext uri="{FF2B5EF4-FFF2-40B4-BE49-F238E27FC236}">
                <a16:creationId xmlns:a16="http://schemas.microsoft.com/office/drawing/2014/main" id="{050C9EC7-E2E8-C921-0833-ACB9D0EAC25C}"/>
              </a:ext>
            </a:extLst>
          </p:cNvPr>
          <p:cNvSpPr>
            <a:spLocks noGrp="1"/>
          </p:cNvSpPr>
          <p:nvPr>
            <p:ph type="dt" sz="half" idx="10"/>
          </p:nvPr>
        </p:nvSpPr>
        <p:spPr/>
        <p:txBody>
          <a:bodyPr/>
          <a:lstStyle/>
          <a:p>
            <a:fld id="{F033DDB9-20A1-F249-B817-FC3A576ACE88}" type="datetime1">
              <a:rPr lang="de-DE" smtClean="0"/>
              <a:t>12.12.24</a:t>
            </a:fld>
            <a:endParaRPr lang="de-DE" dirty="0"/>
          </a:p>
        </p:txBody>
      </p:sp>
      <p:sp>
        <p:nvSpPr>
          <p:cNvPr id="5" name="Fußzeilenplatzhalter 4">
            <a:extLst>
              <a:ext uri="{FF2B5EF4-FFF2-40B4-BE49-F238E27FC236}">
                <a16:creationId xmlns:a16="http://schemas.microsoft.com/office/drawing/2014/main" id="{ACE78EAF-8274-D840-4322-82C6F963F7D8}"/>
              </a:ext>
            </a:extLst>
          </p:cNvPr>
          <p:cNvSpPr>
            <a:spLocks noGrp="1"/>
          </p:cNvSpPr>
          <p:nvPr>
            <p:ph type="ftr" sz="quarter" idx="11"/>
          </p:nvPr>
        </p:nvSpPr>
        <p:spPr/>
        <p:txBody>
          <a:bodyPr/>
          <a:lstStyle/>
          <a:p>
            <a:r>
              <a:rPr lang="de-DE" dirty="0"/>
              <a:t>L. Demuth</a:t>
            </a:r>
            <a:r>
              <a:rPr lang="de-DE" sz="1000" dirty="0"/>
              <a:t> | Task 5.2</a:t>
            </a:r>
          </a:p>
        </p:txBody>
      </p:sp>
      <p:sp>
        <p:nvSpPr>
          <p:cNvPr id="6" name="Foliennummernplatzhalter 5">
            <a:extLst>
              <a:ext uri="{FF2B5EF4-FFF2-40B4-BE49-F238E27FC236}">
                <a16:creationId xmlns:a16="http://schemas.microsoft.com/office/drawing/2014/main" id="{941D3B00-B482-4C0D-D986-DD565E0CE10A}"/>
              </a:ext>
            </a:extLst>
          </p:cNvPr>
          <p:cNvSpPr>
            <a:spLocks noGrp="1"/>
          </p:cNvSpPr>
          <p:nvPr>
            <p:ph type="sldNum" sz="quarter" idx="12"/>
          </p:nvPr>
        </p:nvSpPr>
        <p:spPr/>
        <p:txBody>
          <a:bodyPr/>
          <a:lstStyle/>
          <a:p>
            <a:fld id="{DD2F4C09-65E4-4AD7-8D55-83CBD210ED85}" type="slidenum">
              <a:rPr lang="de-DE" smtClean="0"/>
              <a:pPr/>
              <a:t>20</a:t>
            </a:fld>
            <a:endParaRPr lang="de-DE" dirty="0"/>
          </a:p>
        </p:txBody>
      </p:sp>
      <mc:AlternateContent xmlns:mc="http://schemas.openxmlformats.org/markup-compatibility/2006" xmlns:a14="http://schemas.microsoft.com/office/drawing/2010/main">
        <mc:Choice Requires="a14">
          <p:sp>
            <p:nvSpPr>
              <p:cNvPr id="8" name="Inhaltsplatzhalter 7">
                <a:extLst>
                  <a:ext uri="{FF2B5EF4-FFF2-40B4-BE49-F238E27FC236}">
                    <a16:creationId xmlns:a16="http://schemas.microsoft.com/office/drawing/2014/main" id="{72275E0F-8A64-36EE-FC58-3E9BB21AE73F}"/>
                  </a:ext>
                </a:extLst>
              </p:cNvPr>
              <p:cNvSpPr>
                <a:spLocks noGrp="1"/>
              </p:cNvSpPr>
              <p:nvPr>
                <p:ph idx="1"/>
              </p:nvPr>
            </p:nvSpPr>
            <p:spPr>
              <a:xfrm>
                <a:off x="360000" y="1850426"/>
                <a:ext cx="4963664" cy="3738574"/>
              </a:xfrm>
            </p:spPr>
            <p:txBody>
              <a:bodyPr>
                <a:normAutofit/>
              </a:bodyPr>
              <a:lstStyle/>
              <a:p>
                <a:pPr>
                  <a:lnSpc>
                    <a:spcPct val="150000"/>
                  </a:lnSpc>
                </a:pPr>
                <a:r>
                  <a:rPr lang="en-US" dirty="0"/>
                  <a:t>Why is the model not able to inter- and extrapolate the data with </a:t>
                </a:r>
                <a14:m>
                  <m:oMath xmlns:m="http://schemas.openxmlformats.org/officeDocument/2006/math">
                    <m:r>
                      <a:rPr lang="en-US" i="1" smtClean="0">
                        <a:latin typeface="Cambria Math" panose="02040503050406030204" pitchFamily="18" charset="0"/>
                        <a:ea typeface="Cambria Math" panose="02040503050406030204" pitchFamily="18" charset="0"/>
                      </a:rPr>
                      <m:t>𝒮𝒫</m:t>
                    </m:r>
                    <m:d>
                      <m:dPr>
                        <m:begChr m:val="["/>
                        <m:endChr m:val="]"/>
                        <m:ctrlPr>
                          <a:rPr lang="en-US" i="1">
                            <a:latin typeface="Cambria Math" panose="02040503050406030204" pitchFamily="18" charset="0"/>
                            <a:ea typeface="Cambria Math" panose="02040503050406030204" pitchFamily="18" charset="0"/>
                          </a:rPr>
                        </m:ctrlPr>
                      </m:dPr>
                      <m:e>
                        <m:r>
                          <a:rPr lang="de-DE" b="0" i="1" smtClean="0">
                            <a:latin typeface="Cambria Math" panose="02040503050406030204" pitchFamily="18" charset="0"/>
                            <a:ea typeface="Cambria Math" panose="02040503050406030204" pitchFamily="18" charset="0"/>
                          </a:rPr>
                          <m:t>32</m:t>
                        </m:r>
                        <m:r>
                          <a:rPr lang="de-DE" i="1">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32,32</m:t>
                        </m:r>
                      </m:e>
                    </m:d>
                  </m:oMath>
                </a14:m>
                <a:r>
                  <a:rPr lang="en-US" dirty="0"/>
                  <a:t>, epochs=10,000 ?</a:t>
                </a:r>
              </a:p>
              <a:p>
                <a:pPr lvl="1">
                  <a:lnSpc>
                    <a:spcPct val="150000"/>
                  </a:lnSpc>
                </a:pPr>
                <a:r>
                  <a:rPr lang="en-US" dirty="0"/>
                  <a:t>Highly non-linear data</a:t>
                </a:r>
              </a:p>
              <a:p>
                <a:pPr lvl="1">
                  <a:lnSpc>
                    <a:spcPct val="150000"/>
                  </a:lnSpc>
                </a:pPr>
                <a:r>
                  <a:rPr lang="en-US" dirty="0"/>
                  <a:t>Smaller function space due to the human choice of invariants</a:t>
                </a:r>
              </a:p>
              <a:p>
                <a:pPr lvl="1">
                  <a:lnSpc>
                    <a:spcPct val="150000"/>
                  </a:lnSpc>
                </a:pPr>
                <a:r>
                  <a:rPr lang="en-US" dirty="0"/>
                  <a:t>Or data not elliptic?</a:t>
                </a:r>
              </a:p>
              <a:p>
                <a:endParaRPr lang="en-US" dirty="0"/>
              </a:p>
              <a:p>
                <a:endParaRPr lang="en-US" dirty="0"/>
              </a:p>
              <a:p>
                <a:pPr marL="0" indent="0">
                  <a:buNone/>
                </a:pPr>
                <a:endParaRPr lang="en-US" dirty="0"/>
              </a:p>
              <a:p>
                <a:endParaRPr lang="en-US" dirty="0"/>
              </a:p>
            </p:txBody>
          </p:sp>
        </mc:Choice>
        <mc:Fallback xmlns="">
          <p:sp>
            <p:nvSpPr>
              <p:cNvPr id="8" name="Inhaltsplatzhalter 7">
                <a:extLst>
                  <a:ext uri="{FF2B5EF4-FFF2-40B4-BE49-F238E27FC236}">
                    <a16:creationId xmlns:a16="http://schemas.microsoft.com/office/drawing/2014/main" id="{72275E0F-8A64-36EE-FC58-3E9BB21AE73F}"/>
                  </a:ext>
                </a:extLst>
              </p:cNvPr>
              <p:cNvSpPr>
                <a:spLocks noGrp="1" noRot="1" noChangeAspect="1" noMove="1" noResize="1" noEditPoints="1" noAdjustHandles="1" noChangeArrowheads="1" noChangeShapeType="1" noTextEdit="1"/>
              </p:cNvSpPr>
              <p:nvPr>
                <p:ph idx="1"/>
              </p:nvPr>
            </p:nvSpPr>
            <p:spPr>
              <a:xfrm>
                <a:off x="360000" y="1850426"/>
                <a:ext cx="4963664" cy="3738574"/>
              </a:xfrm>
              <a:blipFill>
                <a:blip r:embed="rId3"/>
                <a:stretch>
                  <a:fillRect l="-2806" r="-1020"/>
                </a:stretch>
              </a:blipFill>
            </p:spPr>
            <p:txBody>
              <a:bodyPr/>
              <a:lstStyle/>
              <a:p>
                <a:r>
                  <a:rPr lang="en-US">
                    <a:noFill/>
                  </a:rPr>
                  <a:t> </a:t>
                </a:r>
              </a:p>
            </p:txBody>
          </p:sp>
        </mc:Fallback>
      </mc:AlternateContent>
      <p:pic>
        <p:nvPicPr>
          <p:cNvPr id="3" name="Grafik 2">
            <a:extLst>
              <a:ext uri="{FF2B5EF4-FFF2-40B4-BE49-F238E27FC236}">
                <a16:creationId xmlns:a16="http://schemas.microsoft.com/office/drawing/2014/main" id="{F1813D69-151D-5B57-3C45-CD47764B5A17}"/>
              </a:ext>
            </a:extLst>
          </p:cNvPr>
          <p:cNvPicPr>
            <a:picLocks noChangeAspect="1"/>
          </p:cNvPicPr>
          <p:nvPr/>
        </p:nvPicPr>
        <p:blipFill>
          <a:blip r:embed="rId4"/>
          <a:stretch>
            <a:fillRect/>
          </a:stretch>
        </p:blipFill>
        <p:spPr>
          <a:xfrm>
            <a:off x="6456000" y="1080273"/>
            <a:ext cx="4963664" cy="2700000"/>
          </a:xfrm>
          <a:prstGeom prst="rect">
            <a:avLst/>
          </a:prstGeom>
        </p:spPr>
      </p:pic>
      <p:pic>
        <p:nvPicPr>
          <p:cNvPr id="7" name="Grafik 6">
            <a:extLst>
              <a:ext uri="{FF2B5EF4-FFF2-40B4-BE49-F238E27FC236}">
                <a16:creationId xmlns:a16="http://schemas.microsoft.com/office/drawing/2014/main" id="{37518ED0-133F-DC15-A691-D61BF0D595A2}"/>
              </a:ext>
            </a:extLst>
          </p:cNvPr>
          <p:cNvPicPr>
            <a:picLocks noChangeAspect="1"/>
          </p:cNvPicPr>
          <p:nvPr/>
        </p:nvPicPr>
        <p:blipFill>
          <a:blip r:embed="rId5"/>
          <a:stretch>
            <a:fillRect/>
          </a:stretch>
        </p:blipFill>
        <p:spPr>
          <a:xfrm>
            <a:off x="6456000" y="3768354"/>
            <a:ext cx="4963665" cy="2700000"/>
          </a:xfrm>
          <a:prstGeom prst="rect">
            <a:avLst/>
          </a:prstGeom>
        </p:spPr>
      </p:pic>
    </p:spTree>
    <p:extLst>
      <p:ext uri="{BB962C8B-B14F-4D97-AF65-F5344CB8AC3E}">
        <p14:creationId xmlns:p14="http://schemas.microsoft.com/office/powerpoint/2010/main" val="15743807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2AC787-8A97-BC8A-AB7B-B45DCC0703C0}"/>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58CF4C9A-6668-6F41-5F68-CF7EE82EE34E}"/>
              </a:ext>
            </a:extLst>
          </p:cNvPr>
          <p:cNvSpPr>
            <a:spLocks noGrp="1"/>
          </p:cNvSpPr>
          <p:nvPr>
            <p:ph type="title"/>
          </p:nvPr>
        </p:nvSpPr>
        <p:spPr>
          <a:xfrm>
            <a:off x="360000" y="553989"/>
            <a:ext cx="9696000" cy="690975"/>
          </a:xfrm>
        </p:spPr>
        <p:txBody>
          <a:bodyPr anchor="t">
            <a:normAutofit fontScale="90000"/>
          </a:bodyPr>
          <a:lstStyle/>
          <a:p>
            <a:pPr>
              <a:lnSpc>
                <a:spcPct val="100000"/>
              </a:lnSpc>
            </a:pPr>
            <a:r>
              <a:rPr lang="en-US" sz="2400" dirty="0"/>
              <a:t>Homogenized cubic lattice metamaterials – </a:t>
            </a:r>
            <a:br>
              <a:rPr lang="en-US" sz="2400" dirty="0"/>
            </a:br>
            <a:r>
              <a:rPr lang="en-US" sz="2400" dirty="0"/>
              <a:t>Deformation gradient-based model</a:t>
            </a:r>
          </a:p>
        </p:txBody>
      </p:sp>
      <p:sp>
        <p:nvSpPr>
          <p:cNvPr id="4" name="Datumsplatzhalter 3">
            <a:extLst>
              <a:ext uri="{FF2B5EF4-FFF2-40B4-BE49-F238E27FC236}">
                <a16:creationId xmlns:a16="http://schemas.microsoft.com/office/drawing/2014/main" id="{E9AE0587-0E39-5051-9085-186BB1C87AF3}"/>
              </a:ext>
            </a:extLst>
          </p:cNvPr>
          <p:cNvSpPr>
            <a:spLocks noGrp="1"/>
          </p:cNvSpPr>
          <p:nvPr>
            <p:ph type="dt" sz="half" idx="10"/>
          </p:nvPr>
        </p:nvSpPr>
        <p:spPr/>
        <p:txBody>
          <a:bodyPr/>
          <a:lstStyle/>
          <a:p>
            <a:fld id="{F033DDB9-20A1-F249-B817-FC3A576ACE88}" type="datetime1">
              <a:rPr lang="de-DE" smtClean="0"/>
              <a:t>12.12.24</a:t>
            </a:fld>
            <a:endParaRPr lang="de-DE" dirty="0"/>
          </a:p>
        </p:txBody>
      </p:sp>
      <p:sp>
        <p:nvSpPr>
          <p:cNvPr id="5" name="Fußzeilenplatzhalter 4">
            <a:extLst>
              <a:ext uri="{FF2B5EF4-FFF2-40B4-BE49-F238E27FC236}">
                <a16:creationId xmlns:a16="http://schemas.microsoft.com/office/drawing/2014/main" id="{B10485D0-0364-25F4-55F5-ED966D6FFFFB}"/>
              </a:ext>
            </a:extLst>
          </p:cNvPr>
          <p:cNvSpPr>
            <a:spLocks noGrp="1"/>
          </p:cNvSpPr>
          <p:nvPr>
            <p:ph type="ftr" sz="quarter" idx="11"/>
          </p:nvPr>
        </p:nvSpPr>
        <p:spPr/>
        <p:txBody>
          <a:bodyPr/>
          <a:lstStyle/>
          <a:p>
            <a:r>
              <a:rPr lang="de-DE" dirty="0"/>
              <a:t>L. Demuth</a:t>
            </a:r>
            <a:r>
              <a:rPr lang="de-DE" sz="1000" dirty="0"/>
              <a:t> | Task 5.2</a:t>
            </a:r>
          </a:p>
        </p:txBody>
      </p:sp>
      <p:sp>
        <p:nvSpPr>
          <p:cNvPr id="6" name="Foliennummernplatzhalter 5">
            <a:extLst>
              <a:ext uri="{FF2B5EF4-FFF2-40B4-BE49-F238E27FC236}">
                <a16:creationId xmlns:a16="http://schemas.microsoft.com/office/drawing/2014/main" id="{73C457E5-FC87-C6B3-CC61-ECECE6E9EDAC}"/>
              </a:ext>
            </a:extLst>
          </p:cNvPr>
          <p:cNvSpPr>
            <a:spLocks noGrp="1"/>
          </p:cNvSpPr>
          <p:nvPr>
            <p:ph type="sldNum" sz="quarter" idx="12"/>
          </p:nvPr>
        </p:nvSpPr>
        <p:spPr/>
        <p:txBody>
          <a:bodyPr/>
          <a:lstStyle/>
          <a:p>
            <a:fld id="{DD2F4C09-65E4-4AD7-8D55-83CBD210ED85}" type="slidenum">
              <a:rPr lang="de-DE" smtClean="0"/>
              <a:pPr/>
              <a:t>21</a:t>
            </a:fld>
            <a:endParaRPr lang="de-DE" dirty="0"/>
          </a:p>
        </p:txBody>
      </p:sp>
      <mc:AlternateContent xmlns:mc="http://schemas.openxmlformats.org/markup-compatibility/2006" xmlns:a14="http://schemas.microsoft.com/office/drawing/2010/main">
        <mc:Choice Requires="a14">
          <p:sp>
            <p:nvSpPr>
              <p:cNvPr id="8" name="Inhaltsplatzhalter 7">
                <a:extLst>
                  <a:ext uri="{FF2B5EF4-FFF2-40B4-BE49-F238E27FC236}">
                    <a16:creationId xmlns:a16="http://schemas.microsoft.com/office/drawing/2014/main" id="{437359E9-0E5E-FF22-398A-3D3A268B9C90}"/>
                  </a:ext>
                </a:extLst>
              </p:cNvPr>
              <p:cNvSpPr>
                <a:spLocks noGrp="1"/>
              </p:cNvSpPr>
              <p:nvPr>
                <p:ph idx="1"/>
              </p:nvPr>
            </p:nvSpPr>
            <p:spPr>
              <a:xfrm>
                <a:off x="360000" y="1370369"/>
                <a:ext cx="6095994" cy="2862579"/>
              </a:xfrm>
            </p:spPr>
            <p:txBody>
              <a:bodyPr>
                <a:normAutofit lnSpcReduction="10000"/>
              </a:bodyPr>
              <a:lstStyle/>
              <a:p>
                <a:pPr>
                  <a:lnSpc>
                    <a:spcPct val="150000"/>
                  </a:lnSpc>
                </a:pPr>
                <a14:m>
                  <m:oMath xmlns:m="http://schemas.openxmlformats.org/officeDocument/2006/math">
                    <m:sSup>
                      <m:sSupPr>
                        <m:ctrlPr>
                          <a:rPr lang="en-US" i="1" smtClean="0">
                            <a:latin typeface="Cambria Math" panose="02040503050406030204" pitchFamily="18" charset="0"/>
                          </a:rPr>
                        </m:ctrlPr>
                      </m:sSupPr>
                      <m:e>
                        <m:r>
                          <a:rPr lang="de-DE" b="0" i="1" smtClean="0">
                            <a:latin typeface="Cambria Math" panose="02040503050406030204" pitchFamily="18" charset="0"/>
                          </a:rPr>
                          <m:t>𝑊</m:t>
                        </m:r>
                      </m:e>
                      <m:sup>
                        <m:r>
                          <a:rPr lang="de-DE" b="0" i="1" smtClean="0">
                            <a:latin typeface="Cambria Math" panose="02040503050406030204" pitchFamily="18" charset="0"/>
                          </a:rPr>
                          <m:t>𝐹</m:t>
                        </m:r>
                      </m:sup>
                    </m:sSup>
                  </m:oMath>
                </a14:m>
                <a:r>
                  <a:rPr lang="en-US" dirty="0"/>
                  <a:t> better interpolation behavior then </a:t>
                </a:r>
                <a14:m>
                  <m:oMath xmlns:m="http://schemas.openxmlformats.org/officeDocument/2006/math">
                    <m:sSup>
                      <m:sSupPr>
                        <m:ctrlPr>
                          <a:rPr lang="en-US" i="1">
                            <a:latin typeface="Cambria Math" panose="02040503050406030204" pitchFamily="18" charset="0"/>
                          </a:rPr>
                        </m:ctrlPr>
                      </m:sSupPr>
                      <m:e>
                        <m:r>
                          <a:rPr lang="de-DE" i="1">
                            <a:latin typeface="Cambria Math" panose="02040503050406030204" pitchFamily="18" charset="0"/>
                          </a:rPr>
                          <m:t>𝑊</m:t>
                        </m:r>
                      </m:e>
                      <m:sup>
                        <m:r>
                          <a:rPr lang="de-DE" b="0" i="1" smtClean="0">
                            <a:latin typeface="Cambria Math" panose="02040503050406030204" pitchFamily="18" charset="0"/>
                          </a:rPr>
                          <m:t>𝐼</m:t>
                        </m:r>
                      </m:sup>
                    </m:sSup>
                  </m:oMath>
                </a14:m>
                <a:r>
                  <a:rPr lang="en-US" dirty="0"/>
                  <a:t> but also not able to extrapolate.</a:t>
                </a:r>
              </a:p>
              <a:p>
                <a:pPr>
                  <a:lnSpc>
                    <a:spcPct val="150000"/>
                  </a:lnSpc>
                </a:pPr>
                <a:r>
                  <a:rPr lang="en-US" dirty="0"/>
                  <a:t> </a:t>
                </a:r>
                <a14:m>
                  <m:oMath xmlns:m="http://schemas.openxmlformats.org/officeDocument/2006/math">
                    <m:sSup>
                      <m:sSupPr>
                        <m:ctrlPr>
                          <a:rPr lang="en-US" i="1" smtClean="0">
                            <a:latin typeface="Cambria Math" panose="02040503050406030204" pitchFamily="18" charset="0"/>
                          </a:rPr>
                        </m:ctrlPr>
                      </m:sSupPr>
                      <m:e>
                        <m:r>
                          <a:rPr lang="de-DE" b="0" i="1" smtClean="0">
                            <a:latin typeface="Cambria Math" panose="02040503050406030204" pitchFamily="18" charset="0"/>
                          </a:rPr>
                          <m:t>𝑊</m:t>
                        </m:r>
                      </m:e>
                      <m:sup>
                        <m:r>
                          <a:rPr lang="de-DE" b="0" i="1" smtClean="0">
                            <a:latin typeface="Cambria Math" panose="02040503050406030204" pitchFamily="18" charset="0"/>
                          </a:rPr>
                          <m:t>𝐹</m:t>
                        </m:r>
                      </m:sup>
                    </m:sSup>
                  </m:oMath>
                </a14:m>
                <a:r>
                  <a:rPr lang="en-US" dirty="0"/>
                  <a:t> does not fulfill objectivity and material symmetry conditions</a:t>
                </a:r>
              </a:p>
              <a:p>
                <a:pPr lvl="1">
                  <a:lnSpc>
                    <a:spcPct val="150000"/>
                  </a:lnSpc>
                </a:pPr>
                <a:r>
                  <a:rPr lang="en-US" sz="2000" b="1" dirty="0"/>
                  <a:t>data augmentation </a:t>
                </a:r>
                <a:r>
                  <a:rPr lang="en-US" sz="2000" dirty="0"/>
                  <a:t>to learn (approximate) objectivity condition</a:t>
                </a:r>
              </a:p>
              <a:p>
                <a:pPr marL="457200" lvl="1" indent="0">
                  <a:lnSpc>
                    <a:spcPct val="150000"/>
                  </a:lnSpc>
                  <a:buNone/>
                </a:pPr>
                <a:endParaRPr lang="en-US" b="1" dirty="0"/>
              </a:p>
              <a:p>
                <a:pPr marL="0" indent="0">
                  <a:buNone/>
                </a:pPr>
                <a:endParaRPr lang="en-US" dirty="0"/>
              </a:p>
              <a:p>
                <a:pPr marL="0" indent="0">
                  <a:buNone/>
                </a:pPr>
                <a:endParaRPr lang="en-US" dirty="0"/>
              </a:p>
              <a:p>
                <a:pPr marL="0" indent="0">
                  <a:buNone/>
                </a:pPr>
                <a:endParaRPr lang="en-US" dirty="0"/>
              </a:p>
              <a:p>
                <a:endParaRPr lang="en-US" dirty="0"/>
              </a:p>
            </p:txBody>
          </p:sp>
        </mc:Choice>
        <mc:Fallback xmlns="">
          <p:sp>
            <p:nvSpPr>
              <p:cNvPr id="8" name="Inhaltsplatzhalter 7">
                <a:extLst>
                  <a:ext uri="{FF2B5EF4-FFF2-40B4-BE49-F238E27FC236}">
                    <a16:creationId xmlns:a16="http://schemas.microsoft.com/office/drawing/2014/main" id="{437359E9-0E5E-FF22-398A-3D3A268B9C90}"/>
                  </a:ext>
                </a:extLst>
              </p:cNvPr>
              <p:cNvSpPr>
                <a:spLocks noGrp="1" noRot="1" noChangeAspect="1" noMove="1" noResize="1" noEditPoints="1" noAdjustHandles="1" noChangeArrowheads="1" noChangeShapeType="1" noTextEdit="1"/>
              </p:cNvSpPr>
              <p:nvPr>
                <p:ph idx="1"/>
              </p:nvPr>
            </p:nvSpPr>
            <p:spPr>
              <a:xfrm>
                <a:off x="360000" y="1370369"/>
                <a:ext cx="6095994" cy="2862579"/>
              </a:xfrm>
              <a:blipFill>
                <a:blip r:embed="rId3"/>
                <a:stretch>
                  <a:fillRect l="-2287" t="-442" r="-1247"/>
                </a:stretch>
              </a:blipFill>
            </p:spPr>
            <p:txBody>
              <a:bodyPr/>
              <a:lstStyle/>
              <a:p>
                <a:r>
                  <a:rPr lang="en-US">
                    <a:noFill/>
                  </a:rPr>
                  <a:t> </a:t>
                </a:r>
              </a:p>
            </p:txBody>
          </p:sp>
        </mc:Fallback>
      </mc:AlternateContent>
      <p:pic>
        <p:nvPicPr>
          <p:cNvPr id="10" name="Grafik 9">
            <a:extLst>
              <a:ext uri="{FF2B5EF4-FFF2-40B4-BE49-F238E27FC236}">
                <a16:creationId xmlns:a16="http://schemas.microsoft.com/office/drawing/2014/main" id="{5409C233-67BD-0B25-9CB0-597A030F2225}"/>
              </a:ext>
            </a:extLst>
          </p:cNvPr>
          <p:cNvPicPr>
            <a:picLocks noChangeAspect="1"/>
          </p:cNvPicPr>
          <p:nvPr/>
        </p:nvPicPr>
        <p:blipFill>
          <a:blip r:embed="rId4"/>
          <a:stretch>
            <a:fillRect/>
          </a:stretch>
        </p:blipFill>
        <p:spPr>
          <a:xfrm>
            <a:off x="6455998" y="1148743"/>
            <a:ext cx="4963665" cy="2700000"/>
          </a:xfrm>
          <a:prstGeom prst="rect">
            <a:avLst/>
          </a:prstGeom>
        </p:spPr>
      </p:pic>
      <p:pic>
        <p:nvPicPr>
          <p:cNvPr id="13" name="Grafik 12">
            <a:extLst>
              <a:ext uri="{FF2B5EF4-FFF2-40B4-BE49-F238E27FC236}">
                <a16:creationId xmlns:a16="http://schemas.microsoft.com/office/drawing/2014/main" id="{DA78A721-2F26-62BB-C2D0-6FC791CE9D30}"/>
              </a:ext>
            </a:extLst>
          </p:cNvPr>
          <p:cNvPicPr>
            <a:picLocks noChangeAspect="1"/>
          </p:cNvPicPr>
          <p:nvPr/>
        </p:nvPicPr>
        <p:blipFill>
          <a:blip r:embed="rId5"/>
          <a:stretch>
            <a:fillRect/>
          </a:stretch>
        </p:blipFill>
        <p:spPr>
          <a:xfrm>
            <a:off x="6455997" y="3787589"/>
            <a:ext cx="4963665" cy="2700000"/>
          </a:xfrm>
          <a:prstGeom prst="rect">
            <a:avLst/>
          </a:prstGeom>
        </p:spPr>
      </p:pic>
      <p:pic>
        <p:nvPicPr>
          <p:cNvPr id="16" name="Grafik 15">
            <a:extLst>
              <a:ext uri="{FF2B5EF4-FFF2-40B4-BE49-F238E27FC236}">
                <a16:creationId xmlns:a16="http://schemas.microsoft.com/office/drawing/2014/main" id="{E4C77717-474A-53E6-6696-CF5315617A45}"/>
              </a:ext>
            </a:extLst>
          </p:cNvPr>
          <p:cNvPicPr>
            <a:picLocks noChangeAspect="1"/>
          </p:cNvPicPr>
          <p:nvPr/>
        </p:nvPicPr>
        <p:blipFill>
          <a:blip r:embed="rId6"/>
          <a:stretch>
            <a:fillRect/>
          </a:stretch>
        </p:blipFill>
        <p:spPr>
          <a:xfrm>
            <a:off x="6456000" y="1159401"/>
            <a:ext cx="4964400" cy="2700400"/>
          </a:xfrm>
          <a:prstGeom prst="rect">
            <a:avLst/>
          </a:prstGeom>
        </p:spPr>
      </p:pic>
      <p:pic>
        <p:nvPicPr>
          <p:cNvPr id="17" name="Grafik 16">
            <a:extLst>
              <a:ext uri="{FF2B5EF4-FFF2-40B4-BE49-F238E27FC236}">
                <a16:creationId xmlns:a16="http://schemas.microsoft.com/office/drawing/2014/main" id="{5E719F63-D12D-90E6-838A-9F024237F90E}"/>
              </a:ext>
            </a:extLst>
          </p:cNvPr>
          <p:cNvPicPr>
            <a:picLocks noChangeAspect="1"/>
          </p:cNvPicPr>
          <p:nvPr/>
        </p:nvPicPr>
        <p:blipFill>
          <a:blip r:embed="rId7"/>
          <a:stretch>
            <a:fillRect/>
          </a:stretch>
        </p:blipFill>
        <p:spPr>
          <a:xfrm>
            <a:off x="6456000" y="3847482"/>
            <a:ext cx="4963665" cy="2700000"/>
          </a:xfrm>
          <a:prstGeom prst="rect">
            <a:avLst/>
          </a:prstGeom>
        </p:spPr>
      </p:pic>
      <p:grpSp>
        <p:nvGrpSpPr>
          <p:cNvPr id="25" name="Gruppieren 24">
            <a:extLst>
              <a:ext uri="{FF2B5EF4-FFF2-40B4-BE49-F238E27FC236}">
                <a16:creationId xmlns:a16="http://schemas.microsoft.com/office/drawing/2014/main" id="{E078C3E4-9582-7F50-B2F3-DA72D06CBA55}"/>
              </a:ext>
            </a:extLst>
          </p:cNvPr>
          <p:cNvGrpSpPr/>
          <p:nvPr/>
        </p:nvGrpSpPr>
        <p:grpSpPr>
          <a:xfrm>
            <a:off x="359996" y="4121482"/>
            <a:ext cx="5421688" cy="1076000"/>
            <a:chOff x="767019" y="4659482"/>
            <a:chExt cx="5421688" cy="1076000"/>
          </a:xfrm>
        </p:grpSpPr>
        <p:cxnSp>
          <p:nvCxnSpPr>
            <p:cNvPr id="21" name="Gerade Verbindung mit Pfeil 20">
              <a:extLst>
                <a:ext uri="{FF2B5EF4-FFF2-40B4-BE49-F238E27FC236}">
                  <a16:creationId xmlns:a16="http://schemas.microsoft.com/office/drawing/2014/main" id="{57B783DF-FBB5-F3F2-A972-54B701410188}"/>
                </a:ext>
              </a:extLst>
            </p:cNvPr>
            <p:cNvCxnSpPr>
              <a:cxnSpLocks/>
            </p:cNvCxnSpPr>
            <p:nvPr/>
          </p:nvCxnSpPr>
          <p:spPr>
            <a:xfrm>
              <a:off x="3240000" y="5004000"/>
              <a:ext cx="3360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13BE6DDF-F655-4C66-87FC-90BB72B23200}"/>
                    </a:ext>
                  </a:extLst>
                </p:cNvPr>
                <p:cNvSpPr txBox="1"/>
                <p:nvPr/>
              </p:nvSpPr>
              <p:spPr>
                <a:xfrm>
                  <a:off x="767019" y="4832721"/>
                  <a:ext cx="2541691" cy="646331"/>
                </a:xfrm>
                <a:prstGeom prst="rect">
                  <a:avLst/>
                </a:prstGeom>
                <a:noFill/>
              </p:spPr>
              <p:txBody>
                <a:bodyPr wrap="square" rtlCol="0">
                  <a:spAutoFit/>
                </a:bodyPr>
                <a:lstStyle/>
                <a:p>
                  <a14:m>
                    <m:oMath xmlns:m="http://schemas.openxmlformats.org/officeDocument/2006/math">
                      <m:r>
                        <a:rPr lang="de-DE" b="0" i="1" smtClean="0">
                          <a:latin typeface="Cambria Math" panose="02040503050406030204" pitchFamily="18" charset="0"/>
                        </a:rPr>
                        <m:t>𝐷</m:t>
                      </m:r>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d>
                            <m:dPr>
                              <m:ctrlPr>
                                <a:rPr lang="de-DE" b="0" i="1" smtClean="0">
                                  <a:latin typeface="Cambria Math" panose="02040503050406030204" pitchFamily="18" charset="0"/>
                                </a:rPr>
                              </m:ctrlPr>
                            </m:dPr>
                            <m:e>
                              <m:r>
                                <a:rPr lang="de-DE" b="1" i="1" smtClean="0">
                                  <a:latin typeface="Cambria Math" panose="02040503050406030204" pitchFamily="18" charset="0"/>
                                </a:rPr>
                                <m:t>𝑭</m:t>
                              </m:r>
                              <m:r>
                                <a:rPr lang="de-DE" b="0" i="1" smtClean="0">
                                  <a:latin typeface="Cambria Math" panose="02040503050406030204" pitchFamily="18" charset="0"/>
                                </a:rPr>
                                <m:t>, </m:t>
                              </m:r>
                              <m:r>
                                <a:rPr lang="de-DE" b="0" i="1" smtClean="0">
                                  <a:latin typeface="Cambria Math" panose="02040503050406030204" pitchFamily="18" charset="0"/>
                                </a:rPr>
                                <m:t>𝑊</m:t>
                              </m:r>
                              <m:r>
                                <a:rPr lang="de-DE" b="0" i="1" smtClean="0">
                                  <a:latin typeface="Cambria Math" panose="02040503050406030204" pitchFamily="18" charset="0"/>
                                </a:rPr>
                                <m:t>(</m:t>
                              </m:r>
                              <m:r>
                                <a:rPr lang="de-DE" b="1" i="1" smtClean="0">
                                  <a:latin typeface="Cambria Math" panose="02040503050406030204" pitchFamily="18" charset="0"/>
                                </a:rPr>
                                <m:t>𝑭</m:t>
                              </m:r>
                            </m:e>
                          </m:d>
                          <m:r>
                            <a:rPr lang="de-DE" b="0" i="1" smtClean="0">
                              <a:latin typeface="Cambria Math" panose="02040503050406030204" pitchFamily="18" charset="0"/>
                            </a:rPr>
                            <m:t>, </m:t>
                          </m:r>
                          <m:r>
                            <a:rPr lang="de-DE" b="1" i="1" smtClean="0">
                              <a:latin typeface="Cambria Math" panose="02040503050406030204" pitchFamily="18" charset="0"/>
                            </a:rPr>
                            <m:t>𝑷</m:t>
                          </m:r>
                          <m:r>
                            <a:rPr lang="de-DE" b="1" i="1" smtClean="0">
                              <a:latin typeface="Cambria Math" panose="02040503050406030204" pitchFamily="18" charset="0"/>
                            </a:rPr>
                            <m:t>(</m:t>
                          </m:r>
                          <m:r>
                            <a:rPr lang="de-DE" b="1" i="1" smtClean="0">
                              <a:latin typeface="Cambria Math" panose="02040503050406030204" pitchFamily="18" charset="0"/>
                            </a:rPr>
                            <m:t>𝑭</m:t>
                          </m:r>
                          <m:r>
                            <a:rPr lang="de-DE" b="1" i="1" smtClean="0">
                              <a:latin typeface="Cambria Math" panose="02040503050406030204" pitchFamily="18" charset="0"/>
                            </a:rPr>
                            <m:t>)</m:t>
                          </m:r>
                        </m:e>
                      </m:d>
                    </m:oMath>
                  </a14:m>
                  <a:r>
                    <a:rPr lang="en-US" dirty="0"/>
                    <a:t> </a:t>
                  </a:r>
                </a:p>
                <a:p>
                  <a:endParaRPr lang="en-US" dirty="0"/>
                </a:p>
              </p:txBody>
            </p:sp>
          </mc:Choice>
          <mc:Fallback xmlns="">
            <p:sp>
              <p:nvSpPr>
                <p:cNvPr id="23" name="Textfeld 22">
                  <a:extLst>
                    <a:ext uri="{FF2B5EF4-FFF2-40B4-BE49-F238E27FC236}">
                      <a16:creationId xmlns:a16="http://schemas.microsoft.com/office/drawing/2014/main" id="{13BE6DDF-F655-4C66-87FC-90BB72B23200}"/>
                    </a:ext>
                  </a:extLst>
                </p:cNvPr>
                <p:cNvSpPr txBox="1">
                  <a:spLocks noRot="1" noChangeAspect="1" noMove="1" noResize="1" noEditPoints="1" noAdjustHandles="1" noChangeArrowheads="1" noChangeShapeType="1" noTextEdit="1"/>
                </p:cNvSpPr>
                <p:nvPr/>
              </p:nvSpPr>
              <p:spPr>
                <a:xfrm>
                  <a:off x="767019" y="4832721"/>
                  <a:ext cx="2541691" cy="64633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feld 23">
                  <a:extLst>
                    <a:ext uri="{FF2B5EF4-FFF2-40B4-BE49-F238E27FC236}">
                      <a16:creationId xmlns:a16="http://schemas.microsoft.com/office/drawing/2014/main" id="{F62E025D-ECE9-8C2E-EDD9-5A09544CB43D}"/>
                    </a:ext>
                  </a:extLst>
                </p:cNvPr>
                <p:cNvSpPr txBox="1"/>
                <p:nvPr/>
              </p:nvSpPr>
              <p:spPr>
                <a:xfrm>
                  <a:off x="3647016" y="4659482"/>
                  <a:ext cx="2541691" cy="1076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𝐷</m:t>
                            </m:r>
                          </m:e>
                        </m:acc>
                        <m:nary>
                          <m:naryPr>
                            <m:chr m:val="⋃"/>
                            <m:supHide m:val="on"/>
                            <m:ctrlPr>
                              <a:rPr lang="de-DE" b="0" i="1" smtClean="0">
                                <a:latin typeface="Cambria Math" panose="02040503050406030204" pitchFamily="18" charset="0"/>
                              </a:rPr>
                            </m:ctrlPr>
                          </m:naryPr>
                          <m:sub>
                            <m:r>
                              <m:rPr>
                                <m:brk m:alnAt="7"/>
                              </m:rPr>
                              <a:rPr lang="de-DE" b="1" i="1" smtClean="0">
                                <a:latin typeface="Cambria Math" panose="02040503050406030204" pitchFamily="18" charset="0"/>
                              </a:rPr>
                              <m:t>𝑸</m:t>
                            </m:r>
                            <m:r>
                              <a:rPr lang="de-DE" b="1" i="1" smtClean="0">
                                <a:latin typeface="Cambria Math" panose="02040503050406030204" pitchFamily="18" charset="0"/>
                                <a:ea typeface="Cambria Math" panose="02040503050406030204" pitchFamily="18" charset="0"/>
                              </a:rPr>
                              <m:t>∈</m:t>
                            </m:r>
                            <m:sSup>
                              <m:sSupPr>
                                <m:ctrlPr>
                                  <a:rPr lang="de-DE" b="1" i="1" smtClean="0">
                                    <a:latin typeface="Cambria Math" panose="02040503050406030204" pitchFamily="18" charset="0"/>
                                    <a:ea typeface="Cambria Math" panose="02040503050406030204" pitchFamily="18" charset="0"/>
                                  </a:rPr>
                                </m:ctrlPr>
                              </m:sSupPr>
                              <m:e>
                                <m:r>
                                  <a:rPr lang="de-DE" b="0" i="1" smtClean="0">
                                    <a:latin typeface="Cambria Math" panose="02040503050406030204" pitchFamily="18" charset="0"/>
                                    <a:ea typeface="Cambria Math" panose="02040503050406030204" pitchFamily="18" charset="0"/>
                                  </a:rPr>
                                  <m:t>𝐺</m:t>
                                </m:r>
                              </m:e>
                              <m:sup>
                                <m:r>
                                  <a:rPr lang="de-DE" b="1" i="1" smtClean="0">
                                    <a:latin typeface="Cambria Math" panose="02040503050406030204" pitchFamily="18" charset="0"/>
                                    <a:ea typeface="Cambria Math" panose="02040503050406030204" pitchFamily="18" charset="0"/>
                                  </a:rPr>
                                  <m:t>∗</m:t>
                                </m:r>
                              </m:sup>
                            </m:sSup>
                          </m:sub>
                          <m:sup/>
                          <m:e>
                            <m:d>
                              <m:dPr>
                                <m:begChr m:val="{"/>
                                <m:endChr m:val="}"/>
                                <m:ctrlPr>
                                  <a:rPr lang="de-DE" i="1">
                                    <a:latin typeface="Cambria Math" panose="02040503050406030204" pitchFamily="18" charset="0"/>
                                  </a:rPr>
                                </m:ctrlPr>
                              </m:dPr>
                              <m:e>
                                <m:d>
                                  <m:dPr>
                                    <m:ctrlPr>
                                      <a:rPr lang="de-DE" i="1">
                                        <a:latin typeface="Cambria Math" panose="02040503050406030204" pitchFamily="18" charset="0"/>
                                      </a:rPr>
                                    </m:ctrlPr>
                                  </m:dPr>
                                  <m:e>
                                    <m:r>
                                      <a:rPr lang="de-DE" b="1" i="1" smtClean="0">
                                        <a:latin typeface="Cambria Math" panose="02040503050406030204" pitchFamily="18" charset="0"/>
                                      </a:rPr>
                                      <m:t>𝑸</m:t>
                                    </m:r>
                                    <m:r>
                                      <a:rPr lang="de-DE" b="1" i="1">
                                        <a:latin typeface="Cambria Math" panose="02040503050406030204" pitchFamily="18" charset="0"/>
                                      </a:rPr>
                                      <m:t>𝑭</m:t>
                                    </m:r>
                                    <m:r>
                                      <a:rPr lang="de-DE" i="1">
                                        <a:latin typeface="Cambria Math" panose="02040503050406030204" pitchFamily="18" charset="0"/>
                                      </a:rPr>
                                      <m:t>, </m:t>
                                    </m:r>
                                    <m:r>
                                      <a:rPr lang="de-DE" i="1">
                                        <a:latin typeface="Cambria Math" panose="02040503050406030204" pitchFamily="18" charset="0"/>
                                      </a:rPr>
                                      <m:t>𝑊</m:t>
                                    </m:r>
                                    <m:r>
                                      <a:rPr lang="de-DE" i="1">
                                        <a:latin typeface="Cambria Math" panose="02040503050406030204" pitchFamily="18" charset="0"/>
                                      </a:rPr>
                                      <m:t>(</m:t>
                                    </m:r>
                                    <m:r>
                                      <a:rPr lang="de-DE" b="1" i="1">
                                        <a:latin typeface="Cambria Math" panose="02040503050406030204" pitchFamily="18" charset="0"/>
                                      </a:rPr>
                                      <m:t>𝑭</m:t>
                                    </m:r>
                                  </m:e>
                                </m:d>
                                <m:r>
                                  <a:rPr lang="de-DE" i="1">
                                    <a:latin typeface="Cambria Math" panose="02040503050406030204" pitchFamily="18" charset="0"/>
                                  </a:rPr>
                                  <m:t>, </m:t>
                                </m:r>
                                <m:r>
                                  <a:rPr lang="de-DE" b="1" i="1" smtClean="0">
                                    <a:latin typeface="Cambria Math" panose="02040503050406030204" pitchFamily="18" charset="0"/>
                                  </a:rPr>
                                  <m:t>𝑸</m:t>
                                </m:r>
                                <m:r>
                                  <a:rPr lang="de-DE" b="1" i="1">
                                    <a:latin typeface="Cambria Math" panose="02040503050406030204" pitchFamily="18" charset="0"/>
                                  </a:rPr>
                                  <m:t>𝑷</m:t>
                                </m:r>
                                <m:r>
                                  <a:rPr lang="de-DE" b="1" i="1">
                                    <a:latin typeface="Cambria Math" panose="02040503050406030204" pitchFamily="18" charset="0"/>
                                  </a:rPr>
                                  <m:t>(</m:t>
                                </m:r>
                                <m:r>
                                  <a:rPr lang="de-DE" b="1" i="1">
                                    <a:latin typeface="Cambria Math" panose="02040503050406030204" pitchFamily="18" charset="0"/>
                                  </a:rPr>
                                  <m:t>𝑭</m:t>
                                </m:r>
                                <m:r>
                                  <a:rPr lang="de-DE" b="1" i="1">
                                    <a:latin typeface="Cambria Math" panose="02040503050406030204" pitchFamily="18" charset="0"/>
                                  </a:rPr>
                                  <m:t>)</m:t>
                                </m:r>
                              </m:e>
                            </m:d>
                          </m:e>
                        </m:nary>
                      </m:oMath>
                    </m:oMathPara>
                  </a14:m>
                  <a:endParaRPr lang="en-US" dirty="0"/>
                </a:p>
                <a:p>
                  <a:endParaRPr lang="en-US" dirty="0"/>
                </a:p>
              </p:txBody>
            </p:sp>
          </mc:Choice>
          <mc:Fallback xmlns="">
            <p:sp>
              <p:nvSpPr>
                <p:cNvPr id="24" name="Textfeld 23">
                  <a:extLst>
                    <a:ext uri="{FF2B5EF4-FFF2-40B4-BE49-F238E27FC236}">
                      <a16:creationId xmlns:a16="http://schemas.microsoft.com/office/drawing/2014/main" id="{F62E025D-ECE9-8C2E-EDD9-5A09544CB43D}"/>
                    </a:ext>
                  </a:extLst>
                </p:cNvPr>
                <p:cNvSpPr txBox="1">
                  <a:spLocks noRot="1" noChangeAspect="1" noMove="1" noResize="1" noEditPoints="1" noAdjustHandles="1" noChangeArrowheads="1" noChangeShapeType="1" noTextEdit="1"/>
                </p:cNvSpPr>
                <p:nvPr/>
              </p:nvSpPr>
              <p:spPr>
                <a:xfrm>
                  <a:off x="3647016" y="4659482"/>
                  <a:ext cx="2541691" cy="1076000"/>
                </a:xfrm>
                <a:prstGeom prst="rect">
                  <a:avLst/>
                </a:prstGeom>
                <a:blipFill>
                  <a:blip r:embed="rId9"/>
                  <a:stretch>
                    <a:fillRect l="-20792" t="-88372" r="-6436" b="-97674"/>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6" name="Textfeld 25">
                <a:extLst>
                  <a:ext uri="{FF2B5EF4-FFF2-40B4-BE49-F238E27FC236}">
                    <a16:creationId xmlns:a16="http://schemas.microsoft.com/office/drawing/2014/main" id="{4FFF766D-7A63-D94D-107D-D3F75E4F8351}"/>
                  </a:ext>
                </a:extLst>
              </p:cNvPr>
              <p:cNvSpPr txBox="1"/>
              <p:nvPr/>
            </p:nvSpPr>
            <p:spPr>
              <a:xfrm>
                <a:off x="312977" y="5002825"/>
                <a:ext cx="5040000" cy="1323439"/>
              </a:xfrm>
              <a:prstGeom prst="rect">
                <a:avLst/>
              </a:prstGeom>
              <a:noFill/>
            </p:spPr>
            <p:txBody>
              <a:bodyPr wrap="square" rtlCol="0">
                <a:spAutoFit/>
              </a:bodyPr>
              <a:lstStyle/>
              <a:p>
                <a:pPr marL="285750" indent="-285750">
                  <a:buFont typeface="Wingdings" pitchFamily="2" charset="2"/>
                  <a:buChar char="§"/>
                </a:pPr>
                <a:r>
                  <a:rPr lang="en-US" sz="2000" dirty="0"/>
                  <a:t>Augment the dataset with [8, 16, 32, …] rotation matrices </a:t>
                </a:r>
                <a14:m>
                  <m:oMath xmlns:m="http://schemas.openxmlformats.org/officeDocument/2006/math">
                    <m:r>
                      <a:rPr lang="de-DE" sz="2000" b="1" i="1" smtClean="0">
                        <a:latin typeface="Cambria Math" panose="02040503050406030204" pitchFamily="18" charset="0"/>
                      </a:rPr>
                      <m:t>𝑸</m:t>
                    </m:r>
                  </m:oMath>
                </a14:m>
                <a:r>
                  <a:rPr lang="en-US" sz="2000" dirty="0"/>
                  <a:t> and check the the fulfillment of the objectivity conditions for 1024 random </a:t>
                </a:r>
                <a:r>
                  <a:rPr lang="en-US" sz="2000" dirty="0" err="1"/>
                  <a:t>oberservers</a:t>
                </a:r>
                <a:r>
                  <a:rPr lang="en-US" sz="2000" dirty="0"/>
                  <a:t> </a:t>
                </a:r>
              </a:p>
            </p:txBody>
          </p:sp>
        </mc:Choice>
        <mc:Fallback xmlns="">
          <p:sp>
            <p:nvSpPr>
              <p:cNvPr id="26" name="Textfeld 25">
                <a:extLst>
                  <a:ext uri="{FF2B5EF4-FFF2-40B4-BE49-F238E27FC236}">
                    <a16:creationId xmlns:a16="http://schemas.microsoft.com/office/drawing/2014/main" id="{4FFF766D-7A63-D94D-107D-D3F75E4F8351}"/>
                  </a:ext>
                </a:extLst>
              </p:cNvPr>
              <p:cNvSpPr txBox="1">
                <a:spLocks noRot="1" noChangeAspect="1" noMove="1" noResize="1" noEditPoints="1" noAdjustHandles="1" noChangeArrowheads="1" noChangeShapeType="1" noTextEdit="1"/>
              </p:cNvSpPr>
              <p:nvPr/>
            </p:nvSpPr>
            <p:spPr>
              <a:xfrm>
                <a:off x="312977" y="5002825"/>
                <a:ext cx="5040000" cy="1323439"/>
              </a:xfrm>
              <a:prstGeom prst="rect">
                <a:avLst/>
              </a:prstGeom>
              <a:blipFill>
                <a:blip r:embed="rId10"/>
                <a:stretch>
                  <a:fillRect l="-1005" t="-2857" r="-2010" b="-6667"/>
                </a:stretch>
              </a:blipFill>
            </p:spPr>
            <p:txBody>
              <a:bodyPr/>
              <a:lstStyle/>
              <a:p>
                <a:r>
                  <a:rPr lang="en-US">
                    <a:noFill/>
                  </a:rPr>
                  <a:t> </a:t>
                </a:r>
              </a:p>
            </p:txBody>
          </p:sp>
        </mc:Fallback>
      </mc:AlternateContent>
      <p:pic>
        <p:nvPicPr>
          <p:cNvPr id="27" name="Grafik 26">
            <a:extLst>
              <a:ext uri="{FF2B5EF4-FFF2-40B4-BE49-F238E27FC236}">
                <a16:creationId xmlns:a16="http://schemas.microsoft.com/office/drawing/2014/main" id="{6F554556-D9B2-C79B-3428-622569BE104F}"/>
              </a:ext>
            </a:extLst>
          </p:cNvPr>
          <p:cNvPicPr>
            <a:picLocks/>
          </p:cNvPicPr>
          <p:nvPr/>
        </p:nvPicPr>
        <p:blipFill>
          <a:blip r:embed="rId11"/>
          <a:stretch>
            <a:fillRect/>
          </a:stretch>
        </p:blipFill>
        <p:spPr>
          <a:xfrm>
            <a:off x="6433200" y="1159200"/>
            <a:ext cx="4964400" cy="2700000"/>
          </a:xfrm>
          <a:prstGeom prst="rect">
            <a:avLst/>
          </a:prstGeom>
        </p:spPr>
      </p:pic>
      <p:pic>
        <p:nvPicPr>
          <p:cNvPr id="28" name="Grafik 27">
            <a:extLst>
              <a:ext uri="{FF2B5EF4-FFF2-40B4-BE49-F238E27FC236}">
                <a16:creationId xmlns:a16="http://schemas.microsoft.com/office/drawing/2014/main" id="{7A135147-0D32-9D84-CA47-3310AACE0F46}"/>
              </a:ext>
            </a:extLst>
          </p:cNvPr>
          <p:cNvPicPr>
            <a:picLocks/>
          </p:cNvPicPr>
          <p:nvPr/>
        </p:nvPicPr>
        <p:blipFill>
          <a:blip r:embed="rId12"/>
          <a:stretch>
            <a:fillRect/>
          </a:stretch>
        </p:blipFill>
        <p:spPr>
          <a:xfrm>
            <a:off x="6411600" y="3672000"/>
            <a:ext cx="4964400" cy="2862000"/>
          </a:xfrm>
          <a:prstGeom prst="rect">
            <a:avLst/>
          </a:prstGeom>
        </p:spPr>
      </p:pic>
      <mc:AlternateContent xmlns:mc="http://schemas.openxmlformats.org/markup-compatibility/2006" xmlns:a14="http://schemas.microsoft.com/office/drawing/2010/main">
        <mc:Choice Requires="a14">
          <p:sp>
            <p:nvSpPr>
              <p:cNvPr id="3" name="Textfeld 2">
                <a:extLst>
                  <a:ext uri="{FF2B5EF4-FFF2-40B4-BE49-F238E27FC236}">
                    <a16:creationId xmlns:a16="http://schemas.microsoft.com/office/drawing/2014/main" id="{AB1ABD69-BF1E-A751-F979-8ABF4224820F}"/>
                  </a:ext>
                </a:extLst>
              </p:cNvPr>
              <p:cNvSpPr txBox="1"/>
              <p:nvPr/>
            </p:nvSpPr>
            <p:spPr>
              <a:xfrm>
                <a:off x="480977" y="7440763"/>
                <a:ext cx="5040000" cy="1015663"/>
              </a:xfrm>
              <a:prstGeom prst="rect">
                <a:avLst/>
              </a:prstGeom>
              <a:noFill/>
            </p:spPr>
            <p:txBody>
              <a:bodyPr wrap="square" rtlCol="0">
                <a:spAutoFit/>
              </a:bodyPr>
              <a:lstStyle/>
              <a:p>
                <a:pPr marL="285750" indent="-285750">
                  <a:buFont typeface="Wingdings" pitchFamily="2" charset="2"/>
                  <a:buChar char="§"/>
                </a:pPr>
                <a14:m>
                  <m:oMath xmlns:m="http://schemas.openxmlformats.org/officeDocument/2006/math">
                    <m:r>
                      <a:rPr lang="de-DE" sz="2000" b="0" i="1" smtClean="0">
                        <a:latin typeface="Cambria Math" panose="02040503050406030204" pitchFamily="18" charset="0"/>
                      </a:rPr>
                      <m:t>𝑊</m:t>
                    </m:r>
                    <m:d>
                      <m:dPr>
                        <m:ctrlPr>
                          <a:rPr lang="de-DE" sz="2000" b="0" i="1" smtClean="0">
                            <a:latin typeface="Cambria Math" panose="02040503050406030204" pitchFamily="18" charset="0"/>
                          </a:rPr>
                        </m:ctrlPr>
                      </m:dPr>
                      <m:e>
                        <m:r>
                          <a:rPr lang="de-DE" sz="2000" b="1" i="1" smtClean="0">
                            <a:latin typeface="Cambria Math" panose="02040503050406030204" pitchFamily="18" charset="0"/>
                          </a:rPr>
                          <m:t>𝑸𝑭</m:t>
                        </m:r>
                      </m:e>
                    </m:d>
                    <m:r>
                      <a:rPr lang="de-DE" sz="2000" b="0" i="1" smtClean="0">
                        <a:latin typeface="Cambria Math" panose="02040503050406030204" pitchFamily="18" charset="0"/>
                      </a:rPr>
                      <m:t>=</m:t>
                    </m:r>
                    <m:r>
                      <a:rPr lang="de-DE" sz="2000" b="0" i="1" smtClean="0">
                        <a:latin typeface="Cambria Math" panose="02040503050406030204" pitchFamily="18" charset="0"/>
                      </a:rPr>
                      <m:t>𝑊</m:t>
                    </m:r>
                  </m:oMath>
                </a14:m>
                <a:endParaRPr lang="en-US" sz="2000" dirty="0"/>
              </a:p>
              <a:p>
                <a:pPr marL="285750" indent="-285750">
                  <a:buFont typeface="Wingdings" pitchFamily="2" charset="2"/>
                  <a:buChar char="§"/>
                </a:pPr>
                <a:r>
                  <a:rPr lang="de-DE" sz="2000" b="1" dirty="0"/>
                  <a:t>P</a:t>
                </a:r>
                <a14:m>
                  <m:oMath xmlns:m="http://schemas.openxmlformats.org/officeDocument/2006/math">
                    <m:d>
                      <m:dPr>
                        <m:ctrlPr>
                          <a:rPr lang="de-DE" sz="2000" b="0" i="1" smtClean="0">
                            <a:latin typeface="Cambria Math" panose="02040503050406030204" pitchFamily="18" charset="0"/>
                          </a:rPr>
                        </m:ctrlPr>
                      </m:dPr>
                      <m:e>
                        <m:r>
                          <a:rPr lang="de-DE" sz="2000" b="1" i="1" smtClean="0">
                            <a:latin typeface="Cambria Math" panose="02040503050406030204" pitchFamily="18" charset="0"/>
                          </a:rPr>
                          <m:t>𝑸𝑭</m:t>
                        </m:r>
                      </m:e>
                    </m:d>
                    <m:r>
                      <a:rPr lang="de-DE" sz="2000" b="0" i="1" smtClean="0">
                        <a:latin typeface="Cambria Math" panose="02040503050406030204" pitchFamily="18" charset="0"/>
                      </a:rPr>
                      <m:t>=</m:t>
                    </m:r>
                    <m:r>
                      <a:rPr lang="de-DE" sz="2000" b="1" i="1" smtClean="0">
                        <a:latin typeface="Cambria Math" panose="02040503050406030204" pitchFamily="18" charset="0"/>
                      </a:rPr>
                      <m:t>𝑸𝑷</m:t>
                    </m:r>
                    <m:r>
                      <a:rPr lang="de-DE" sz="2000" b="1" i="1" smtClean="0">
                        <a:latin typeface="Cambria Math" panose="02040503050406030204" pitchFamily="18" charset="0"/>
                      </a:rPr>
                      <m:t>(</m:t>
                    </m:r>
                    <m:r>
                      <a:rPr lang="de-DE" sz="2000" b="1" i="1" smtClean="0">
                        <a:latin typeface="Cambria Math" panose="02040503050406030204" pitchFamily="18" charset="0"/>
                      </a:rPr>
                      <m:t>𝑭</m:t>
                    </m:r>
                    <m:r>
                      <a:rPr lang="de-DE" sz="2000" b="1" i="1" smtClean="0">
                        <a:latin typeface="Cambria Math" panose="02040503050406030204" pitchFamily="18" charset="0"/>
                      </a:rPr>
                      <m:t>)</m:t>
                    </m:r>
                  </m:oMath>
                </a14:m>
                <a:endParaRPr lang="en-US" sz="2000" dirty="0"/>
              </a:p>
              <a:p>
                <a:pPr marL="285750" indent="-285750">
                  <a:buFont typeface="Wingdings" pitchFamily="2" charset="2"/>
                  <a:buChar char="§"/>
                </a:pPr>
                <a:endParaRPr lang="en-US" sz="2000" dirty="0"/>
              </a:p>
            </p:txBody>
          </p:sp>
        </mc:Choice>
        <mc:Fallback xmlns="">
          <p:sp>
            <p:nvSpPr>
              <p:cNvPr id="3" name="Textfeld 2">
                <a:extLst>
                  <a:ext uri="{FF2B5EF4-FFF2-40B4-BE49-F238E27FC236}">
                    <a16:creationId xmlns:a16="http://schemas.microsoft.com/office/drawing/2014/main" id="{AB1ABD69-BF1E-A751-F979-8ABF4224820F}"/>
                  </a:ext>
                </a:extLst>
              </p:cNvPr>
              <p:cNvSpPr txBox="1">
                <a:spLocks noRot="1" noChangeAspect="1" noMove="1" noResize="1" noEditPoints="1" noAdjustHandles="1" noChangeArrowheads="1" noChangeShapeType="1" noTextEdit="1"/>
              </p:cNvSpPr>
              <p:nvPr/>
            </p:nvSpPr>
            <p:spPr>
              <a:xfrm>
                <a:off x="480977" y="7440763"/>
                <a:ext cx="5040000" cy="1015663"/>
              </a:xfrm>
              <a:prstGeom prst="rect">
                <a:avLst/>
              </a:prstGeom>
              <a:blipFill>
                <a:blip r:embed="rId13"/>
                <a:stretch>
                  <a:fillRect l="-1005" t="-2500"/>
                </a:stretch>
              </a:blipFill>
            </p:spPr>
            <p:txBody>
              <a:bodyPr/>
              <a:lstStyle/>
              <a:p>
                <a:r>
                  <a:rPr lang="en-US">
                    <a:noFill/>
                  </a:rPr>
                  <a:t> </a:t>
                </a:r>
              </a:p>
            </p:txBody>
          </p:sp>
        </mc:Fallback>
      </mc:AlternateContent>
      <p:sp>
        <p:nvSpPr>
          <p:cNvPr id="7" name="Textfeld 6">
            <a:extLst>
              <a:ext uri="{FF2B5EF4-FFF2-40B4-BE49-F238E27FC236}">
                <a16:creationId xmlns:a16="http://schemas.microsoft.com/office/drawing/2014/main" id="{CF5F5F97-03AF-5839-F50D-BEF82A7D38B3}"/>
              </a:ext>
            </a:extLst>
          </p:cNvPr>
          <p:cNvSpPr txBox="1"/>
          <p:nvPr/>
        </p:nvSpPr>
        <p:spPr>
          <a:xfrm>
            <a:off x="0" y="9210639"/>
            <a:ext cx="5040000" cy="2246769"/>
          </a:xfrm>
          <a:prstGeom prst="rect">
            <a:avLst/>
          </a:prstGeom>
          <a:noFill/>
        </p:spPr>
        <p:txBody>
          <a:bodyPr wrap="square" rtlCol="0">
            <a:spAutoFit/>
          </a:bodyPr>
          <a:lstStyle/>
          <a:p>
            <a:r>
              <a:rPr lang="en-US" sz="2000" b="1" dirty="0">
                <a:solidFill>
                  <a:srgbClr val="00B050"/>
                </a:solidFill>
              </a:rPr>
              <a:t>Pros:</a:t>
            </a:r>
          </a:p>
          <a:p>
            <a:pPr marL="342900" indent="-342900">
              <a:buFont typeface="Wingdings" pitchFamily="2" charset="2"/>
              <a:buChar char="§"/>
            </a:pPr>
            <a:r>
              <a:rPr lang="en-US" sz="2000" dirty="0">
                <a:solidFill>
                  <a:srgbClr val="00B050"/>
                </a:solidFill>
              </a:rPr>
              <a:t>No “extra” data</a:t>
            </a:r>
          </a:p>
          <a:p>
            <a:pPr marL="342900" indent="-342900">
              <a:buFont typeface="Wingdings" pitchFamily="2" charset="2"/>
              <a:buChar char="§"/>
            </a:pPr>
            <a:r>
              <a:rPr lang="en-US" sz="2000" dirty="0">
                <a:solidFill>
                  <a:srgbClr val="00B050"/>
                </a:solidFill>
              </a:rPr>
              <a:t>Physics-aware</a:t>
            </a:r>
          </a:p>
          <a:p>
            <a:r>
              <a:rPr lang="en-US" sz="2000" b="1" dirty="0">
                <a:solidFill>
                  <a:schemeClr val="accent1"/>
                </a:solidFill>
              </a:rPr>
              <a:t>Cons:</a:t>
            </a:r>
          </a:p>
          <a:p>
            <a:pPr marL="342900" indent="-342900">
              <a:buFont typeface="Wingdings" pitchFamily="2" charset="2"/>
              <a:buChar char="§"/>
            </a:pPr>
            <a:r>
              <a:rPr lang="en-US" sz="2000" dirty="0">
                <a:solidFill>
                  <a:schemeClr val="accent1"/>
                </a:solidFill>
              </a:rPr>
              <a:t>Training time</a:t>
            </a:r>
          </a:p>
          <a:p>
            <a:pPr marL="342900" indent="-342900">
              <a:buFont typeface="Wingdings" pitchFamily="2" charset="2"/>
              <a:buChar char="§"/>
            </a:pPr>
            <a:r>
              <a:rPr lang="en-US" sz="2000" dirty="0">
                <a:solidFill>
                  <a:schemeClr val="accent1"/>
                </a:solidFill>
              </a:rPr>
              <a:t>Weak sense, not exactly fulfilled</a:t>
            </a:r>
          </a:p>
          <a:p>
            <a:pPr marL="285750" indent="-285750">
              <a:buFont typeface="Wingdings" pitchFamily="2" charset="2"/>
              <a:buChar char="§"/>
            </a:pPr>
            <a:endParaRPr lang="en-US" sz="2000" dirty="0"/>
          </a:p>
        </p:txBody>
      </p:sp>
    </p:spTree>
    <p:extLst>
      <p:ext uri="{BB962C8B-B14F-4D97-AF65-F5344CB8AC3E}">
        <p14:creationId xmlns:p14="http://schemas.microsoft.com/office/powerpoint/2010/main" val="3310160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6"/>
                                        </p:tgtEl>
                                      </p:cBhvr>
                                    </p:animEffect>
                                    <p:set>
                                      <p:cBhvr>
                                        <p:cTn id="7" dur="1" fill="hold">
                                          <p:stCondLst>
                                            <p:cond delay="499"/>
                                          </p:stCondLst>
                                        </p:cTn>
                                        <p:tgtEl>
                                          <p:spTgt spid="16"/>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17"/>
                                        </p:tgtEl>
                                      </p:cBhvr>
                                    </p:animEffect>
                                    <p:set>
                                      <p:cBhvr>
                                        <p:cTn id="10" dur="1" fill="hold">
                                          <p:stCondLst>
                                            <p:cond delay="499"/>
                                          </p:stCondLst>
                                        </p:cTn>
                                        <p:tgtEl>
                                          <p:spTgt spid="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AE0CE6-B068-1AC9-6B36-9EB9775ED3B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3191A9A4-3436-0BCF-6A1C-E9D13BE3AD30}"/>
              </a:ext>
            </a:extLst>
          </p:cNvPr>
          <p:cNvSpPr>
            <a:spLocks noGrp="1"/>
          </p:cNvSpPr>
          <p:nvPr>
            <p:ph type="title"/>
          </p:nvPr>
        </p:nvSpPr>
        <p:spPr>
          <a:xfrm>
            <a:off x="360000" y="553989"/>
            <a:ext cx="9696000" cy="690975"/>
          </a:xfrm>
        </p:spPr>
        <p:txBody>
          <a:bodyPr anchor="t">
            <a:normAutofit fontScale="90000"/>
          </a:bodyPr>
          <a:lstStyle/>
          <a:p>
            <a:pPr>
              <a:lnSpc>
                <a:spcPct val="100000"/>
              </a:lnSpc>
            </a:pPr>
            <a:r>
              <a:rPr lang="en-US" sz="2400" dirty="0"/>
              <a:t>Homogenized cubic lattice metamaterials – </a:t>
            </a:r>
            <a:br>
              <a:rPr lang="en-US" sz="2400" dirty="0"/>
            </a:br>
            <a:r>
              <a:rPr lang="en-US" sz="2400" dirty="0"/>
              <a:t>Deformation gradient-based model</a:t>
            </a:r>
          </a:p>
        </p:txBody>
      </p:sp>
      <p:sp>
        <p:nvSpPr>
          <p:cNvPr id="4" name="Datumsplatzhalter 3">
            <a:extLst>
              <a:ext uri="{FF2B5EF4-FFF2-40B4-BE49-F238E27FC236}">
                <a16:creationId xmlns:a16="http://schemas.microsoft.com/office/drawing/2014/main" id="{9872115B-DDEF-A82D-3B55-108B390A8470}"/>
              </a:ext>
            </a:extLst>
          </p:cNvPr>
          <p:cNvSpPr>
            <a:spLocks noGrp="1"/>
          </p:cNvSpPr>
          <p:nvPr>
            <p:ph type="dt" sz="half" idx="10"/>
          </p:nvPr>
        </p:nvSpPr>
        <p:spPr/>
        <p:txBody>
          <a:bodyPr/>
          <a:lstStyle/>
          <a:p>
            <a:fld id="{F033DDB9-20A1-F249-B817-FC3A576ACE88}" type="datetime1">
              <a:rPr lang="de-DE" smtClean="0"/>
              <a:t>12.12.24</a:t>
            </a:fld>
            <a:endParaRPr lang="de-DE" dirty="0"/>
          </a:p>
        </p:txBody>
      </p:sp>
      <p:sp>
        <p:nvSpPr>
          <p:cNvPr id="5" name="Fußzeilenplatzhalter 4">
            <a:extLst>
              <a:ext uri="{FF2B5EF4-FFF2-40B4-BE49-F238E27FC236}">
                <a16:creationId xmlns:a16="http://schemas.microsoft.com/office/drawing/2014/main" id="{7D304170-8F53-4915-169B-15E14C21DC9B}"/>
              </a:ext>
            </a:extLst>
          </p:cNvPr>
          <p:cNvSpPr>
            <a:spLocks noGrp="1"/>
          </p:cNvSpPr>
          <p:nvPr>
            <p:ph type="ftr" sz="quarter" idx="11"/>
          </p:nvPr>
        </p:nvSpPr>
        <p:spPr/>
        <p:txBody>
          <a:bodyPr/>
          <a:lstStyle/>
          <a:p>
            <a:r>
              <a:rPr lang="de-DE" dirty="0"/>
              <a:t>L. Demuth</a:t>
            </a:r>
            <a:r>
              <a:rPr lang="de-DE" sz="1000" dirty="0"/>
              <a:t> | Task 5.2</a:t>
            </a:r>
          </a:p>
        </p:txBody>
      </p:sp>
      <p:sp>
        <p:nvSpPr>
          <p:cNvPr id="6" name="Foliennummernplatzhalter 5">
            <a:extLst>
              <a:ext uri="{FF2B5EF4-FFF2-40B4-BE49-F238E27FC236}">
                <a16:creationId xmlns:a16="http://schemas.microsoft.com/office/drawing/2014/main" id="{F309E089-AFEC-1DA0-A622-B8F28D4204C7}"/>
              </a:ext>
            </a:extLst>
          </p:cNvPr>
          <p:cNvSpPr>
            <a:spLocks noGrp="1"/>
          </p:cNvSpPr>
          <p:nvPr>
            <p:ph type="sldNum" sz="quarter" idx="12"/>
          </p:nvPr>
        </p:nvSpPr>
        <p:spPr/>
        <p:txBody>
          <a:bodyPr/>
          <a:lstStyle/>
          <a:p>
            <a:fld id="{DD2F4C09-65E4-4AD7-8D55-83CBD210ED85}" type="slidenum">
              <a:rPr lang="de-DE" smtClean="0"/>
              <a:pPr/>
              <a:t>22</a:t>
            </a:fld>
            <a:endParaRPr lang="de-DE" dirty="0"/>
          </a:p>
        </p:txBody>
      </p:sp>
      <mc:AlternateContent xmlns:mc="http://schemas.openxmlformats.org/markup-compatibility/2006" xmlns:a14="http://schemas.microsoft.com/office/drawing/2010/main">
        <mc:Choice Requires="a14">
          <p:sp>
            <p:nvSpPr>
              <p:cNvPr id="8" name="Inhaltsplatzhalter 7">
                <a:extLst>
                  <a:ext uri="{FF2B5EF4-FFF2-40B4-BE49-F238E27FC236}">
                    <a16:creationId xmlns:a16="http://schemas.microsoft.com/office/drawing/2014/main" id="{19810D3D-5D89-D55E-E4C0-9B7751005A50}"/>
                  </a:ext>
                </a:extLst>
              </p:cNvPr>
              <p:cNvSpPr>
                <a:spLocks noGrp="1"/>
              </p:cNvSpPr>
              <p:nvPr>
                <p:ph idx="1"/>
              </p:nvPr>
            </p:nvSpPr>
            <p:spPr>
              <a:xfrm>
                <a:off x="360003" y="-4113098"/>
                <a:ext cx="6095994" cy="2862579"/>
              </a:xfrm>
            </p:spPr>
            <p:txBody>
              <a:bodyPr>
                <a:normAutofit lnSpcReduction="10000"/>
              </a:bodyPr>
              <a:lstStyle/>
              <a:p>
                <a:pPr>
                  <a:lnSpc>
                    <a:spcPct val="150000"/>
                  </a:lnSpc>
                </a:pPr>
                <a14:m>
                  <m:oMath xmlns:m="http://schemas.openxmlformats.org/officeDocument/2006/math">
                    <m:sSup>
                      <m:sSupPr>
                        <m:ctrlPr>
                          <a:rPr lang="en-US" i="1" smtClean="0">
                            <a:latin typeface="Cambria Math" panose="02040503050406030204" pitchFamily="18" charset="0"/>
                          </a:rPr>
                        </m:ctrlPr>
                      </m:sSupPr>
                      <m:e>
                        <m:r>
                          <a:rPr lang="de-DE" b="0" i="1" smtClean="0">
                            <a:latin typeface="Cambria Math" panose="02040503050406030204" pitchFamily="18" charset="0"/>
                          </a:rPr>
                          <m:t>𝑊</m:t>
                        </m:r>
                      </m:e>
                      <m:sup>
                        <m:r>
                          <a:rPr lang="de-DE" b="0" i="1" smtClean="0">
                            <a:latin typeface="Cambria Math" panose="02040503050406030204" pitchFamily="18" charset="0"/>
                          </a:rPr>
                          <m:t>𝐹</m:t>
                        </m:r>
                      </m:sup>
                    </m:sSup>
                  </m:oMath>
                </a14:m>
                <a:r>
                  <a:rPr lang="en-US" dirty="0"/>
                  <a:t> better interpolation behavior then </a:t>
                </a:r>
                <a14:m>
                  <m:oMath xmlns:m="http://schemas.openxmlformats.org/officeDocument/2006/math">
                    <m:sSup>
                      <m:sSupPr>
                        <m:ctrlPr>
                          <a:rPr lang="en-US" i="1">
                            <a:latin typeface="Cambria Math" panose="02040503050406030204" pitchFamily="18" charset="0"/>
                          </a:rPr>
                        </m:ctrlPr>
                      </m:sSupPr>
                      <m:e>
                        <m:r>
                          <a:rPr lang="de-DE" i="1">
                            <a:latin typeface="Cambria Math" panose="02040503050406030204" pitchFamily="18" charset="0"/>
                          </a:rPr>
                          <m:t>𝑊</m:t>
                        </m:r>
                      </m:e>
                      <m:sup>
                        <m:r>
                          <a:rPr lang="de-DE" b="0" i="1" smtClean="0">
                            <a:latin typeface="Cambria Math" panose="02040503050406030204" pitchFamily="18" charset="0"/>
                          </a:rPr>
                          <m:t>𝐼</m:t>
                        </m:r>
                      </m:sup>
                    </m:sSup>
                  </m:oMath>
                </a14:m>
                <a:r>
                  <a:rPr lang="en-US" dirty="0"/>
                  <a:t> but also not able to extrapolate.</a:t>
                </a:r>
              </a:p>
              <a:p>
                <a:pPr>
                  <a:lnSpc>
                    <a:spcPct val="150000"/>
                  </a:lnSpc>
                </a:pPr>
                <a:r>
                  <a:rPr lang="en-US" dirty="0"/>
                  <a:t> </a:t>
                </a:r>
                <a14:m>
                  <m:oMath xmlns:m="http://schemas.openxmlformats.org/officeDocument/2006/math">
                    <m:sSup>
                      <m:sSupPr>
                        <m:ctrlPr>
                          <a:rPr lang="en-US" i="1" smtClean="0">
                            <a:latin typeface="Cambria Math" panose="02040503050406030204" pitchFamily="18" charset="0"/>
                          </a:rPr>
                        </m:ctrlPr>
                      </m:sSupPr>
                      <m:e>
                        <m:r>
                          <a:rPr lang="de-DE" b="0" i="1" smtClean="0">
                            <a:latin typeface="Cambria Math" panose="02040503050406030204" pitchFamily="18" charset="0"/>
                          </a:rPr>
                          <m:t>𝑊</m:t>
                        </m:r>
                      </m:e>
                      <m:sup>
                        <m:r>
                          <a:rPr lang="de-DE" b="0" i="1" smtClean="0">
                            <a:latin typeface="Cambria Math" panose="02040503050406030204" pitchFamily="18" charset="0"/>
                          </a:rPr>
                          <m:t>𝐹</m:t>
                        </m:r>
                      </m:sup>
                    </m:sSup>
                  </m:oMath>
                </a14:m>
                <a:r>
                  <a:rPr lang="en-US" dirty="0"/>
                  <a:t> does not fulfill objectivity and material symmetry conditions</a:t>
                </a:r>
              </a:p>
              <a:p>
                <a:pPr lvl="1">
                  <a:lnSpc>
                    <a:spcPct val="150000"/>
                  </a:lnSpc>
                </a:pPr>
                <a:r>
                  <a:rPr lang="en-US" sz="2000" b="1" dirty="0"/>
                  <a:t>data augmentation </a:t>
                </a:r>
                <a:r>
                  <a:rPr lang="en-US" sz="2000" dirty="0"/>
                  <a:t>to learn (approximate) objectivity condition</a:t>
                </a:r>
              </a:p>
              <a:p>
                <a:pPr marL="457200" lvl="1" indent="0">
                  <a:lnSpc>
                    <a:spcPct val="150000"/>
                  </a:lnSpc>
                  <a:buNone/>
                </a:pPr>
                <a:endParaRPr lang="en-US" b="1" dirty="0"/>
              </a:p>
              <a:p>
                <a:pPr marL="0" indent="0">
                  <a:buNone/>
                </a:pPr>
                <a:endParaRPr lang="en-US" dirty="0"/>
              </a:p>
              <a:p>
                <a:pPr marL="0" indent="0">
                  <a:buNone/>
                </a:pPr>
                <a:endParaRPr lang="en-US" dirty="0"/>
              </a:p>
              <a:p>
                <a:pPr marL="0" indent="0">
                  <a:buNone/>
                </a:pPr>
                <a:endParaRPr lang="en-US" dirty="0"/>
              </a:p>
              <a:p>
                <a:endParaRPr lang="en-US" dirty="0"/>
              </a:p>
            </p:txBody>
          </p:sp>
        </mc:Choice>
        <mc:Fallback xmlns="">
          <p:sp>
            <p:nvSpPr>
              <p:cNvPr id="8" name="Inhaltsplatzhalter 7">
                <a:extLst>
                  <a:ext uri="{FF2B5EF4-FFF2-40B4-BE49-F238E27FC236}">
                    <a16:creationId xmlns:a16="http://schemas.microsoft.com/office/drawing/2014/main" id="{19810D3D-5D89-D55E-E4C0-9B7751005A50}"/>
                  </a:ext>
                </a:extLst>
              </p:cNvPr>
              <p:cNvSpPr>
                <a:spLocks noGrp="1" noRot="1" noChangeAspect="1" noMove="1" noResize="1" noEditPoints="1" noAdjustHandles="1" noChangeArrowheads="1" noChangeShapeType="1" noTextEdit="1"/>
              </p:cNvSpPr>
              <p:nvPr>
                <p:ph idx="1"/>
              </p:nvPr>
            </p:nvSpPr>
            <p:spPr>
              <a:xfrm>
                <a:off x="360003" y="-4113098"/>
                <a:ext cx="6095994" cy="2862579"/>
              </a:xfrm>
              <a:blipFill>
                <a:blip r:embed="rId2"/>
                <a:stretch>
                  <a:fillRect l="-2287" r="-1247"/>
                </a:stretch>
              </a:blipFill>
            </p:spPr>
            <p:txBody>
              <a:bodyPr/>
              <a:lstStyle/>
              <a:p>
                <a:r>
                  <a:rPr lang="en-US">
                    <a:noFill/>
                  </a:rPr>
                  <a:t> </a:t>
                </a:r>
              </a:p>
            </p:txBody>
          </p:sp>
        </mc:Fallback>
      </mc:AlternateContent>
      <p:grpSp>
        <p:nvGrpSpPr>
          <p:cNvPr id="25" name="Gruppieren 24">
            <a:extLst>
              <a:ext uri="{FF2B5EF4-FFF2-40B4-BE49-F238E27FC236}">
                <a16:creationId xmlns:a16="http://schemas.microsoft.com/office/drawing/2014/main" id="{836154E4-36A0-0F24-22B3-D7B590721371}"/>
              </a:ext>
            </a:extLst>
          </p:cNvPr>
          <p:cNvGrpSpPr/>
          <p:nvPr/>
        </p:nvGrpSpPr>
        <p:grpSpPr>
          <a:xfrm>
            <a:off x="311766" y="1476840"/>
            <a:ext cx="5421688" cy="1076000"/>
            <a:chOff x="767019" y="4659482"/>
            <a:chExt cx="5421688" cy="1076000"/>
          </a:xfrm>
        </p:grpSpPr>
        <p:cxnSp>
          <p:nvCxnSpPr>
            <p:cNvPr id="21" name="Gerade Verbindung mit Pfeil 20">
              <a:extLst>
                <a:ext uri="{FF2B5EF4-FFF2-40B4-BE49-F238E27FC236}">
                  <a16:creationId xmlns:a16="http://schemas.microsoft.com/office/drawing/2014/main" id="{B6B24446-1C8B-D832-2005-C03123570A67}"/>
                </a:ext>
              </a:extLst>
            </p:cNvPr>
            <p:cNvCxnSpPr>
              <a:cxnSpLocks/>
            </p:cNvCxnSpPr>
            <p:nvPr/>
          </p:nvCxnSpPr>
          <p:spPr>
            <a:xfrm>
              <a:off x="3240000" y="5004000"/>
              <a:ext cx="3360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53B7540A-1F15-58B4-F9A5-AC6549C7C812}"/>
                    </a:ext>
                  </a:extLst>
                </p:cNvPr>
                <p:cNvSpPr txBox="1"/>
                <p:nvPr/>
              </p:nvSpPr>
              <p:spPr>
                <a:xfrm>
                  <a:off x="767019" y="4832721"/>
                  <a:ext cx="2541691" cy="646331"/>
                </a:xfrm>
                <a:prstGeom prst="rect">
                  <a:avLst/>
                </a:prstGeom>
                <a:noFill/>
              </p:spPr>
              <p:txBody>
                <a:bodyPr wrap="square" rtlCol="0">
                  <a:spAutoFit/>
                </a:bodyPr>
                <a:lstStyle/>
                <a:p>
                  <a14:m>
                    <m:oMath xmlns:m="http://schemas.openxmlformats.org/officeDocument/2006/math">
                      <m:r>
                        <a:rPr lang="de-DE" b="0" i="1" smtClean="0">
                          <a:latin typeface="Cambria Math" panose="02040503050406030204" pitchFamily="18" charset="0"/>
                        </a:rPr>
                        <m:t>𝐷</m:t>
                      </m:r>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d>
                            <m:dPr>
                              <m:ctrlPr>
                                <a:rPr lang="de-DE" b="0" i="1" smtClean="0">
                                  <a:latin typeface="Cambria Math" panose="02040503050406030204" pitchFamily="18" charset="0"/>
                                </a:rPr>
                              </m:ctrlPr>
                            </m:dPr>
                            <m:e>
                              <m:r>
                                <a:rPr lang="de-DE" b="1" i="1" smtClean="0">
                                  <a:latin typeface="Cambria Math" panose="02040503050406030204" pitchFamily="18" charset="0"/>
                                </a:rPr>
                                <m:t>𝑭</m:t>
                              </m:r>
                              <m:r>
                                <a:rPr lang="de-DE" b="0" i="1" smtClean="0">
                                  <a:latin typeface="Cambria Math" panose="02040503050406030204" pitchFamily="18" charset="0"/>
                                </a:rPr>
                                <m:t>, </m:t>
                              </m:r>
                              <m:r>
                                <a:rPr lang="de-DE" b="0" i="1" smtClean="0">
                                  <a:latin typeface="Cambria Math" panose="02040503050406030204" pitchFamily="18" charset="0"/>
                                </a:rPr>
                                <m:t>𝑊</m:t>
                              </m:r>
                              <m:r>
                                <a:rPr lang="de-DE" b="0" i="1" smtClean="0">
                                  <a:latin typeface="Cambria Math" panose="02040503050406030204" pitchFamily="18" charset="0"/>
                                </a:rPr>
                                <m:t>(</m:t>
                              </m:r>
                              <m:r>
                                <a:rPr lang="de-DE" b="1" i="1" smtClean="0">
                                  <a:latin typeface="Cambria Math" panose="02040503050406030204" pitchFamily="18" charset="0"/>
                                </a:rPr>
                                <m:t>𝑭</m:t>
                              </m:r>
                            </m:e>
                          </m:d>
                          <m:r>
                            <a:rPr lang="de-DE" b="0" i="1" smtClean="0">
                              <a:latin typeface="Cambria Math" panose="02040503050406030204" pitchFamily="18" charset="0"/>
                            </a:rPr>
                            <m:t>, </m:t>
                          </m:r>
                          <m:r>
                            <a:rPr lang="de-DE" b="1" i="1" smtClean="0">
                              <a:latin typeface="Cambria Math" panose="02040503050406030204" pitchFamily="18" charset="0"/>
                            </a:rPr>
                            <m:t>𝑷</m:t>
                          </m:r>
                          <m:r>
                            <a:rPr lang="de-DE" b="1" i="1" smtClean="0">
                              <a:latin typeface="Cambria Math" panose="02040503050406030204" pitchFamily="18" charset="0"/>
                            </a:rPr>
                            <m:t>(</m:t>
                          </m:r>
                          <m:r>
                            <a:rPr lang="de-DE" b="1" i="1" smtClean="0">
                              <a:latin typeface="Cambria Math" panose="02040503050406030204" pitchFamily="18" charset="0"/>
                            </a:rPr>
                            <m:t>𝑭</m:t>
                          </m:r>
                          <m:r>
                            <a:rPr lang="de-DE" b="1" i="1" smtClean="0">
                              <a:latin typeface="Cambria Math" panose="02040503050406030204" pitchFamily="18" charset="0"/>
                            </a:rPr>
                            <m:t>)</m:t>
                          </m:r>
                        </m:e>
                      </m:d>
                    </m:oMath>
                  </a14:m>
                  <a:r>
                    <a:rPr lang="en-US" dirty="0"/>
                    <a:t> </a:t>
                  </a:r>
                </a:p>
                <a:p>
                  <a:endParaRPr lang="en-US" dirty="0"/>
                </a:p>
              </p:txBody>
            </p:sp>
          </mc:Choice>
          <mc:Fallback xmlns="">
            <p:sp>
              <p:nvSpPr>
                <p:cNvPr id="23" name="Textfeld 22">
                  <a:extLst>
                    <a:ext uri="{FF2B5EF4-FFF2-40B4-BE49-F238E27FC236}">
                      <a16:creationId xmlns:a16="http://schemas.microsoft.com/office/drawing/2014/main" id="{53B7540A-1F15-58B4-F9A5-AC6549C7C812}"/>
                    </a:ext>
                  </a:extLst>
                </p:cNvPr>
                <p:cNvSpPr txBox="1">
                  <a:spLocks noRot="1" noChangeAspect="1" noMove="1" noResize="1" noEditPoints="1" noAdjustHandles="1" noChangeArrowheads="1" noChangeShapeType="1" noTextEdit="1"/>
                </p:cNvSpPr>
                <p:nvPr/>
              </p:nvSpPr>
              <p:spPr>
                <a:xfrm>
                  <a:off x="767019" y="4832721"/>
                  <a:ext cx="2541691" cy="646331"/>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feld 23">
                  <a:extLst>
                    <a:ext uri="{FF2B5EF4-FFF2-40B4-BE49-F238E27FC236}">
                      <a16:creationId xmlns:a16="http://schemas.microsoft.com/office/drawing/2014/main" id="{CF1219DF-400A-7EF7-CE08-3BC7968DDF7C}"/>
                    </a:ext>
                  </a:extLst>
                </p:cNvPr>
                <p:cNvSpPr txBox="1"/>
                <p:nvPr/>
              </p:nvSpPr>
              <p:spPr>
                <a:xfrm>
                  <a:off x="3647016" y="4659482"/>
                  <a:ext cx="2541691" cy="1076000"/>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𝐷</m:t>
                            </m:r>
                          </m:e>
                        </m:acc>
                        <m:nary>
                          <m:naryPr>
                            <m:chr m:val="⋃"/>
                            <m:supHide m:val="on"/>
                            <m:ctrlPr>
                              <a:rPr lang="de-DE" b="0" i="1" smtClean="0">
                                <a:latin typeface="Cambria Math" panose="02040503050406030204" pitchFamily="18" charset="0"/>
                              </a:rPr>
                            </m:ctrlPr>
                          </m:naryPr>
                          <m:sub>
                            <m:r>
                              <m:rPr>
                                <m:brk m:alnAt="7"/>
                              </m:rPr>
                              <a:rPr lang="de-DE" b="1" i="1" smtClean="0">
                                <a:latin typeface="Cambria Math" panose="02040503050406030204" pitchFamily="18" charset="0"/>
                              </a:rPr>
                              <m:t>𝑸</m:t>
                            </m:r>
                            <m:r>
                              <a:rPr lang="de-DE" b="1" i="1" smtClean="0">
                                <a:latin typeface="Cambria Math" panose="02040503050406030204" pitchFamily="18" charset="0"/>
                                <a:ea typeface="Cambria Math" panose="02040503050406030204" pitchFamily="18" charset="0"/>
                              </a:rPr>
                              <m:t>∈</m:t>
                            </m:r>
                            <m:sSup>
                              <m:sSupPr>
                                <m:ctrlPr>
                                  <a:rPr lang="de-DE" b="1" i="1" smtClean="0">
                                    <a:latin typeface="Cambria Math" panose="02040503050406030204" pitchFamily="18" charset="0"/>
                                    <a:ea typeface="Cambria Math" panose="02040503050406030204" pitchFamily="18" charset="0"/>
                                  </a:rPr>
                                </m:ctrlPr>
                              </m:sSupPr>
                              <m:e>
                                <m:r>
                                  <a:rPr lang="de-DE" b="0" i="1" smtClean="0">
                                    <a:latin typeface="Cambria Math" panose="02040503050406030204" pitchFamily="18" charset="0"/>
                                    <a:ea typeface="Cambria Math" panose="02040503050406030204" pitchFamily="18" charset="0"/>
                                  </a:rPr>
                                  <m:t>𝐺</m:t>
                                </m:r>
                              </m:e>
                              <m:sup>
                                <m:r>
                                  <a:rPr lang="de-DE" b="1" i="1" smtClean="0">
                                    <a:latin typeface="Cambria Math" panose="02040503050406030204" pitchFamily="18" charset="0"/>
                                    <a:ea typeface="Cambria Math" panose="02040503050406030204" pitchFamily="18" charset="0"/>
                                  </a:rPr>
                                  <m:t>∗</m:t>
                                </m:r>
                              </m:sup>
                            </m:sSup>
                          </m:sub>
                          <m:sup/>
                          <m:e>
                            <m:d>
                              <m:dPr>
                                <m:begChr m:val="{"/>
                                <m:endChr m:val="}"/>
                                <m:ctrlPr>
                                  <a:rPr lang="de-DE" i="1">
                                    <a:latin typeface="Cambria Math" panose="02040503050406030204" pitchFamily="18" charset="0"/>
                                  </a:rPr>
                                </m:ctrlPr>
                              </m:dPr>
                              <m:e>
                                <m:d>
                                  <m:dPr>
                                    <m:ctrlPr>
                                      <a:rPr lang="de-DE" i="1">
                                        <a:latin typeface="Cambria Math" panose="02040503050406030204" pitchFamily="18" charset="0"/>
                                      </a:rPr>
                                    </m:ctrlPr>
                                  </m:dPr>
                                  <m:e>
                                    <m:r>
                                      <a:rPr lang="de-DE" b="1" i="1" smtClean="0">
                                        <a:latin typeface="Cambria Math" panose="02040503050406030204" pitchFamily="18" charset="0"/>
                                      </a:rPr>
                                      <m:t>𝑸</m:t>
                                    </m:r>
                                    <m:r>
                                      <a:rPr lang="de-DE" b="1" i="1">
                                        <a:latin typeface="Cambria Math" panose="02040503050406030204" pitchFamily="18" charset="0"/>
                                      </a:rPr>
                                      <m:t>𝑭</m:t>
                                    </m:r>
                                    <m:r>
                                      <a:rPr lang="de-DE" i="1">
                                        <a:latin typeface="Cambria Math" panose="02040503050406030204" pitchFamily="18" charset="0"/>
                                      </a:rPr>
                                      <m:t>, </m:t>
                                    </m:r>
                                    <m:r>
                                      <a:rPr lang="de-DE" i="1">
                                        <a:latin typeface="Cambria Math" panose="02040503050406030204" pitchFamily="18" charset="0"/>
                                      </a:rPr>
                                      <m:t>𝑊</m:t>
                                    </m:r>
                                    <m:r>
                                      <a:rPr lang="de-DE" i="1">
                                        <a:latin typeface="Cambria Math" panose="02040503050406030204" pitchFamily="18" charset="0"/>
                                      </a:rPr>
                                      <m:t>(</m:t>
                                    </m:r>
                                    <m:r>
                                      <a:rPr lang="de-DE" b="1" i="1">
                                        <a:latin typeface="Cambria Math" panose="02040503050406030204" pitchFamily="18" charset="0"/>
                                      </a:rPr>
                                      <m:t>𝑭</m:t>
                                    </m:r>
                                  </m:e>
                                </m:d>
                                <m:r>
                                  <a:rPr lang="de-DE" i="1">
                                    <a:latin typeface="Cambria Math" panose="02040503050406030204" pitchFamily="18" charset="0"/>
                                  </a:rPr>
                                  <m:t>, </m:t>
                                </m:r>
                                <m:r>
                                  <a:rPr lang="de-DE" b="1" i="1" smtClean="0">
                                    <a:latin typeface="Cambria Math" panose="02040503050406030204" pitchFamily="18" charset="0"/>
                                  </a:rPr>
                                  <m:t>𝑸</m:t>
                                </m:r>
                                <m:r>
                                  <a:rPr lang="de-DE" b="1" i="1">
                                    <a:latin typeface="Cambria Math" panose="02040503050406030204" pitchFamily="18" charset="0"/>
                                  </a:rPr>
                                  <m:t>𝑷</m:t>
                                </m:r>
                                <m:r>
                                  <a:rPr lang="de-DE" b="1" i="1">
                                    <a:latin typeface="Cambria Math" panose="02040503050406030204" pitchFamily="18" charset="0"/>
                                  </a:rPr>
                                  <m:t>(</m:t>
                                </m:r>
                                <m:r>
                                  <a:rPr lang="de-DE" b="1" i="1">
                                    <a:latin typeface="Cambria Math" panose="02040503050406030204" pitchFamily="18" charset="0"/>
                                  </a:rPr>
                                  <m:t>𝑭</m:t>
                                </m:r>
                                <m:r>
                                  <a:rPr lang="de-DE" b="1" i="1">
                                    <a:latin typeface="Cambria Math" panose="02040503050406030204" pitchFamily="18" charset="0"/>
                                  </a:rPr>
                                  <m:t>)</m:t>
                                </m:r>
                              </m:e>
                            </m:d>
                          </m:e>
                        </m:nary>
                      </m:oMath>
                    </m:oMathPara>
                  </a14:m>
                  <a:endParaRPr lang="en-US" dirty="0"/>
                </a:p>
                <a:p>
                  <a:endParaRPr lang="en-US" dirty="0"/>
                </a:p>
              </p:txBody>
            </p:sp>
          </mc:Choice>
          <mc:Fallback xmlns="">
            <p:sp>
              <p:nvSpPr>
                <p:cNvPr id="24" name="Textfeld 23">
                  <a:extLst>
                    <a:ext uri="{FF2B5EF4-FFF2-40B4-BE49-F238E27FC236}">
                      <a16:creationId xmlns:a16="http://schemas.microsoft.com/office/drawing/2014/main" id="{CF1219DF-400A-7EF7-CE08-3BC7968DDF7C}"/>
                    </a:ext>
                  </a:extLst>
                </p:cNvPr>
                <p:cNvSpPr txBox="1">
                  <a:spLocks noRot="1" noChangeAspect="1" noMove="1" noResize="1" noEditPoints="1" noAdjustHandles="1" noChangeArrowheads="1" noChangeShapeType="1" noTextEdit="1"/>
                </p:cNvSpPr>
                <p:nvPr/>
              </p:nvSpPr>
              <p:spPr>
                <a:xfrm>
                  <a:off x="3647016" y="4659482"/>
                  <a:ext cx="2541691" cy="1076000"/>
                </a:xfrm>
                <a:prstGeom prst="rect">
                  <a:avLst/>
                </a:prstGeom>
                <a:blipFill>
                  <a:blip r:embed="rId4"/>
                  <a:stretch>
                    <a:fillRect l="-21393" t="-89535" r="-6965" b="-97674"/>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6" name="Textfeld 25">
                <a:extLst>
                  <a:ext uri="{FF2B5EF4-FFF2-40B4-BE49-F238E27FC236}">
                    <a16:creationId xmlns:a16="http://schemas.microsoft.com/office/drawing/2014/main" id="{1B4435A1-B6D4-CA2E-3123-7730E7C6124D}"/>
                  </a:ext>
                </a:extLst>
              </p:cNvPr>
              <p:cNvSpPr txBox="1"/>
              <p:nvPr/>
            </p:nvSpPr>
            <p:spPr>
              <a:xfrm>
                <a:off x="311766" y="2524043"/>
                <a:ext cx="5040000" cy="1323439"/>
              </a:xfrm>
              <a:prstGeom prst="rect">
                <a:avLst/>
              </a:prstGeom>
              <a:noFill/>
            </p:spPr>
            <p:txBody>
              <a:bodyPr wrap="square" rtlCol="0">
                <a:spAutoFit/>
              </a:bodyPr>
              <a:lstStyle/>
              <a:p>
                <a:pPr marL="285750" indent="-285750">
                  <a:buFont typeface="Wingdings" pitchFamily="2" charset="2"/>
                  <a:buChar char="§"/>
                </a:pPr>
                <a:r>
                  <a:rPr lang="en-US" sz="2000" dirty="0"/>
                  <a:t>Augment the dataset with [8, 16, 32, …] rotation matrices </a:t>
                </a:r>
                <a14:m>
                  <m:oMath xmlns:m="http://schemas.openxmlformats.org/officeDocument/2006/math">
                    <m:r>
                      <a:rPr lang="de-DE" sz="2000" b="1" i="1" smtClean="0">
                        <a:latin typeface="Cambria Math" panose="02040503050406030204" pitchFamily="18" charset="0"/>
                      </a:rPr>
                      <m:t>𝑸</m:t>
                    </m:r>
                  </m:oMath>
                </a14:m>
                <a:r>
                  <a:rPr lang="en-US" sz="2000" dirty="0"/>
                  <a:t> and check the the fulfillment of the objectivity conditions for 1024 random </a:t>
                </a:r>
                <a:r>
                  <a:rPr lang="en-US" sz="2000" dirty="0" err="1"/>
                  <a:t>oberservers</a:t>
                </a:r>
                <a:r>
                  <a:rPr lang="en-US" sz="2000" dirty="0"/>
                  <a:t> </a:t>
                </a:r>
              </a:p>
            </p:txBody>
          </p:sp>
        </mc:Choice>
        <mc:Fallback xmlns="">
          <p:sp>
            <p:nvSpPr>
              <p:cNvPr id="26" name="Textfeld 25">
                <a:extLst>
                  <a:ext uri="{FF2B5EF4-FFF2-40B4-BE49-F238E27FC236}">
                    <a16:creationId xmlns:a16="http://schemas.microsoft.com/office/drawing/2014/main" id="{1B4435A1-B6D4-CA2E-3123-7730E7C6124D}"/>
                  </a:ext>
                </a:extLst>
              </p:cNvPr>
              <p:cNvSpPr txBox="1">
                <a:spLocks noRot="1" noChangeAspect="1" noMove="1" noResize="1" noEditPoints="1" noAdjustHandles="1" noChangeArrowheads="1" noChangeShapeType="1" noTextEdit="1"/>
              </p:cNvSpPr>
              <p:nvPr/>
            </p:nvSpPr>
            <p:spPr>
              <a:xfrm>
                <a:off x="311766" y="2524043"/>
                <a:ext cx="5040000" cy="1323439"/>
              </a:xfrm>
              <a:prstGeom prst="rect">
                <a:avLst/>
              </a:prstGeom>
              <a:blipFill>
                <a:blip r:embed="rId5"/>
                <a:stretch>
                  <a:fillRect l="-1005" t="-1905" r="-2010" b="-7619"/>
                </a:stretch>
              </a:blipFill>
            </p:spPr>
            <p:txBody>
              <a:bodyPr/>
              <a:lstStyle/>
              <a:p>
                <a:r>
                  <a:rPr lang="en-US">
                    <a:noFill/>
                  </a:rPr>
                  <a:t> </a:t>
                </a:r>
              </a:p>
            </p:txBody>
          </p:sp>
        </mc:Fallback>
      </mc:AlternateContent>
      <p:pic>
        <p:nvPicPr>
          <p:cNvPr id="27" name="Grafik 26">
            <a:extLst>
              <a:ext uri="{FF2B5EF4-FFF2-40B4-BE49-F238E27FC236}">
                <a16:creationId xmlns:a16="http://schemas.microsoft.com/office/drawing/2014/main" id="{ABCD9112-F51D-5FBD-D5C1-5CBC81E9C669}"/>
              </a:ext>
            </a:extLst>
          </p:cNvPr>
          <p:cNvPicPr>
            <a:picLocks/>
          </p:cNvPicPr>
          <p:nvPr/>
        </p:nvPicPr>
        <p:blipFill>
          <a:blip r:embed="rId6"/>
          <a:stretch>
            <a:fillRect/>
          </a:stretch>
        </p:blipFill>
        <p:spPr>
          <a:xfrm>
            <a:off x="6433200" y="1159200"/>
            <a:ext cx="4964400" cy="2700000"/>
          </a:xfrm>
          <a:prstGeom prst="rect">
            <a:avLst/>
          </a:prstGeom>
        </p:spPr>
      </p:pic>
      <p:pic>
        <p:nvPicPr>
          <p:cNvPr id="28" name="Grafik 27">
            <a:extLst>
              <a:ext uri="{FF2B5EF4-FFF2-40B4-BE49-F238E27FC236}">
                <a16:creationId xmlns:a16="http://schemas.microsoft.com/office/drawing/2014/main" id="{65A451EF-6567-76E0-FD63-B2BA8FA7D33B}"/>
              </a:ext>
            </a:extLst>
          </p:cNvPr>
          <p:cNvPicPr>
            <a:picLocks/>
          </p:cNvPicPr>
          <p:nvPr/>
        </p:nvPicPr>
        <p:blipFill>
          <a:blip r:embed="rId7"/>
          <a:stretch>
            <a:fillRect/>
          </a:stretch>
        </p:blipFill>
        <p:spPr>
          <a:xfrm>
            <a:off x="6411600" y="3672000"/>
            <a:ext cx="4964400" cy="2862000"/>
          </a:xfrm>
          <a:prstGeom prst="rect">
            <a:avLst/>
          </a:prstGeom>
        </p:spPr>
      </p:pic>
      <mc:AlternateContent xmlns:mc="http://schemas.openxmlformats.org/markup-compatibility/2006" xmlns:a14="http://schemas.microsoft.com/office/drawing/2010/main">
        <mc:Choice Requires="a14">
          <p:sp>
            <p:nvSpPr>
              <p:cNvPr id="3" name="Textfeld 2">
                <a:extLst>
                  <a:ext uri="{FF2B5EF4-FFF2-40B4-BE49-F238E27FC236}">
                    <a16:creationId xmlns:a16="http://schemas.microsoft.com/office/drawing/2014/main" id="{7AEB70ED-596A-8EB4-7932-25C9D301BB7C}"/>
                  </a:ext>
                </a:extLst>
              </p:cNvPr>
              <p:cNvSpPr txBox="1"/>
              <p:nvPr/>
            </p:nvSpPr>
            <p:spPr>
              <a:xfrm>
                <a:off x="600747" y="3847482"/>
                <a:ext cx="5040000" cy="1323439"/>
              </a:xfrm>
              <a:prstGeom prst="rect">
                <a:avLst/>
              </a:prstGeom>
              <a:noFill/>
            </p:spPr>
            <p:txBody>
              <a:bodyPr wrap="square" rtlCol="0">
                <a:spAutoFit/>
              </a:bodyPr>
              <a:lstStyle/>
              <a:p>
                <a:pPr marL="285750" indent="-285750">
                  <a:buFont typeface="Wingdings" pitchFamily="2" charset="2"/>
                  <a:buChar char="§"/>
                </a:pPr>
                <a14:m>
                  <m:oMath xmlns:m="http://schemas.openxmlformats.org/officeDocument/2006/math">
                    <m:r>
                      <a:rPr lang="de-DE" sz="2000" b="0" i="1" smtClean="0">
                        <a:latin typeface="Cambria Math" panose="02040503050406030204" pitchFamily="18" charset="0"/>
                      </a:rPr>
                      <m:t>𝑊</m:t>
                    </m:r>
                    <m:d>
                      <m:dPr>
                        <m:ctrlPr>
                          <a:rPr lang="de-DE" sz="2000" b="0" i="1" smtClean="0">
                            <a:latin typeface="Cambria Math" panose="02040503050406030204" pitchFamily="18" charset="0"/>
                          </a:rPr>
                        </m:ctrlPr>
                      </m:dPr>
                      <m:e>
                        <m:r>
                          <a:rPr lang="de-DE" sz="2000" b="1" i="1" smtClean="0">
                            <a:latin typeface="Cambria Math" panose="02040503050406030204" pitchFamily="18" charset="0"/>
                          </a:rPr>
                          <m:t>𝑸𝑭</m:t>
                        </m:r>
                      </m:e>
                    </m:d>
                    <m:r>
                      <a:rPr lang="de-DE" sz="2000" b="0" i="1" smtClean="0">
                        <a:latin typeface="Cambria Math" panose="02040503050406030204" pitchFamily="18" charset="0"/>
                      </a:rPr>
                      <m:t>=</m:t>
                    </m:r>
                    <m:r>
                      <a:rPr lang="de-DE" sz="2000" b="0" i="1" smtClean="0">
                        <a:latin typeface="Cambria Math" panose="02040503050406030204" pitchFamily="18" charset="0"/>
                      </a:rPr>
                      <m:t>𝑊</m:t>
                    </m:r>
                  </m:oMath>
                </a14:m>
                <a:endParaRPr lang="en-US" sz="2000" dirty="0"/>
              </a:p>
              <a:p>
                <a:pPr marL="285750" indent="-285750">
                  <a:buFont typeface="Wingdings" pitchFamily="2" charset="2"/>
                  <a:buChar char="§"/>
                </a:pPr>
                <a:r>
                  <a:rPr lang="de-DE" sz="2000" b="1" dirty="0"/>
                  <a:t>P</a:t>
                </a:r>
                <a14:m>
                  <m:oMath xmlns:m="http://schemas.openxmlformats.org/officeDocument/2006/math">
                    <m:d>
                      <m:dPr>
                        <m:ctrlPr>
                          <a:rPr lang="de-DE" sz="2000" b="0" i="1" smtClean="0">
                            <a:latin typeface="Cambria Math" panose="02040503050406030204" pitchFamily="18" charset="0"/>
                          </a:rPr>
                        </m:ctrlPr>
                      </m:dPr>
                      <m:e>
                        <m:r>
                          <a:rPr lang="de-DE" sz="2000" b="1" i="1" smtClean="0">
                            <a:latin typeface="Cambria Math" panose="02040503050406030204" pitchFamily="18" charset="0"/>
                          </a:rPr>
                          <m:t>𝑸𝑭</m:t>
                        </m:r>
                      </m:e>
                    </m:d>
                    <m:r>
                      <a:rPr lang="de-DE" sz="2000" b="0" i="1" smtClean="0">
                        <a:latin typeface="Cambria Math" panose="02040503050406030204" pitchFamily="18" charset="0"/>
                      </a:rPr>
                      <m:t>=</m:t>
                    </m:r>
                    <m:r>
                      <a:rPr lang="de-DE" sz="2000" b="1" i="1" smtClean="0">
                        <a:latin typeface="Cambria Math" panose="02040503050406030204" pitchFamily="18" charset="0"/>
                      </a:rPr>
                      <m:t>𝑸𝑷</m:t>
                    </m:r>
                    <m:d>
                      <m:dPr>
                        <m:ctrlPr>
                          <a:rPr lang="de-DE" sz="2000" b="1" i="1" smtClean="0">
                            <a:latin typeface="Cambria Math" panose="02040503050406030204" pitchFamily="18" charset="0"/>
                          </a:rPr>
                        </m:ctrlPr>
                      </m:dPr>
                      <m:e>
                        <m:r>
                          <a:rPr lang="de-DE" sz="2000" b="1" i="1" smtClean="0">
                            <a:latin typeface="Cambria Math" panose="02040503050406030204" pitchFamily="18" charset="0"/>
                          </a:rPr>
                          <m:t>𝑭</m:t>
                        </m:r>
                      </m:e>
                    </m:d>
                  </m:oMath>
                </a14:m>
                <a:endParaRPr lang="de-DE" sz="2000" b="1" dirty="0"/>
              </a:p>
              <a:p>
                <a:pPr marL="342900" indent="-342900">
                  <a:buFont typeface="Arial" panose="020B0604020202020204" pitchFamily="34" charset="0"/>
                  <a:buChar char="•"/>
                </a:pPr>
                <a:endParaRPr lang="en-US" sz="2000" b="1" dirty="0">
                  <a:solidFill>
                    <a:schemeClr val="accent1"/>
                  </a:solidFill>
                </a:endParaRPr>
              </a:p>
              <a:p>
                <a:pPr marL="285750" indent="-285750">
                  <a:buFont typeface="Wingdings" pitchFamily="2" charset="2"/>
                  <a:buChar char="§"/>
                </a:pPr>
                <a:endParaRPr lang="en-US" sz="2000" dirty="0"/>
              </a:p>
            </p:txBody>
          </p:sp>
        </mc:Choice>
        <mc:Fallback xmlns="">
          <p:sp>
            <p:nvSpPr>
              <p:cNvPr id="3" name="Textfeld 2">
                <a:extLst>
                  <a:ext uri="{FF2B5EF4-FFF2-40B4-BE49-F238E27FC236}">
                    <a16:creationId xmlns:a16="http://schemas.microsoft.com/office/drawing/2014/main" id="{7AEB70ED-596A-8EB4-7932-25C9D301BB7C}"/>
                  </a:ext>
                </a:extLst>
              </p:cNvPr>
              <p:cNvSpPr txBox="1">
                <a:spLocks noRot="1" noChangeAspect="1" noMove="1" noResize="1" noEditPoints="1" noAdjustHandles="1" noChangeArrowheads="1" noChangeShapeType="1" noTextEdit="1"/>
              </p:cNvSpPr>
              <p:nvPr/>
            </p:nvSpPr>
            <p:spPr>
              <a:xfrm>
                <a:off x="600747" y="3847482"/>
                <a:ext cx="5040000" cy="1323439"/>
              </a:xfrm>
              <a:prstGeom prst="rect">
                <a:avLst/>
              </a:prstGeom>
              <a:blipFill>
                <a:blip r:embed="rId8"/>
                <a:stretch>
                  <a:fillRect l="-1005" t="-943"/>
                </a:stretch>
              </a:blipFill>
            </p:spPr>
            <p:txBody>
              <a:bodyPr/>
              <a:lstStyle/>
              <a:p>
                <a:r>
                  <a:rPr lang="en-US">
                    <a:noFill/>
                  </a:rPr>
                  <a:t> </a:t>
                </a:r>
              </a:p>
            </p:txBody>
          </p:sp>
        </mc:Fallback>
      </mc:AlternateContent>
      <p:sp>
        <p:nvSpPr>
          <p:cNvPr id="7" name="Textfeld 6">
            <a:extLst>
              <a:ext uri="{FF2B5EF4-FFF2-40B4-BE49-F238E27FC236}">
                <a16:creationId xmlns:a16="http://schemas.microsoft.com/office/drawing/2014/main" id="{845DBA69-3E0A-98FA-7962-2B1BE97BB572}"/>
              </a:ext>
            </a:extLst>
          </p:cNvPr>
          <p:cNvSpPr txBox="1"/>
          <p:nvPr/>
        </p:nvSpPr>
        <p:spPr>
          <a:xfrm>
            <a:off x="360000" y="4569244"/>
            <a:ext cx="5040000" cy="2246769"/>
          </a:xfrm>
          <a:prstGeom prst="rect">
            <a:avLst/>
          </a:prstGeom>
          <a:noFill/>
        </p:spPr>
        <p:txBody>
          <a:bodyPr wrap="square" rtlCol="0">
            <a:spAutoFit/>
          </a:bodyPr>
          <a:lstStyle/>
          <a:p>
            <a:r>
              <a:rPr lang="en-US" sz="2000" b="1" dirty="0">
                <a:solidFill>
                  <a:srgbClr val="00B050"/>
                </a:solidFill>
              </a:rPr>
              <a:t>Pros:</a:t>
            </a:r>
          </a:p>
          <a:p>
            <a:pPr marL="342900" indent="-342900">
              <a:buFont typeface="Wingdings" pitchFamily="2" charset="2"/>
              <a:buChar char="§"/>
            </a:pPr>
            <a:r>
              <a:rPr lang="en-US" sz="2000" dirty="0">
                <a:solidFill>
                  <a:srgbClr val="00B050"/>
                </a:solidFill>
              </a:rPr>
              <a:t>No “extra” data</a:t>
            </a:r>
          </a:p>
          <a:p>
            <a:pPr marL="342900" indent="-342900">
              <a:buFont typeface="Wingdings" pitchFamily="2" charset="2"/>
              <a:buChar char="§"/>
            </a:pPr>
            <a:r>
              <a:rPr lang="en-US" sz="2000" dirty="0">
                <a:solidFill>
                  <a:srgbClr val="00B050"/>
                </a:solidFill>
              </a:rPr>
              <a:t>Physics-aware</a:t>
            </a:r>
          </a:p>
          <a:p>
            <a:r>
              <a:rPr lang="en-US" sz="2000" b="1" dirty="0">
                <a:solidFill>
                  <a:schemeClr val="accent1"/>
                </a:solidFill>
              </a:rPr>
              <a:t>Cons:</a:t>
            </a:r>
          </a:p>
          <a:p>
            <a:pPr marL="342900" indent="-342900">
              <a:buFont typeface="Wingdings" pitchFamily="2" charset="2"/>
              <a:buChar char="§"/>
            </a:pPr>
            <a:r>
              <a:rPr lang="en-US" sz="2000" dirty="0">
                <a:solidFill>
                  <a:schemeClr val="accent1"/>
                </a:solidFill>
              </a:rPr>
              <a:t>Training time</a:t>
            </a:r>
          </a:p>
          <a:p>
            <a:pPr marL="342900" indent="-342900">
              <a:buFont typeface="Wingdings" pitchFamily="2" charset="2"/>
              <a:buChar char="§"/>
            </a:pPr>
            <a:r>
              <a:rPr lang="en-US" sz="2000" dirty="0">
                <a:solidFill>
                  <a:schemeClr val="accent1"/>
                </a:solidFill>
              </a:rPr>
              <a:t>Weak sense, not exactly fulfilled</a:t>
            </a:r>
          </a:p>
          <a:p>
            <a:pPr marL="285750" indent="-285750">
              <a:buFont typeface="Wingdings" pitchFamily="2" charset="2"/>
              <a:buChar char="§"/>
            </a:pPr>
            <a:endParaRPr lang="en-US" sz="2000" dirty="0"/>
          </a:p>
        </p:txBody>
      </p:sp>
    </p:spTree>
    <p:extLst>
      <p:ext uri="{BB962C8B-B14F-4D97-AF65-F5344CB8AC3E}">
        <p14:creationId xmlns:p14="http://schemas.microsoft.com/office/powerpoint/2010/main" val="40237358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A4A3BFD-66CA-1788-15B6-3A20BBB00896}"/>
              </a:ext>
            </a:extLst>
          </p:cNvPr>
          <p:cNvSpPr>
            <a:spLocks noGrp="1"/>
          </p:cNvSpPr>
          <p:nvPr>
            <p:ph type="ctrTitle"/>
          </p:nvPr>
        </p:nvSpPr>
        <p:spPr/>
        <p:txBody>
          <a:bodyPr/>
          <a:lstStyle/>
          <a:p>
            <a:r>
              <a:rPr lang="en-US" dirty="0"/>
              <a:t>Thank you for your attention!</a:t>
            </a:r>
          </a:p>
        </p:txBody>
      </p:sp>
      <p:sp>
        <p:nvSpPr>
          <p:cNvPr id="3" name="Untertitel 2">
            <a:extLst>
              <a:ext uri="{FF2B5EF4-FFF2-40B4-BE49-F238E27FC236}">
                <a16:creationId xmlns:a16="http://schemas.microsoft.com/office/drawing/2014/main" id="{76BDBF76-DC1C-B856-F286-AD32D0361C74}"/>
              </a:ext>
            </a:extLst>
          </p:cNvPr>
          <p:cNvSpPr>
            <a:spLocks noGrp="1"/>
          </p:cNvSpPr>
          <p:nvPr>
            <p:ph type="subTitle" idx="1"/>
          </p:nvPr>
        </p:nvSpPr>
        <p:spPr/>
        <p:txBody>
          <a:bodyPr/>
          <a:lstStyle/>
          <a:p>
            <a:endParaRPr lang="en-US"/>
          </a:p>
        </p:txBody>
      </p:sp>
      <p:sp>
        <p:nvSpPr>
          <p:cNvPr id="4" name="Datumsplatzhalter 3">
            <a:extLst>
              <a:ext uri="{FF2B5EF4-FFF2-40B4-BE49-F238E27FC236}">
                <a16:creationId xmlns:a16="http://schemas.microsoft.com/office/drawing/2014/main" id="{7791A629-4AD1-5534-CBC4-BA1C797DF9D6}"/>
              </a:ext>
            </a:extLst>
          </p:cNvPr>
          <p:cNvSpPr>
            <a:spLocks noGrp="1"/>
          </p:cNvSpPr>
          <p:nvPr>
            <p:ph type="dt" sz="half" idx="10"/>
          </p:nvPr>
        </p:nvSpPr>
        <p:spPr/>
        <p:txBody>
          <a:bodyPr/>
          <a:lstStyle/>
          <a:p>
            <a:fld id="{AA9AAD58-CFA3-6449-BBE1-C718411D2FE6}" type="datetime1">
              <a:rPr lang="de-DE" smtClean="0"/>
              <a:t>12.12.24</a:t>
            </a:fld>
            <a:endParaRPr lang="de-DE" dirty="0"/>
          </a:p>
        </p:txBody>
      </p:sp>
      <p:sp>
        <p:nvSpPr>
          <p:cNvPr id="5" name="Foliennummernplatzhalter 4">
            <a:extLst>
              <a:ext uri="{FF2B5EF4-FFF2-40B4-BE49-F238E27FC236}">
                <a16:creationId xmlns:a16="http://schemas.microsoft.com/office/drawing/2014/main" id="{2141326E-AABF-C47F-761C-91FCDEC17A53}"/>
              </a:ext>
            </a:extLst>
          </p:cNvPr>
          <p:cNvSpPr>
            <a:spLocks noGrp="1"/>
          </p:cNvSpPr>
          <p:nvPr>
            <p:ph type="sldNum" sz="quarter" idx="12"/>
          </p:nvPr>
        </p:nvSpPr>
        <p:spPr/>
        <p:txBody>
          <a:bodyPr/>
          <a:lstStyle/>
          <a:p>
            <a:fld id="{DD2F4C09-65E4-4AD7-8D55-83CBD210ED85}" type="slidenum">
              <a:rPr lang="de-DE" smtClean="0"/>
              <a:pPr/>
              <a:t>23</a:t>
            </a:fld>
            <a:endParaRPr lang="de-DE"/>
          </a:p>
        </p:txBody>
      </p:sp>
    </p:spTree>
    <p:extLst>
      <p:ext uri="{BB962C8B-B14F-4D97-AF65-F5344CB8AC3E}">
        <p14:creationId xmlns:p14="http://schemas.microsoft.com/office/powerpoint/2010/main" val="1062182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43B8160-18AE-5ECF-C735-BEDF0173B96A}"/>
              </a:ext>
            </a:extLst>
          </p:cNvPr>
          <p:cNvSpPr>
            <a:spLocks noGrp="1"/>
          </p:cNvSpPr>
          <p:nvPr>
            <p:ph type="title"/>
          </p:nvPr>
        </p:nvSpPr>
        <p:spPr/>
        <p:txBody>
          <a:bodyPr anchor="t">
            <a:normAutofit/>
          </a:bodyPr>
          <a:lstStyle/>
          <a:p>
            <a:r>
              <a:rPr lang="en-US" sz="3200" dirty="0"/>
              <a:t>Neural network model – </a:t>
            </a:r>
            <a:br>
              <a:rPr lang="en-US" sz="3200" dirty="0"/>
            </a:br>
            <a:r>
              <a:rPr lang="en-US" sz="3200" dirty="0"/>
              <a:t>A naïve approach</a:t>
            </a:r>
          </a:p>
        </p:txBody>
      </p:sp>
      <p:sp>
        <p:nvSpPr>
          <p:cNvPr id="4" name="Datumsplatzhalter 3">
            <a:extLst>
              <a:ext uri="{FF2B5EF4-FFF2-40B4-BE49-F238E27FC236}">
                <a16:creationId xmlns:a16="http://schemas.microsoft.com/office/drawing/2014/main" id="{63E0CFCC-A4CD-7BD1-989B-BB2EA71AE510}"/>
              </a:ext>
            </a:extLst>
          </p:cNvPr>
          <p:cNvSpPr>
            <a:spLocks noGrp="1"/>
          </p:cNvSpPr>
          <p:nvPr>
            <p:ph type="dt" sz="half" idx="10"/>
          </p:nvPr>
        </p:nvSpPr>
        <p:spPr/>
        <p:txBody>
          <a:bodyPr/>
          <a:lstStyle/>
          <a:p>
            <a:fld id="{F033DDB9-20A1-F249-B817-FC3A576ACE88}" type="datetime1">
              <a:rPr lang="de-DE" smtClean="0"/>
              <a:t>12.12.24</a:t>
            </a:fld>
            <a:endParaRPr lang="de-DE" dirty="0"/>
          </a:p>
        </p:txBody>
      </p:sp>
      <p:sp>
        <p:nvSpPr>
          <p:cNvPr id="5" name="Fußzeilenplatzhalter 4">
            <a:extLst>
              <a:ext uri="{FF2B5EF4-FFF2-40B4-BE49-F238E27FC236}">
                <a16:creationId xmlns:a16="http://schemas.microsoft.com/office/drawing/2014/main" id="{909C2623-0FC0-FEAF-609A-EFA9EF81E089}"/>
              </a:ext>
            </a:extLst>
          </p:cNvPr>
          <p:cNvSpPr>
            <a:spLocks noGrp="1"/>
          </p:cNvSpPr>
          <p:nvPr>
            <p:ph type="ftr" sz="quarter" idx="11"/>
          </p:nvPr>
        </p:nvSpPr>
        <p:spPr/>
        <p:txBody>
          <a:bodyPr/>
          <a:lstStyle/>
          <a:p>
            <a:r>
              <a:rPr lang="de-DE" sz="1000" dirty="0"/>
              <a:t>Tutorial | </a:t>
            </a:r>
            <a:r>
              <a:rPr lang="de-DE" sz="1000" dirty="0" err="1"/>
              <a:t>Hyperelasticity</a:t>
            </a:r>
            <a:r>
              <a:rPr lang="de-DE" sz="1000" dirty="0"/>
              <a:t> | Task 2</a:t>
            </a:r>
          </a:p>
        </p:txBody>
      </p:sp>
      <p:sp>
        <p:nvSpPr>
          <p:cNvPr id="6" name="Foliennummernplatzhalter 5">
            <a:extLst>
              <a:ext uri="{FF2B5EF4-FFF2-40B4-BE49-F238E27FC236}">
                <a16:creationId xmlns:a16="http://schemas.microsoft.com/office/drawing/2014/main" id="{FBCC6188-9CB9-BC02-6662-412BE21081DF}"/>
              </a:ext>
            </a:extLst>
          </p:cNvPr>
          <p:cNvSpPr>
            <a:spLocks noGrp="1"/>
          </p:cNvSpPr>
          <p:nvPr>
            <p:ph type="sldNum" sz="quarter" idx="12"/>
          </p:nvPr>
        </p:nvSpPr>
        <p:spPr/>
        <p:txBody>
          <a:bodyPr/>
          <a:lstStyle/>
          <a:p>
            <a:fld id="{DD2F4C09-65E4-4AD7-8D55-83CBD210ED85}" type="slidenum">
              <a:rPr lang="de-DE" smtClean="0"/>
              <a:pPr/>
              <a:t>24</a:t>
            </a:fld>
            <a:endParaRPr lang="de-DE" dirty="0"/>
          </a:p>
        </p:txBody>
      </p:sp>
      <p:grpSp>
        <p:nvGrpSpPr>
          <p:cNvPr id="236" name="Gruppieren 235">
            <a:extLst>
              <a:ext uri="{FF2B5EF4-FFF2-40B4-BE49-F238E27FC236}">
                <a16:creationId xmlns:a16="http://schemas.microsoft.com/office/drawing/2014/main" id="{88F25B2D-EFD5-3E4A-0BA9-2D295649B238}"/>
              </a:ext>
            </a:extLst>
          </p:cNvPr>
          <p:cNvGrpSpPr/>
          <p:nvPr/>
        </p:nvGrpSpPr>
        <p:grpSpPr>
          <a:xfrm>
            <a:off x="1779258" y="1983518"/>
            <a:ext cx="6533510" cy="3902771"/>
            <a:chOff x="1779258" y="1983518"/>
            <a:chExt cx="6533510" cy="3902771"/>
          </a:xfrm>
        </p:grpSpPr>
        <p:grpSp>
          <p:nvGrpSpPr>
            <p:cNvPr id="149" name="Gruppieren 148">
              <a:extLst>
                <a:ext uri="{FF2B5EF4-FFF2-40B4-BE49-F238E27FC236}">
                  <a16:creationId xmlns:a16="http://schemas.microsoft.com/office/drawing/2014/main" id="{C369A3A4-C468-0185-950F-361EA7F4E152}"/>
                </a:ext>
              </a:extLst>
            </p:cNvPr>
            <p:cNvGrpSpPr/>
            <p:nvPr/>
          </p:nvGrpSpPr>
          <p:grpSpPr>
            <a:xfrm>
              <a:off x="1779258" y="1983518"/>
              <a:ext cx="6533510" cy="3902771"/>
              <a:chOff x="809978" y="1860957"/>
              <a:chExt cx="6533510" cy="3902771"/>
            </a:xfrm>
          </p:grpSpPr>
          <p:sp>
            <p:nvSpPr>
              <p:cNvPr id="8" name="Abgerundetes Rechteck 7">
                <a:extLst>
                  <a:ext uri="{FF2B5EF4-FFF2-40B4-BE49-F238E27FC236}">
                    <a16:creationId xmlns:a16="http://schemas.microsoft.com/office/drawing/2014/main" id="{D2CD7639-77A9-5E3A-5539-5BF05C65DC90}"/>
                  </a:ext>
                </a:extLst>
              </p:cNvPr>
              <p:cNvSpPr/>
              <p:nvPr/>
            </p:nvSpPr>
            <p:spPr>
              <a:xfrm>
                <a:off x="5617851" y="5445370"/>
                <a:ext cx="1725637" cy="309473"/>
              </a:xfrm>
              <a:prstGeom prst="roundRect">
                <a:avLst/>
              </a:prstGeom>
              <a:solidFill>
                <a:srgbClr val="FF0000">
                  <a:alpha val="2808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output layer</a:t>
                </a:r>
              </a:p>
            </p:txBody>
          </p:sp>
          <p:sp>
            <p:nvSpPr>
              <p:cNvPr id="19" name="Oval 18">
                <a:extLst>
                  <a:ext uri="{FF2B5EF4-FFF2-40B4-BE49-F238E27FC236}">
                    <a16:creationId xmlns:a16="http://schemas.microsoft.com/office/drawing/2014/main" id="{6E08E132-292F-4C56-EF20-373FFA097D4E}"/>
                  </a:ext>
                </a:extLst>
              </p:cNvPr>
              <p:cNvSpPr/>
              <p:nvPr/>
            </p:nvSpPr>
            <p:spPr>
              <a:xfrm>
                <a:off x="3273969" y="2690481"/>
                <a:ext cx="378229"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0" name="Oval 19">
                <a:extLst>
                  <a:ext uri="{FF2B5EF4-FFF2-40B4-BE49-F238E27FC236}">
                    <a16:creationId xmlns:a16="http://schemas.microsoft.com/office/drawing/2014/main" id="{495AE902-341C-F463-2F91-2B2332599872}"/>
                  </a:ext>
                </a:extLst>
              </p:cNvPr>
              <p:cNvSpPr/>
              <p:nvPr/>
            </p:nvSpPr>
            <p:spPr>
              <a:xfrm>
                <a:off x="3273969" y="3090744"/>
                <a:ext cx="378229"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479A59F1-84B5-71CA-708F-DBBF85F3ACCB}"/>
                  </a:ext>
                </a:extLst>
              </p:cNvPr>
              <p:cNvSpPr/>
              <p:nvPr/>
            </p:nvSpPr>
            <p:spPr>
              <a:xfrm>
                <a:off x="3273969" y="3491007"/>
                <a:ext cx="378229" cy="36000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22" name="Oval 21">
                <a:extLst>
                  <a:ext uri="{FF2B5EF4-FFF2-40B4-BE49-F238E27FC236}">
                    <a16:creationId xmlns:a16="http://schemas.microsoft.com/office/drawing/2014/main" id="{3C32B1B6-8A81-DF93-00B5-8DE6AD7701D8}"/>
                  </a:ext>
                </a:extLst>
              </p:cNvPr>
              <p:cNvSpPr/>
              <p:nvPr/>
            </p:nvSpPr>
            <p:spPr>
              <a:xfrm>
                <a:off x="3273969" y="3891744"/>
                <a:ext cx="378229"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A759F1A-9AD0-0D8B-1AF3-52A7AF9093D6}"/>
                  </a:ext>
                </a:extLst>
              </p:cNvPr>
              <p:cNvSpPr/>
              <p:nvPr/>
            </p:nvSpPr>
            <p:spPr>
              <a:xfrm>
                <a:off x="4668510" y="2690481"/>
                <a:ext cx="378229"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9C5B983-3F62-7D10-D5DD-954B5F1D8DF7}"/>
                  </a:ext>
                </a:extLst>
              </p:cNvPr>
              <p:cNvSpPr/>
              <p:nvPr/>
            </p:nvSpPr>
            <p:spPr>
              <a:xfrm>
                <a:off x="4668510" y="3090744"/>
                <a:ext cx="378229"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5FBC730-0930-4B05-D38A-FA6DA6192BA1}"/>
                  </a:ext>
                </a:extLst>
              </p:cNvPr>
              <p:cNvSpPr/>
              <p:nvPr/>
            </p:nvSpPr>
            <p:spPr>
              <a:xfrm>
                <a:off x="4668510" y="3491007"/>
                <a:ext cx="378229" cy="36000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26" name="Oval 25">
                <a:extLst>
                  <a:ext uri="{FF2B5EF4-FFF2-40B4-BE49-F238E27FC236}">
                    <a16:creationId xmlns:a16="http://schemas.microsoft.com/office/drawing/2014/main" id="{B9D56461-9114-1291-1E99-304A30D7D1C4}"/>
                  </a:ext>
                </a:extLst>
              </p:cNvPr>
              <p:cNvSpPr/>
              <p:nvPr/>
            </p:nvSpPr>
            <p:spPr>
              <a:xfrm>
                <a:off x="4668510" y="3891744"/>
                <a:ext cx="378229"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A4849F4-F479-2127-89EF-EFB51362D539}"/>
                  </a:ext>
                </a:extLst>
              </p:cNvPr>
              <p:cNvSpPr/>
              <p:nvPr/>
            </p:nvSpPr>
            <p:spPr>
              <a:xfrm>
                <a:off x="6300670" y="3170893"/>
                <a:ext cx="360000" cy="360000"/>
              </a:xfrm>
              <a:prstGeom prst="ellips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uppieren 33">
                <a:extLst>
                  <a:ext uri="{FF2B5EF4-FFF2-40B4-BE49-F238E27FC236}">
                    <a16:creationId xmlns:a16="http://schemas.microsoft.com/office/drawing/2014/main" id="{131EB468-7D6A-7CC8-F8F7-3C9DCD0D8831}"/>
                  </a:ext>
                </a:extLst>
              </p:cNvPr>
              <p:cNvGrpSpPr/>
              <p:nvPr/>
            </p:nvGrpSpPr>
            <p:grpSpPr>
              <a:xfrm>
                <a:off x="3811593" y="2822403"/>
                <a:ext cx="708077" cy="78155"/>
                <a:chOff x="8329049" y="2349000"/>
                <a:chExt cx="673951" cy="78155"/>
              </a:xfrm>
              <a:solidFill>
                <a:schemeClr val="tx1">
                  <a:lumMod val="50000"/>
                  <a:lumOff val="50000"/>
                  <a:alpha val="46891"/>
                </a:schemeClr>
              </a:solidFill>
            </p:grpSpPr>
            <p:sp>
              <p:nvSpPr>
                <p:cNvPr id="70" name="Oval 69">
                  <a:extLst>
                    <a:ext uri="{FF2B5EF4-FFF2-40B4-BE49-F238E27FC236}">
                      <a16:creationId xmlns:a16="http://schemas.microsoft.com/office/drawing/2014/main" id="{79B93F8B-6CF6-7B0E-D42B-79276A532D5B}"/>
                    </a:ext>
                  </a:extLst>
                </p:cNvPr>
                <p:cNvSpPr/>
                <p:nvPr/>
              </p:nvSpPr>
              <p:spPr>
                <a:xfrm>
                  <a:off x="8329049"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498E3877-D362-7652-0A65-CEDFFB7FA09D}"/>
                    </a:ext>
                  </a:extLst>
                </p:cNvPr>
                <p:cNvSpPr/>
                <p:nvPr/>
              </p:nvSpPr>
              <p:spPr>
                <a:xfrm>
                  <a:off x="8530093" y="2355155"/>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20C1B388-F496-D4E3-F5D0-0F6765AA922B}"/>
                    </a:ext>
                  </a:extLst>
                </p:cNvPr>
                <p:cNvSpPr/>
                <p:nvPr/>
              </p:nvSpPr>
              <p:spPr>
                <a:xfrm>
                  <a:off x="8731137"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160265CE-F9B2-C24F-D9EC-C6425DB246FE}"/>
                    </a:ext>
                  </a:extLst>
                </p:cNvPr>
                <p:cNvSpPr/>
                <p:nvPr/>
              </p:nvSpPr>
              <p:spPr>
                <a:xfrm>
                  <a:off x="8931000"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5" name="Gruppieren 34">
                <a:extLst>
                  <a:ext uri="{FF2B5EF4-FFF2-40B4-BE49-F238E27FC236}">
                    <a16:creationId xmlns:a16="http://schemas.microsoft.com/office/drawing/2014/main" id="{19CD48EB-B61F-3058-7D25-297D443173A3}"/>
                  </a:ext>
                </a:extLst>
              </p:cNvPr>
              <p:cNvGrpSpPr/>
              <p:nvPr/>
            </p:nvGrpSpPr>
            <p:grpSpPr>
              <a:xfrm>
                <a:off x="3806315" y="3270744"/>
                <a:ext cx="708077" cy="78155"/>
                <a:chOff x="8329049" y="2349000"/>
                <a:chExt cx="673951" cy="78155"/>
              </a:xfrm>
              <a:solidFill>
                <a:schemeClr val="tx1">
                  <a:lumMod val="50000"/>
                  <a:lumOff val="50000"/>
                  <a:alpha val="46891"/>
                </a:schemeClr>
              </a:solidFill>
            </p:grpSpPr>
            <p:sp>
              <p:nvSpPr>
                <p:cNvPr id="66" name="Oval 65">
                  <a:extLst>
                    <a:ext uri="{FF2B5EF4-FFF2-40B4-BE49-F238E27FC236}">
                      <a16:creationId xmlns:a16="http://schemas.microsoft.com/office/drawing/2014/main" id="{BAAAC635-7861-1BBA-3FA8-7C0EF6441DB1}"/>
                    </a:ext>
                  </a:extLst>
                </p:cNvPr>
                <p:cNvSpPr/>
                <p:nvPr/>
              </p:nvSpPr>
              <p:spPr>
                <a:xfrm>
                  <a:off x="8329049"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AEA0A8BA-837F-490B-515A-BFA665CAEC54}"/>
                    </a:ext>
                  </a:extLst>
                </p:cNvPr>
                <p:cNvSpPr/>
                <p:nvPr/>
              </p:nvSpPr>
              <p:spPr>
                <a:xfrm>
                  <a:off x="8530093" y="2355155"/>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E058B1FC-4B6E-863D-A03E-9E0224F88CFF}"/>
                    </a:ext>
                  </a:extLst>
                </p:cNvPr>
                <p:cNvSpPr/>
                <p:nvPr/>
              </p:nvSpPr>
              <p:spPr>
                <a:xfrm>
                  <a:off x="8731137"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896F8E06-78EC-6927-6854-E6C31BC4504D}"/>
                    </a:ext>
                  </a:extLst>
                </p:cNvPr>
                <p:cNvSpPr/>
                <p:nvPr/>
              </p:nvSpPr>
              <p:spPr>
                <a:xfrm>
                  <a:off x="8931000"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 name="Gruppieren 35">
                <a:extLst>
                  <a:ext uri="{FF2B5EF4-FFF2-40B4-BE49-F238E27FC236}">
                    <a16:creationId xmlns:a16="http://schemas.microsoft.com/office/drawing/2014/main" id="{A24D98C7-29E3-5211-7E12-8656A3D127B3}"/>
                  </a:ext>
                </a:extLst>
              </p:cNvPr>
              <p:cNvGrpSpPr/>
              <p:nvPr/>
            </p:nvGrpSpPr>
            <p:grpSpPr>
              <a:xfrm>
                <a:off x="3806315" y="4053192"/>
                <a:ext cx="708077" cy="78155"/>
                <a:chOff x="8329049" y="2349000"/>
                <a:chExt cx="673951" cy="78155"/>
              </a:xfrm>
              <a:solidFill>
                <a:schemeClr val="tx1">
                  <a:lumMod val="50000"/>
                  <a:lumOff val="50000"/>
                  <a:alpha val="46891"/>
                </a:schemeClr>
              </a:solidFill>
            </p:grpSpPr>
            <p:sp>
              <p:nvSpPr>
                <p:cNvPr id="62" name="Oval 61">
                  <a:extLst>
                    <a:ext uri="{FF2B5EF4-FFF2-40B4-BE49-F238E27FC236}">
                      <a16:creationId xmlns:a16="http://schemas.microsoft.com/office/drawing/2014/main" id="{F7391A66-6123-6EB9-DABB-784686DC4BEF}"/>
                    </a:ext>
                  </a:extLst>
                </p:cNvPr>
                <p:cNvSpPr/>
                <p:nvPr/>
              </p:nvSpPr>
              <p:spPr>
                <a:xfrm>
                  <a:off x="8329049"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32DEBAC1-E47E-15DA-CD80-F847879C6B26}"/>
                    </a:ext>
                  </a:extLst>
                </p:cNvPr>
                <p:cNvSpPr/>
                <p:nvPr/>
              </p:nvSpPr>
              <p:spPr>
                <a:xfrm>
                  <a:off x="8530093" y="2355155"/>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5093461A-662E-C1A0-EB4C-5E23D94F3F4A}"/>
                    </a:ext>
                  </a:extLst>
                </p:cNvPr>
                <p:cNvSpPr/>
                <p:nvPr/>
              </p:nvSpPr>
              <p:spPr>
                <a:xfrm>
                  <a:off x="8731137"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EC1C245F-7976-DAB6-5ADC-BCB16F95B60F}"/>
                    </a:ext>
                  </a:extLst>
                </p:cNvPr>
                <p:cNvSpPr/>
                <p:nvPr/>
              </p:nvSpPr>
              <p:spPr>
                <a:xfrm>
                  <a:off x="8931000"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3" name="Gerade Verbindung mit Pfeil 42">
                <a:extLst>
                  <a:ext uri="{FF2B5EF4-FFF2-40B4-BE49-F238E27FC236}">
                    <a16:creationId xmlns:a16="http://schemas.microsoft.com/office/drawing/2014/main" id="{0A9F326E-80A3-A294-00B7-396839F766F2}"/>
                  </a:ext>
                </a:extLst>
              </p:cNvPr>
              <p:cNvCxnSpPr>
                <a:cxnSpLocks/>
                <a:stCxn id="19" idx="6"/>
                <a:endCxn id="23" idx="2"/>
              </p:cNvCxnSpPr>
              <p:nvPr/>
            </p:nvCxnSpPr>
            <p:spPr>
              <a:xfrm>
                <a:off x="3652198" y="2870481"/>
                <a:ext cx="10163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Gerade Verbindung mit Pfeil 43">
                <a:extLst>
                  <a:ext uri="{FF2B5EF4-FFF2-40B4-BE49-F238E27FC236}">
                    <a16:creationId xmlns:a16="http://schemas.microsoft.com/office/drawing/2014/main" id="{9F4C3F2D-7D9E-82FA-9F9B-8CF230592A9D}"/>
                  </a:ext>
                </a:extLst>
              </p:cNvPr>
              <p:cNvCxnSpPr>
                <a:cxnSpLocks/>
                <a:stCxn id="19" idx="6"/>
                <a:endCxn id="24" idx="2"/>
              </p:cNvCxnSpPr>
              <p:nvPr/>
            </p:nvCxnSpPr>
            <p:spPr>
              <a:xfrm>
                <a:off x="3652198" y="2870481"/>
                <a:ext cx="1016312" cy="400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Gerade Verbindung mit Pfeil 44">
                <a:extLst>
                  <a:ext uri="{FF2B5EF4-FFF2-40B4-BE49-F238E27FC236}">
                    <a16:creationId xmlns:a16="http://schemas.microsoft.com/office/drawing/2014/main" id="{67CEC798-61E3-3270-19EF-E978B4F09067}"/>
                  </a:ext>
                </a:extLst>
              </p:cNvPr>
              <p:cNvCxnSpPr>
                <a:cxnSpLocks/>
                <a:stCxn id="19" idx="6"/>
                <a:endCxn id="26" idx="2"/>
              </p:cNvCxnSpPr>
              <p:nvPr/>
            </p:nvCxnSpPr>
            <p:spPr>
              <a:xfrm>
                <a:off x="3652198" y="2870481"/>
                <a:ext cx="1016312" cy="1201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Gerade Verbindung mit Pfeil 45">
                <a:extLst>
                  <a:ext uri="{FF2B5EF4-FFF2-40B4-BE49-F238E27FC236}">
                    <a16:creationId xmlns:a16="http://schemas.microsoft.com/office/drawing/2014/main" id="{0B15B8CF-77B8-B1EA-46EC-804A568DDA62}"/>
                  </a:ext>
                </a:extLst>
              </p:cNvPr>
              <p:cNvCxnSpPr>
                <a:cxnSpLocks/>
                <a:stCxn id="20" idx="6"/>
                <a:endCxn id="23" idx="2"/>
              </p:cNvCxnSpPr>
              <p:nvPr/>
            </p:nvCxnSpPr>
            <p:spPr>
              <a:xfrm flipV="1">
                <a:off x="3652198" y="2870481"/>
                <a:ext cx="1016312" cy="400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Gerade Verbindung mit Pfeil 46">
                <a:extLst>
                  <a:ext uri="{FF2B5EF4-FFF2-40B4-BE49-F238E27FC236}">
                    <a16:creationId xmlns:a16="http://schemas.microsoft.com/office/drawing/2014/main" id="{455814D8-DDBC-355C-1464-668A31B1BF65}"/>
                  </a:ext>
                </a:extLst>
              </p:cNvPr>
              <p:cNvCxnSpPr>
                <a:cxnSpLocks/>
                <a:stCxn id="20" idx="6"/>
                <a:endCxn id="24" idx="2"/>
              </p:cNvCxnSpPr>
              <p:nvPr/>
            </p:nvCxnSpPr>
            <p:spPr>
              <a:xfrm>
                <a:off x="3652198" y="3270744"/>
                <a:ext cx="10163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Gerade Verbindung mit Pfeil 47">
                <a:extLst>
                  <a:ext uri="{FF2B5EF4-FFF2-40B4-BE49-F238E27FC236}">
                    <a16:creationId xmlns:a16="http://schemas.microsoft.com/office/drawing/2014/main" id="{713CA57A-C72C-A407-10C2-B287FF321BEC}"/>
                  </a:ext>
                </a:extLst>
              </p:cNvPr>
              <p:cNvCxnSpPr>
                <a:cxnSpLocks/>
                <a:stCxn id="20" idx="6"/>
                <a:endCxn id="26" idx="2"/>
              </p:cNvCxnSpPr>
              <p:nvPr/>
            </p:nvCxnSpPr>
            <p:spPr>
              <a:xfrm>
                <a:off x="3652198" y="3270744"/>
                <a:ext cx="1016312" cy="80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Gerade Verbindung mit Pfeil 48">
                <a:extLst>
                  <a:ext uri="{FF2B5EF4-FFF2-40B4-BE49-F238E27FC236}">
                    <a16:creationId xmlns:a16="http://schemas.microsoft.com/office/drawing/2014/main" id="{877A4C65-01C8-ECFC-D75D-1611151ADB1C}"/>
                  </a:ext>
                </a:extLst>
              </p:cNvPr>
              <p:cNvCxnSpPr>
                <a:cxnSpLocks/>
                <a:stCxn id="22" idx="6"/>
                <a:endCxn id="23" idx="2"/>
              </p:cNvCxnSpPr>
              <p:nvPr/>
            </p:nvCxnSpPr>
            <p:spPr>
              <a:xfrm flipV="1">
                <a:off x="3652198" y="2870481"/>
                <a:ext cx="1016312" cy="1201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Gerade Verbindung mit Pfeil 49">
                <a:extLst>
                  <a:ext uri="{FF2B5EF4-FFF2-40B4-BE49-F238E27FC236}">
                    <a16:creationId xmlns:a16="http://schemas.microsoft.com/office/drawing/2014/main" id="{BA849E59-6B87-4880-048C-EA35D4DB0B54}"/>
                  </a:ext>
                </a:extLst>
              </p:cNvPr>
              <p:cNvCxnSpPr>
                <a:cxnSpLocks/>
                <a:stCxn id="22" idx="6"/>
                <a:endCxn id="24" idx="2"/>
              </p:cNvCxnSpPr>
              <p:nvPr/>
            </p:nvCxnSpPr>
            <p:spPr>
              <a:xfrm flipV="1">
                <a:off x="3652198" y="3270744"/>
                <a:ext cx="1016312" cy="80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Gerade Verbindung mit Pfeil 50">
                <a:extLst>
                  <a:ext uri="{FF2B5EF4-FFF2-40B4-BE49-F238E27FC236}">
                    <a16:creationId xmlns:a16="http://schemas.microsoft.com/office/drawing/2014/main" id="{C64E1E21-9E19-569E-9B7C-DEA841EBEA2D}"/>
                  </a:ext>
                </a:extLst>
              </p:cNvPr>
              <p:cNvCxnSpPr>
                <a:cxnSpLocks/>
                <a:stCxn id="22" idx="6"/>
                <a:endCxn id="26" idx="2"/>
              </p:cNvCxnSpPr>
              <p:nvPr/>
            </p:nvCxnSpPr>
            <p:spPr>
              <a:xfrm>
                <a:off x="3652198" y="4071744"/>
                <a:ext cx="10163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Abgerundetes Rechteck 13">
                <a:extLst>
                  <a:ext uri="{FF2B5EF4-FFF2-40B4-BE49-F238E27FC236}">
                    <a16:creationId xmlns:a16="http://schemas.microsoft.com/office/drawing/2014/main" id="{9AD5478B-5D20-DDC6-2E89-D729359A6C0E}"/>
                  </a:ext>
                </a:extLst>
              </p:cNvPr>
              <p:cNvSpPr/>
              <p:nvPr/>
            </p:nvSpPr>
            <p:spPr>
              <a:xfrm>
                <a:off x="3376128" y="5454255"/>
                <a:ext cx="1780916" cy="309473"/>
              </a:xfrm>
              <a:prstGeom prst="roundRect">
                <a:avLst/>
              </a:prstGeom>
              <a:solidFill>
                <a:srgbClr val="0070C0">
                  <a:alpha val="28086"/>
                </a:srgb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hidden layer</a:t>
                </a:r>
              </a:p>
            </p:txBody>
          </p:sp>
          <p:grpSp>
            <p:nvGrpSpPr>
              <p:cNvPr id="107" name="Gruppieren 106">
                <a:extLst>
                  <a:ext uri="{FF2B5EF4-FFF2-40B4-BE49-F238E27FC236}">
                    <a16:creationId xmlns:a16="http://schemas.microsoft.com/office/drawing/2014/main" id="{015FE1C5-69DE-C31F-D8D9-50A1C65C8993}"/>
                  </a:ext>
                </a:extLst>
              </p:cNvPr>
              <p:cNvGrpSpPr/>
              <p:nvPr/>
            </p:nvGrpSpPr>
            <p:grpSpPr>
              <a:xfrm>
                <a:off x="809978" y="1956220"/>
                <a:ext cx="2049963" cy="3078783"/>
                <a:chOff x="809978" y="1956220"/>
                <a:chExt cx="2049963" cy="3078783"/>
              </a:xfrm>
            </p:grpSpPr>
            <p:grpSp>
              <p:nvGrpSpPr>
                <p:cNvPr id="74" name="Gruppieren 73">
                  <a:extLst>
                    <a:ext uri="{FF2B5EF4-FFF2-40B4-BE49-F238E27FC236}">
                      <a16:creationId xmlns:a16="http://schemas.microsoft.com/office/drawing/2014/main" id="{54FAE705-8381-BFCC-7F27-34AA21D89A3B}"/>
                    </a:ext>
                  </a:extLst>
                </p:cNvPr>
                <p:cNvGrpSpPr/>
                <p:nvPr/>
              </p:nvGrpSpPr>
              <p:grpSpPr>
                <a:xfrm>
                  <a:off x="809978" y="3285270"/>
                  <a:ext cx="699941" cy="360000"/>
                  <a:chOff x="675931" y="2684638"/>
                  <a:chExt cx="1084181" cy="528696"/>
                </a:xfrm>
              </p:grpSpPr>
              <p:sp>
                <p:nvSpPr>
                  <p:cNvPr id="75" name="Oval 74">
                    <a:extLst>
                      <a:ext uri="{FF2B5EF4-FFF2-40B4-BE49-F238E27FC236}">
                        <a16:creationId xmlns:a16="http://schemas.microsoft.com/office/drawing/2014/main" id="{62826991-6DD5-BEA8-DEE2-DF1950F0F86C}"/>
                      </a:ext>
                    </a:extLst>
                  </p:cNvPr>
                  <p:cNvSpPr/>
                  <p:nvPr/>
                </p:nvSpPr>
                <p:spPr>
                  <a:xfrm>
                    <a:off x="895441" y="2684638"/>
                    <a:ext cx="557626" cy="528696"/>
                  </a:xfrm>
                  <a:prstGeom prst="ellipse">
                    <a:avLst/>
                  </a:prstGeom>
                  <a:solidFill>
                    <a:srgbClr val="FFC00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sz="2000" b="1" dirty="0">
                      <a:solidFill>
                        <a:schemeClr val="tx1"/>
                      </a:solidFill>
                    </a:endParaRPr>
                  </a:p>
                </p:txBody>
              </p:sp>
              <mc:AlternateContent xmlns:mc="http://schemas.openxmlformats.org/markup-compatibility/2006" xmlns:a14="http://schemas.microsoft.com/office/drawing/2010/main">
                <mc:Choice Requires="a14">
                  <p:sp>
                    <p:nvSpPr>
                      <p:cNvPr id="76" name="Textfeld 75">
                        <a:extLst>
                          <a:ext uri="{FF2B5EF4-FFF2-40B4-BE49-F238E27FC236}">
                            <a16:creationId xmlns:a16="http://schemas.microsoft.com/office/drawing/2014/main" id="{D11D620B-3A78-712B-8729-7166CDECAAE4}"/>
                          </a:ext>
                        </a:extLst>
                      </p:cNvPr>
                      <p:cNvSpPr txBox="1"/>
                      <p:nvPr/>
                    </p:nvSpPr>
                    <p:spPr>
                      <a:xfrm>
                        <a:off x="675932" y="2684638"/>
                        <a:ext cx="1084182" cy="338553"/>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de-DE" sz="1600" b="1" i="1" smtClean="0">
                                  <a:solidFill>
                                    <a:schemeClr val="tx1"/>
                                  </a:solidFill>
                                  <a:latin typeface="Cambria Math" panose="02040503050406030204" pitchFamily="18" charset="0"/>
                                </a:rPr>
                                <m:t>𝑪</m:t>
                              </m:r>
                            </m:oMath>
                          </m:oMathPara>
                        </a14:m>
                        <a:endParaRPr lang="en-US" sz="1100" b="1" dirty="0">
                          <a:solidFill>
                            <a:schemeClr val="tx1"/>
                          </a:solidFill>
                        </a:endParaRPr>
                      </a:p>
                    </p:txBody>
                  </p:sp>
                </mc:Choice>
                <mc:Fallback xmlns="">
                  <p:sp>
                    <p:nvSpPr>
                      <p:cNvPr id="76" name="Textfeld 75">
                        <a:extLst>
                          <a:ext uri="{FF2B5EF4-FFF2-40B4-BE49-F238E27FC236}">
                            <a16:creationId xmlns:a16="http://schemas.microsoft.com/office/drawing/2014/main" id="{D11D620B-3A78-712B-8729-7166CDECAAE4}"/>
                          </a:ext>
                        </a:extLst>
                      </p:cNvPr>
                      <p:cNvSpPr txBox="1">
                        <a:spLocks noRot="1" noChangeAspect="1" noMove="1" noResize="1" noEditPoints="1" noAdjustHandles="1" noChangeArrowheads="1" noChangeShapeType="1" noTextEdit="1"/>
                      </p:cNvSpPr>
                      <p:nvPr/>
                    </p:nvSpPr>
                    <p:spPr>
                      <a:xfrm>
                        <a:off x="675932" y="2684638"/>
                        <a:ext cx="1084182" cy="338553"/>
                      </a:xfrm>
                      <a:prstGeom prst="rect">
                        <a:avLst/>
                      </a:prstGeom>
                      <a:blipFill>
                        <a:blip r:embed="rId2"/>
                        <a:stretch>
                          <a:fillRect b="-36842"/>
                        </a:stretch>
                      </a:blipFill>
                    </p:spPr>
                    <p:txBody>
                      <a:bodyPr/>
                      <a:lstStyle/>
                      <a:p>
                        <a:r>
                          <a:rPr lang="en-US">
                            <a:noFill/>
                          </a:rPr>
                          <a:t> </a:t>
                        </a:r>
                      </a:p>
                    </p:txBody>
                  </p:sp>
                </mc:Fallback>
              </mc:AlternateContent>
            </p:grpSp>
            <p:sp>
              <p:nvSpPr>
                <p:cNvPr id="78" name="Oval 77">
                  <a:extLst>
                    <a:ext uri="{FF2B5EF4-FFF2-40B4-BE49-F238E27FC236}">
                      <a16:creationId xmlns:a16="http://schemas.microsoft.com/office/drawing/2014/main" id="{1CAEF2F1-AF0F-EA10-5193-6D5CD24BD9B6}"/>
                    </a:ext>
                  </a:extLst>
                </p:cNvPr>
                <p:cNvSpPr/>
                <p:nvPr/>
              </p:nvSpPr>
              <p:spPr>
                <a:xfrm>
                  <a:off x="2160000" y="2473134"/>
                  <a:ext cx="360000" cy="360000"/>
                </a:xfrm>
                <a:prstGeom prst="ellipse">
                  <a:avLst/>
                </a:prstGeom>
                <a:solidFill>
                  <a:srgbClr val="FFC000"/>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sz="2000" b="1" dirty="0">
                    <a:solidFill>
                      <a:schemeClr val="tx1"/>
                    </a:solidFill>
                  </a:endParaRPr>
                </a:p>
              </p:txBody>
            </p:sp>
            <p:sp>
              <p:nvSpPr>
                <p:cNvPr id="81" name="Oval 80">
                  <a:extLst>
                    <a:ext uri="{FF2B5EF4-FFF2-40B4-BE49-F238E27FC236}">
                      <a16:creationId xmlns:a16="http://schemas.microsoft.com/office/drawing/2014/main" id="{B4A7B7F4-58A9-DA41-520B-4F4B2CFB6A9D}"/>
                    </a:ext>
                  </a:extLst>
                </p:cNvPr>
                <p:cNvSpPr/>
                <p:nvPr/>
              </p:nvSpPr>
              <p:spPr>
                <a:xfrm>
                  <a:off x="2160000" y="3000115"/>
                  <a:ext cx="360000" cy="360000"/>
                </a:xfrm>
                <a:prstGeom prst="ellipse">
                  <a:avLst/>
                </a:prstGeom>
                <a:solidFill>
                  <a:srgbClr val="FFC000"/>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sz="2000" b="1" dirty="0">
                    <a:solidFill>
                      <a:schemeClr val="tx1"/>
                    </a:solidFill>
                  </a:endParaRPr>
                </a:p>
              </p:txBody>
            </p:sp>
            <mc:AlternateContent xmlns:mc="http://schemas.openxmlformats.org/markup-compatibility/2006" xmlns:a14="http://schemas.microsoft.com/office/drawing/2010/main">
              <mc:Choice Requires="a14">
                <p:sp>
                  <p:nvSpPr>
                    <p:cNvPr id="82" name="Textfeld 81">
                      <a:extLst>
                        <a:ext uri="{FF2B5EF4-FFF2-40B4-BE49-F238E27FC236}">
                          <a16:creationId xmlns:a16="http://schemas.microsoft.com/office/drawing/2014/main" id="{07C88AF0-F948-C05E-B672-8A3ED35D9969}"/>
                        </a:ext>
                      </a:extLst>
                    </p:cNvPr>
                    <p:cNvSpPr txBox="1"/>
                    <p:nvPr/>
                  </p:nvSpPr>
                  <p:spPr>
                    <a:xfrm>
                      <a:off x="2042977" y="2967105"/>
                      <a:ext cx="699941" cy="33855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chemeClr val="tx1"/>
                                    </a:solidFill>
                                    <a:latin typeface="Cambria Math" panose="02040503050406030204" pitchFamily="18" charset="0"/>
                                  </a:rPr>
                                </m:ctrlPr>
                              </m:sSubPr>
                              <m:e>
                                <m:r>
                                  <a:rPr lang="de-DE" sz="1600" b="0" i="1" smtClean="0">
                                    <a:solidFill>
                                      <a:schemeClr val="tx1"/>
                                    </a:solidFill>
                                    <a:latin typeface="Cambria Math" panose="02040503050406030204" pitchFamily="18" charset="0"/>
                                  </a:rPr>
                                  <m:t>𝐶</m:t>
                                </m:r>
                              </m:e>
                              <m:sub>
                                <m:r>
                                  <a:rPr lang="de-DE" sz="1600" b="0" i="1" smtClean="0">
                                    <a:solidFill>
                                      <a:schemeClr val="tx1"/>
                                    </a:solidFill>
                                    <a:latin typeface="Cambria Math" panose="02040503050406030204" pitchFamily="18" charset="0"/>
                                  </a:rPr>
                                  <m:t>13</m:t>
                                </m:r>
                              </m:sub>
                            </m:sSub>
                          </m:oMath>
                        </m:oMathPara>
                      </a14:m>
                      <a:endParaRPr lang="en-US" sz="1100" dirty="0">
                        <a:solidFill>
                          <a:schemeClr val="tx1"/>
                        </a:solidFill>
                      </a:endParaRPr>
                    </a:p>
                  </p:txBody>
                </p:sp>
              </mc:Choice>
              <mc:Fallback xmlns="">
                <p:sp>
                  <p:nvSpPr>
                    <p:cNvPr id="82" name="Textfeld 81">
                      <a:extLst>
                        <a:ext uri="{FF2B5EF4-FFF2-40B4-BE49-F238E27FC236}">
                          <a16:creationId xmlns:a16="http://schemas.microsoft.com/office/drawing/2014/main" id="{07C88AF0-F948-C05E-B672-8A3ED35D9969}"/>
                        </a:ext>
                      </a:extLst>
                    </p:cNvPr>
                    <p:cNvSpPr txBox="1">
                      <a:spLocks noRot="1" noChangeAspect="1" noMove="1" noResize="1" noEditPoints="1" noAdjustHandles="1" noChangeArrowheads="1" noChangeShapeType="1" noTextEdit="1"/>
                    </p:cNvSpPr>
                    <p:nvPr/>
                  </p:nvSpPr>
                  <p:spPr>
                    <a:xfrm>
                      <a:off x="2042977" y="2967105"/>
                      <a:ext cx="699941" cy="338554"/>
                    </a:xfrm>
                    <a:prstGeom prst="rect">
                      <a:avLst/>
                    </a:prstGeom>
                    <a:blipFill>
                      <a:blip r:embed="rId3"/>
                      <a:stretch>
                        <a:fillRect b="-3704"/>
                      </a:stretch>
                    </a:blipFill>
                  </p:spPr>
                  <p:txBody>
                    <a:bodyPr/>
                    <a:lstStyle/>
                    <a:p>
                      <a:r>
                        <a:rPr lang="en-US">
                          <a:noFill/>
                        </a:rPr>
                        <a:t> </a:t>
                      </a:r>
                    </a:p>
                  </p:txBody>
                </p:sp>
              </mc:Fallback>
            </mc:AlternateContent>
            <p:sp>
              <p:nvSpPr>
                <p:cNvPr id="84" name="Oval 83">
                  <a:extLst>
                    <a:ext uri="{FF2B5EF4-FFF2-40B4-BE49-F238E27FC236}">
                      <a16:creationId xmlns:a16="http://schemas.microsoft.com/office/drawing/2014/main" id="{8CB17786-7CB2-B56E-FE71-FBD2EF83B457}"/>
                    </a:ext>
                  </a:extLst>
                </p:cNvPr>
                <p:cNvSpPr/>
                <p:nvPr/>
              </p:nvSpPr>
              <p:spPr>
                <a:xfrm>
                  <a:off x="2160000" y="3546808"/>
                  <a:ext cx="360000" cy="360000"/>
                </a:xfrm>
                <a:prstGeom prst="ellipse">
                  <a:avLst/>
                </a:prstGeom>
                <a:solidFill>
                  <a:srgbClr val="FFC000"/>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sz="2000" b="1" dirty="0">
                    <a:solidFill>
                      <a:schemeClr val="tx1"/>
                    </a:solidFill>
                  </a:endParaRPr>
                </a:p>
              </p:txBody>
            </p:sp>
            <p:sp>
              <p:nvSpPr>
                <p:cNvPr id="85" name="Textfeld 84">
                  <a:extLst>
                    <a:ext uri="{FF2B5EF4-FFF2-40B4-BE49-F238E27FC236}">
                      <a16:creationId xmlns:a16="http://schemas.microsoft.com/office/drawing/2014/main" id="{A15FA688-8274-A3FE-A168-0A22C49DA682}"/>
                    </a:ext>
                  </a:extLst>
                </p:cNvPr>
                <p:cNvSpPr txBox="1"/>
                <p:nvPr/>
              </p:nvSpPr>
              <p:spPr>
                <a:xfrm>
                  <a:off x="2160000" y="3546808"/>
                  <a:ext cx="699941" cy="261610"/>
                </a:xfrm>
                <a:prstGeom prst="rect">
                  <a:avLst/>
                </a:prstGeom>
                <a:noFill/>
              </p:spPr>
              <p:txBody>
                <a:bodyPr wrap="square">
                  <a:spAutoFit/>
                </a:bodyPr>
                <a:lstStyle/>
                <a:p>
                  <a:pPr algn="ctr"/>
                  <a:endParaRPr lang="en-US" sz="1100" b="1" dirty="0">
                    <a:solidFill>
                      <a:schemeClr val="tx1"/>
                    </a:solidFill>
                  </a:endParaRPr>
                </a:p>
              </p:txBody>
            </p:sp>
            <p:sp>
              <p:nvSpPr>
                <p:cNvPr id="87" name="Oval 86">
                  <a:extLst>
                    <a:ext uri="{FF2B5EF4-FFF2-40B4-BE49-F238E27FC236}">
                      <a16:creationId xmlns:a16="http://schemas.microsoft.com/office/drawing/2014/main" id="{DCF398AF-B6ED-DA5C-D42C-5480698372E2}"/>
                    </a:ext>
                  </a:extLst>
                </p:cNvPr>
                <p:cNvSpPr/>
                <p:nvPr/>
              </p:nvSpPr>
              <p:spPr>
                <a:xfrm>
                  <a:off x="2160000" y="1964908"/>
                  <a:ext cx="360000" cy="360000"/>
                </a:xfrm>
                <a:prstGeom prst="ellipse">
                  <a:avLst/>
                </a:prstGeom>
                <a:solidFill>
                  <a:srgbClr val="FFC000"/>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sz="2000" b="1" dirty="0">
                    <a:solidFill>
                      <a:schemeClr val="tx1"/>
                    </a:solidFill>
                  </a:endParaRPr>
                </a:p>
              </p:txBody>
            </p:sp>
            <mc:AlternateContent xmlns:mc="http://schemas.openxmlformats.org/markup-compatibility/2006" xmlns:a14="http://schemas.microsoft.com/office/drawing/2010/main">
              <mc:Choice Requires="a14">
                <p:sp>
                  <p:nvSpPr>
                    <p:cNvPr id="88" name="Textfeld 87">
                      <a:extLst>
                        <a:ext uri="{FF2B5EF4-FFF2-40B4-BE49-F238E27FC236}">
                          <a16:creationId xmlns:a16="http://schemas.microsoft.com/office/drawing/2014/main" id="{522844B0-9638-4CFD-F1CA-F559FDFF3BCD}"/>
                        </a:ext>
                      </a:extLst>
                    </p:cNvPr>
                    <p:cNvSpPr txBox="1"/>
                    <p:nvPr/>
                  </p:nvSpPr>
                  <p:spPr>
                    <a:xfrm>
                      <a:off x="2027169" y="1956220"/>
                      <a:ext cx="699941" cy="33855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de-DE" sz="1600" b="1" i="1" smtClean="0">
                                    <a:solidFill>
                                      <a:schemeClr val="tx1"/>
                                    </a:solidFill>
                                    <a:latin typeface="Cambria Math" panose="02040503050406030204" pitchFamily="18" charset="0"/>
                                  </a:rPr>
                                </m:ctrlPr>
                              </m:sSubPr>
                              <m:e>
                                <m:r>
                                  <a:rPr lang="de-DE" sz="1600" b="0" i="1" smtClean="0">
                                    <a:solidFill>
                                      <a:schemeClr val="tx1"/>
                                    </a:solidFill>
                                    <a:latin typeface="Cambria Math" panose="02040503050406030204" pitchFamily="18" charset="0"/>
                                  </a:rPr>
                                  <m:t>𝐶</m:t>
                                </m:r>
                              </m:e>
                              <m:sub>
                                <m:r>
                                  <a:rPr lang="de-DE" sz="1600" b="0" i="1" smtClean="0">
                                    <a:solidFill>
                                      <a:schemeClr val="tx1"/>
                                    </a:solidFill>
                                    <a:latin typeface="Cambria Math" panose="02040503050406030204" pitchFamily="18" charset="0"/>
                                  </a:rPr>
                                  <m:t>11</m:t>
                                </m:r>
                              </m:sub>
                            </m:sSub>
                          </m:oMath>
                        </m:oMathPara>
                      </a14:m>
                      <a:endParaRPr lang="en-US" sz="1100" b="1" dirty="0">
                        <a:solidFill>
                          <a:schemeClr val="tx1"/>
                        </a:solidFill>
                      </a:endParaRPr>
                    </a:p>
                  </p:txBody>
                </p:sp>
              </mc:Choice>
              <mc:Fallback xmlns="">
                <p:sp>
                  <p:nvSpPr>
                    <p:cNvPr id="88" name="Textfeld 87">
                      <a:extLst>
                        <a:ext uri="{FF2B5EF4-FFF2-40B4-BE49-F238E27FC236}">
                          <a16:creationId xmlns:a16="http://schemas.microsoft.com/office/drawing/2014/main" id="{522844B0-9638-4CFD-F1CA-F559FDFF3BCD}"/>
                        </a:ext>
                      </a:extLst>
                    </p:cNvPr>
                    <p:cNvSpPr txBox="1">
                      <a:spLocks noRot="1" noChangeAspect="1" noMove="1" noResize="1" noEditPoints="1" noAdjustHandles="1" noChangeArrowheads="1" noChangeShapeType="1" noTextEdit="1"/>
                    </p:cNvSpPr>
                    <p:nvPr/>
                  </p:nvSpPr>
                  <p:spPr>
                    <a:xfrm>
                      <a:off x="2027169" y="1956220"/>
                      <a:ext cx="699941" cy="338554"/>
                    </a:xfrm>
                    <a:prstGeom prst="rect">
                      <a:avLst/>
                    </a:prstGeom>
                    <a:blipFill>
                      <a:blip r:embed="rId4"/>
                      <a:stretch>
                        <a:fillRect/>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4D7F0E2F-A773-D579-80CD-2BEB6D98C567}"/>
                    </a:ext>
                  </a:extLst>
                </p:cNvPr>
                <p:cNvSpPr/>
                <p:nvPr/>
              </p:nvSpPr>
              <p:spPr>
                <a:xfrm>
                  <a:off x="2160000" y="4119380"/>
                  <a:ext cx="360000" cy="360000"/>
                </a:xfrm>
                <a:prstGeom prst="ellipse">
                  <a:avLst/>
                </a:prstGeom>
                <a:solidFill>
                  <a:srgbClr val="FFC000"/>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sz="2000" b="1" dirty="0">
                    <a:solidFill>
                      <a:schemeClr val="tx1"/>
                    </a:solidFill>
                  </a:endParaRPr>
                </a:p>
              </p:txBody>
            </p:sp>
            <p:sp>
              <p:nvSpPr>
                <p:cNvPr id="90" name="Oval 89">
                  <a:extLst>
                    <a:ext uri="{FF2B5EF4-FFF2-40B4-BE49-F238E27FC236}">
                      <a16:creationId xmlns:a16="http://schemas.microsoft.com/office/drawing/2014/main" id="{CFED99C0-0A0E-D22C-6F01-6DF4861816E7}"/>
                    </a:ext>
                  </a:extLst>
                </p:cNvPr>
                <p:cNvSpPr/>
                <p:nvPr/>
              </p:nvSpPr>
              <p:spPr>
                <a:xfrm>
                  <a:off x="2160000" y="4675003"/>
                  <a:ext cx="360000" cy="360000"/>
                </a:xfrm>
                <a:prstGeom prst="ellipse">
                  <a:avLst/>
                </a:prstGeom>
                <a:solidFill>
                  <a:srgbClr val="FFC000"/>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sz="2000" b="1" dirty="0">
                    <a:solidFill>
                      <a:schemeClr val="tx1"/>
                    </a:solidFill>
                  </a:endParaRPr>
                </a:p>
              </p:txBody>
            </p:sp>
            <mc:AlternateContent xmlns:mc="http://schemas.openxmlformats.org/markup-compatibility/2006" xmlns:a14="http://schemas.microsoft.com/office/drawing/2010/main">
              <mc:Choice Requires="a14">
                <p:sp>
                  <p:nvSpPr>
                    <p:cNvPr id="91" name="Textfeld 90">
                      <a:extLst>
                        <a:ext uri="{FF2B5EF4-FFF2-40B4-BE49-F238E27FC236}">
                          <a16:creationId xmlns:a16="http://schemas.microsoft.com/office/drawing/2014/main" id="{8CE2C685-1E01-5C2A-2057-7847A006353D}"/>
                        </a:ext>
                      </a:extLst>
                    </p:cNvPr>
                    <p:cNvSpPr txBox="1"/>
                    <p:nvPr/>
                  </p:nvSpPr>
                  <p:spPr>
                    <a:xfrm>
                      <a:off x="2042977" y="3528641"/>
                      <a:ext cx="699941" cy="33855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chemeClr val="tx1"/>
                                    </a:solidFill>
                                    <a:latin typeface="Cambria Math" panose="02040503050406030204" pitchFamily="18" charset="0"/>
                                  </a:rPr>
                                </m:ctrlPr>
                              </m:sSubPr>
                              <m:e>
                                <m:r>
                                  <a:rPr lang="de-DE" sz="1600" b="0" i="1" smtClean="0">
                                    <a:solidFill>
                                      <a:schemeClr val="tx1"/>
                                    </a:solidFill>
                                    <a:latin typeface="Cambria Math" panose="02040503050406030204" pitchFamily="18" charset="0"/>
                                  </a:rPr>
                                  <m:t>𝐶</m:t>
                                </m:r>
                              </m:e>
                              <m:sub>
                                <m:r>
                                  <a:rPr lang="de-DE" sz="1600" b="0" i="1" smtClean="0">
                                    <a:solidFill>
                                      <a:schemeClr val="tx1"/>
                                    </a:solidFill>
                                    <a:latin typeface="Cambria Math" panose="02040503050406030204" pitchFamily="18" charset="0"/>
                                  </a:rPr>
                                  <m:t>22</m:t>
                                </m:r>
                              </m:sub>
                            </m:sSub>
                          </m:oMath>
                        </m:oMathPara>
                      </a14:m>
                      <a:endParaRPr lang="en-US" sz="1100" dirty="0">
                        <a:solidFill>
                          <a:schemeClr val="tx1"/>
                        </a:solidFill>
                      </a:endParaRPr>
                    </a:p>
                  </p:txBody>
                </p:sp>
              </mc:Choice>
              <mc:Fallback xmlns="">
                <p:sp>
                  <p:nvSpPr>
                    <p:cNvPr id="91" name="Textfeld 90">
                      <a:extLst>
                        <a:ext uri="{FF2B5EF4-FFF2-40B4-BE49-F238E27FC236}">
                          <a16:creationId xmlns:a16="http://schemas.microsoft.com/office/drawing/2014/main" id="{8CE2C685-1E01-5C2A-2057-7847A006353D}"/>
                        </a:ext>
                      </a:extLst>
                    </p:cNvPr>
                    <p:cNvSpPr txBox="1">
                      <a:spLocks noRot="1" noChangeAspect="1" noMove="1" noResize="1" noEditPoints="1" noAdjustHandles="1" noChangeArrowheads="1" noChangeShapeType="1" noTextEdit="1"/>
                    </p:cNvSpPr>
                    <p:nvPr/>
                  </p:nvSpPr>
                  <p:spPr>
                    <a:xfrm>
                      <a:off x="2042977" y="3528641"/>
                      <a:ext cx="699941" cy="338554"/>
                    </a:xfrm>
                    <a:prstGeom prst="rect">
                      <a:avLst/>
                    </a:prstGeom>
                    <a:blipFill>
                      <a:blip r:embed="rId5"/>
                      <a:stretch>
                        <a:fillRect b="-3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feld 91">
                      <a:extLst>
                        <a:ext uri="{FF2B5EF4-FFF2-40B4-BE49-F238E27FC236}">
                          <a16:creationId xmlns:a16="http://schemas.microsoft.com/office/drawing/2014/main" id="{8417FE60-823F-26AD-C145-C0AB999E6B68}"/>
                        </a:ext>
                      </a:extLst>
                    </p:cNvPr>
                    <p:cNvSpPr txBox="1"/>
                    <p:nvPr/>
                  </p:nvSpPr>
                  <p:spPr>
                    <a:xfrm>
                      <a:off x="2027169" y="4108344"/>
                      <a:ext cx="699941" cy="33855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chemeClr val="tx1"/>
                                    </a:solidFill>
                                    <a:latin typeface="Cambria Math" panose="02040503050406030204" pitchFamily="18" charset="0"/>
                                  </a:rPr>
                                </m:ctrlPr>
                              </m:sSubPr>
                              <m:e>
                                <m:r>
                                  <a:rPr lang="de-DE" sz="1600" b="0" i="1" smtClean="0">
                                    <a:solidFill>
                                      <a:schemeClr val="tx1"/>
                                    </a:solidFill>
                                    <a:latin typeface="Cambria Math" panose="02040503050406030204" pitchFamily="18" charset="0"/>
                                  </a:rPr>
                                  <m:t>𝐶</m:t>
                                </m:r>
                              </m:e>
                              <m:sub>
                                <m:r>
                                  <a:rPr lang="de-DE" sz="1600" b="0" i="1" smtClean="0">
                                    <a:solidFill>
                                      <a:schemeClr val="tx1"/>
                                    </a:solidFill>
                                    <a:latin typeface="Cambria Math" panose="02040503050406030204" pitchFamily="18" charset="0"/>
                                  </a:rPr>
                                  <m:t>23</m:t>
                                </m:r>
                              </m:sub>
                            </m:sSub>
                          </m:oMath>
                        </m:oMathPara>
                      </a14:m>
                      <a:endParaRPr lang="en-US" sz="1100" dirty="0">
                        <a:solidFill>
                          <a:schemeClr val="tx1"/>
                        </a:solidFill>
                      </a:endParaRPr>
                    </a:p>
                  </p:txBody>
                </p:sp>
              </mc:Choice>
              <mc:Fallback xmlns="">
                <p:sp>
                  <p:nvSpPr>
                    <p:cNvPr id="92" name="Textfeld 91">
                      <a:extLst>
                        <a:ext uri="{FF2B5EF4-FFF2-40B4-BE49-F238E27FC236}">
                          <a16:creationId xmlns:a16="http://schemas.microsoft.com/office/drawing/2014/main" id="{8417FE60-823F-26AD-C145-C0AB999E6B68}"/>
                        </a:ext>
                      </a:extLst>
                    </p:cNvPr>
                    <p:cNvSpPr txBox="1">
                      <a:spLocks noRot="1" noChangeAspect="1" noMove="1" noResize="1" noEditPoints="1" noAdjustHandles="1" noChangeArrowheads="1" noChangeShapeType="1" noTextEdit="1"/>
                    </p:cNvSpPr>
                    <p:nvPr/>
                  </p:nvSpPr>
                  <p:spPr>
                    <a:xfrm>
                      <a:off x="2027169" y="4108344"/>
                      <a:ext cx="699941" cy="338554"/>
                    </a:xfrm>
                    <a:prstGeom prst="rect">
                      <a:avLst/>
                    </a:prstGeom>
                    <a:blipFill>
                      <a:blip r:embed="rId6"/>
                      <a:stretch>
                        <a:fillRect b="-3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feld 92">
                      <a:extLst>
                        <a:ext uri="{FF2B5EF4-FFF2-40B4-BE49-F238E27FC236}">
                          <a16:creationId xmlns:a16="http://schemas.microsoft.com/office/drawing/2014/main" id="{3AB7F8EA-8EC4-8B17-3B1D-5C85FEFFD825}"/>
                        </a:ext>
                      </a:extLst>
                    </p:cNvPr>
                    <p:cNvSpPr txBox="1"/>
                    <p:nvPr/>
                  </p:nvSpPr>
                  <p:spPr>
                    <a:xfrm>
                      <a:off x="2042977" y="4660311"/>
                      <a:ext cx="699941" cy="33855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chemeClr val="tx1"/>
                                    </a:solidFill>
                                    <a:latin typeface="Cambria Math" panose="02040503050406030204" pitchFamily="18" charset="0"/>
                                  </a:rPr>
                                </m:ctrlPr>
                              </m:sSubPr>
                              <m:e>
                                <m:r>
                                  <a:rPr lang="de-DE" sz="1600" b="0" i="1" smtClean="0">
                                    <a:solidFill>
                                      <a:schemeClr val="tx1"/>
                                    </a:solidFill>
                                    <a:latin typeface="Cambria Math" panose="02040503050406030204" pitchFamily="18" charset="0"/>
                                  </a:rPr>
                                  <m:t>𝐶</m:t>
                                </m:r>
                              </m:e>
                              <m:sub>
                                <m:r>
                                  <a:rPr lang="de-DE" sz="1600" b="0" i="1" smtClean="0">
                                    <a:solidFill>
                                      <a:schemeClr val="tx1"/>
                                    </a:solidFill>
                                    <a:latin typeface="Cambria Math" panose="02040503050406030204" pitchFamily="18" charset="0"/>
                                  </a:rPr>
                                  <m:t>33</m:t>
                                </m:r>
                              </m:sub>
                            </m:sSub>
                          </m:oMath>
                        </m:oMathPara>
                      </a14:m>
                      <a:endParaRPr lang="en-US" sz="1100" dirty="0">
                        <a:solidFill>
                          <a:schemeClr val="tx1"/>
                        </a:solidFill>
                      </a:endParaRPr>
                    </a:p>
                  </p:txBody>
                </p:sp>
              </mc:Choice>
              <mc:Fallback xmlns="">
                <p:sp>
                  <p:nvSpPr>
                    <p:cNvPr id="93" name="Textfeld 92">
                      <a:extLst>
                        <a:ext uri="{FF2B5EF4-FFF2-40B4-BE49-F238E27FC236}">
                          <a16:creationId xmlns:a16="http://schemas.microsoft.com/office/drawing/2014/main" id="{3AB7F8EA-8EC4-8B17-3B1D-5C85FEFFD825}"/>
                        </a:ext>
                      </a:extLst>
                    </p:cNvPr>
                    <p:cNvSpPr txBox="1">
                      <a:spLocks noRot="1" noChangeAspect="1" noMove="1" noResize="1" noEditPoints="1" noAdjustHandles="1" noChangeArrowheads="1" noChangeShapeType="1" noTextEdit="1"/>
                    </p:cNvSpPr>
                    <p:nvPr/>
                  </p:nvSpPr>
                  <p:spPr>
                    <a:xfrm>
                      <a:off x="2042977" y="4660311"/>
                      <a:ext cx="699941" cy="338554"/>
                    </a:xfrm>
                    <a:prstGeom prst="rect">
                      <a:avLst/>
                    </a:prstGeom>
                    <a:blipFill>
                      <a:blip r:embed="rId7"/>
                      <a:stretch>
                        <a:fillRect/>
                      </a:stretch>
                    </a:blipFill>
                  </p:spPr>
                  <p:txBody>
                    <a:bodyPr/>
                    <a:lstStyle/>
                    <a:p>
                      <a:r>
                        <a:rPr lang="en-US">
                          <a:noFill/>
                        </a:rPr>
                        <a:t> </a:t>
                      </a:r>
                    </a:p>
                  </p:txBody>
                </p:sp>
              </mc:Fallback>
            </mc:AlternateContent>
            <p:cxnSp>
              <p:nvCxnSpPr>
                <p:cNvPr id="94" name="Gerade Verbindung mit Pfeil 93">
                  <a:extLst>
                    <a:ext uri="{FF2B5EF4-FFF2-40B4-BE49-F238E27FC236}">
                      <a16:creationId xmlns:a16="http://schemas.microsoft.com/office/drawing/2014/main" id="{F9DE6AC8-4D76-F1BE-BB35-0722FE0260BC}"/>
                    </a:ext>
                  </a:extLst>
                </p:cNvPr>
                <p:cNvCxnSpPr>
                  <a:cxnSpLocks/>
                </p:cNvCxnSpPr>
                <p:nvPr/>
              </p:nvCxnSpPr>
              <p:spPr>
                <a:xfrm flipV="1">
                  <a:off x="1311692" y="2166354"/>
                  <a:ext cx="876254" cy="12785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5" name="Gerade Verbindung mit Pfeil 94">
                  <a:extLst>
                    <a:ext uri="{FF2B5EF4-FFF2-40B4-BE49-F238E27FC236}">
                      <a16:creationId xmlns:a16="http://schemas.microsoft.com/office/drawing/2014/main" id="{0DB0BB82-D7C7-4A3F-4B7D-D13200013D0B}"/>
                    </a:ext>
                  </a:extLst>
                </p:cNvPr>
                <p:cNvCxnSpPr>
                  <a:cxnSpLocks/>
                </p:cNvCxnSpPr>
                <p:nvPr/>
              </p:nvCxnSpPr>
              <p:spPr>
                <a:xfrm flipV="1">
                  <a:off x="1295621" y="2699537"/>
                  <a:ext cx="870042" cy="7641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6" name="Gerade Verbindung mit Pfeil 95">
                  <a:extLst>
                    <a:ext uri="{FF2B5EF4-FFF2-40B4-BE49-F238E27FC236}">
                      <a16:creationId xmlns:a16="http://schemas.microsoft.com/office/drawing/2014/main" id="{CED8F73C-1668-07DB-DBDB-56544D9D257C}"/>
                    </a:ext>
                  </a:extLst>
                </p:cNvPr>
                <p:cNvCxnSpPr>
                  <a:cxnSpLocks/>
                </p:cNvCxnSpPr>
                <p:nvPr/>
              </p:nvCxnSpPr>
              <p:spPr>
                <a:xfrm flipV="1">
                  <a:off x="1307843" y="3221294"/>
                  <a:ext cx="859309" cy="2236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7" name="Gerade Verbindung mit Pfeil 96">
                  <a:extLst>
                    <a:ext uri="{FF2B5EF4-FFF2-40B4-BE49-F238E27FC236}">
                      <a16:creationId xmlns:a16="http://schemas.microsoft.com/office/drawing/2014/main" id="{B6B6DF01-6414-27A8-F65A-6B2EA29EF42D}"/>
                    </a:ext>
                  </a:extLst>
                </p:cNvPr>
                <p:cNvCxnSpPr>
                  <a:cxnSpLocks/>
                </p:cNvCxnSpPr>
                <p:nvPr/>
              </p:nvCxnSpPr>
              <p:spPr>
                <a:xfrm>
                  <a:off x="1318106" y="3444902"/>
                  <a:ext cx="869840" cy="2894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8" name="Gerade Verbindung mit Pfeil 97">
                  <a:extLst>
                    <a:ext uri="{FF2B5EF4-FFF2-40B4-BE49-F238E27FC236}">
                      <a16:creationId xmlns:a16="http://schemas.microsoft.com/office/drawing/2014/main" id="{016D2FFF-268B-8A5A-4238-A9BA7E152125}"/>
                    </a:ext>
                  </a:extLst>
                </p:cNvPr>
                <p:cNvCxnSpPr>
                  <a:cxnSpLocks/>
                </p:cNvCxnSpPr>
                <p:nvPr/>
              </p:nvCxnSpPr>
              <p:spPr>
                <a:xfrm>
                  <a:off x="1332369" y="3474833"/>
                  <a:ext cx="846892" cy="8245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9" name="Gerade Verbindung mit Pfeil 98">
                  <a:extLst>
                    <a:ext uri="{FF2B5EF4-FFF2-40B4-BE49-F238E27FC236}">
                      <a16:creationId xmlns:a16="http://schemas.microsoft.com/office/drawing/2014/main" id="{6C418798-6570-EB68-58DA-A7DA86AB3F22}"/>
                    </a:ext>
                  </a:extLst>
                </p:cNvPr>
                <p:cNvCxnSpPr>
                  <a:cxnSpLocks/>
                </p:cNvCxnSpPr>
                <p:nvPr/>
              </p:nvCxnSpPr>
              <p:spPr>
                <a:xfrm>
                  <a:off x="1311692" y="3458813"/>
                  <a:ext cx="876254" cy="13154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9" name="Textfeld 78">
                      <a:extLst>
                        <a:ext uri="{FF2B5EF4-FFF2-40B4-BE49-F238E27FC236}">
                          <a16:creationId xmlns:a16="http://schemas.microsoft.com/office/drawing/2014/main" id="{89795E3D-3BF6-B5F9-B313-6C153E38E41F}"/>
                        </a:ext>
                      </a:extLst>
                    </p:cNvPr>
                    <p:cNvSpPr txBox="1"/>
                    <p:nvPr/>
                  </p:nvSpPr>
                  <p:spPr>
                    <a:xfrm>
                      <a:off x="2046449" y="2449891"/>
                      <a:ext cx="699941" cy="33840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solidFill>
                                      <a:schemeClr val="tx1"/>
                                    </a:solidFill>
                                    <a:latin typeface="Cambria Math" panose="02040503050406030204" pitchFamily="18" charset="0"/>
                                  </a:rPr>
                                </m:ctrlPr>
                              </m:sSubPr>
                              <m:e>
                                <m:r>
                                  <a:rPr lang="de-DE" sz="1600" b="0" i="1" smtClean="0">
                                    <a:solidFill>
                                      <a:schemeClr val="tx1"/>
                                    </a:solidFill>
                                    <a:latin typeface="Cambria Math" panose="02040503050406030204" pitchFamily="18" charset="0"/>
                                  </a:rPr>
                                  <m:t>𝐶</m:t>
                                </m:r>
                              </m:e>
                              <m:sub>
                                <m:r>
                                  <a:rPr lang="de-DE" sz="1600" b="0" i="1" smtClean="0">
                                    <a:solidFill>
                                      <a:schemeClr val="tx1"/>
                                    </a:solidFill>
                                    <a:latin typeface="Cambria Math" panose="02040503050406030204" pitchFamily="18" charset="0"/>
                                  </a:rPr>
                                  <m:t>12</m:t>
                                </m:r>
                              </m:sub>
                            </m:sSub>
                          </m:oMath>
                        </m:oMathPara>
                      </a14:m>
                      <a:endParaRPr lang="en-US" sz="1600" b="1" dirty="0">
                        <a:solidFill>
                          <a:schemeClr val="tx1"/>
                        </a:solidFill>
                      </a:endParaRPr>
                    </a:p>
                  </p:txBody>
                </p:sp>
              </mc:Choice>
              <mc:Fallback xmlns="">
                <p:sp>
                  <p:nvSpPr>
                    <p:cNvPr id="79" name="Textfeld 78">
                      <a:extLst>
                        <a:ext uri="{FF2B5EF4-FFF2-40B4-BE49-F238E27FC236}">
                          <a16:creationId xmlns:a16="http://schemas.microsoft.com/office/drawing/2014/main" id="{89795E3D-3BF6-B5F9-B313-6C153E38E41F}"/>
                        </a:ext>
                      </a:extLst>
                    </p:cNvPr>
                    <p:cNvSpPr txBox="1">
                      <a:spLocks noRot="1" noChangeAspect="1" noMove="1" noResize="1" noEditPoints="1" noAdjustHandles="1" noChangeArrowheads="1" noChangeShapeType="1" noTextEdit="1"/>
                    </p:cNvSpPr>
                    <p:nvPr/>
                  </p:nvSpPr>
                  <p:spPr>
                    <a:xfrm>
                      <a:off x="2046449" y="2449891"/>
                      <a:ext cx="699941" cy="338400"/>
                    </a:xfrm>
                    <a:prstGeom prst="rect">
                      <a:avLst/>
                    </a:prstGeom>
                    <a:blipFill>
                      <a:blip r:embed="rId8"/>
                      <a:stretch>
                        <a:fillRect/>
                      </a:stretch>
                    </a:blipFill>
                  </p:spPr>
                  <p:txBody>
                    <a:bodyPr/>
                    <a:lstStyle/>
                    <a:p>
                      <a:r>
                        <a:rPr lang="en-US">
                          <a:noFill/>
                        </a:rPr>
                        <a:t> </a:t>
                      </a:r>
                    </a:p>
                  </p:txBody>
                </p:sp>
              </mc:Fallback>
            </mc:AlternateContent>
          </p:grpSp>
          <p:sp>
            <p:nvSpPr>
              <p:cNvPr id="113" name="Abgerundetes Rechteck 112">
                <a:extLst>
                  <a:ext uri="{FF2B5EF4-FFF2-40B4-BE49-F238E27FC236}">
                    <a16:creationId xmlns:a16="http://schemas.microsoft.com/office/drawing/2014/main" id="{9BA62E03-D3C3-6860-0E2F-4517D6B6D0CD}"/>
                  </a:ext>
                </a:extLst>
              </p:cNvPr>
              <p:cNvSpPr/>
              <p:nvPr/>
            </p:nvSpPr>
            <p:spPr>
              <a:xfrm>
                <a:off x="1726617" y="5445370"/>
                <a:ext cx="1191892" cy="309473"/>
              </a:xfrm>
              <a:prstGeom prst="roundRect">
                <a:avLst/>
              </a:prstGeom>
              <a:solidFill>
                <a:srgbClr val="FFC000">
                  <a:alpha val="28086"/>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 inputs</a:t>
                </a:r>
              </a:p>
            </p:txBody>
          </p:sp>
          <p:sp>
            <p:nvSpPr>
              <p:cNvPr id="131" name="Textfeld 130">
                <a:extLst>
                  <a:ext uri="{FF2B5EF4-FFF2-40B4-BE49-F238E27FC236}">
                    <a16:creationId xmlns:a16="http://schemas.microsoft.com/office/drawing/2014/main" id="{608A79EF-81E3-4E5A-A128-8F3E3CBDC9DC}"/>
                  </a:ext>
                </a:extLst>
              </p:cNvPr>
              <p:cNvSpPr txBox="1"/>
              <p:nvPr/>
            </p:nvSpPr>
            <p:spPr>
              <a:xfrm>
                <a:off x="3249645" y="2690000"/>
                <a:ext cx="743570" cy="338554"/>
              </a:xfrm>
              <a:prstGeom prst="rect">
                <a:avLst/>
              </a:prstGeom>
              <a:noFill/>
            </p:spPr>
            <p:txBody>
              <a:bodyPr wrap="square" rtlCol="0">
                <a:spAutoFit/>
              </a:bodyPr>
              <a:lstStyle/>
              <a:p>
                <a:r>
                  <a:rPr lang="en-US" sz="1600" dirty="0"/>
                  <a:t>SP</a:t>
                </a:r>
              </a:p>
            </p:txBody>
          </p:sp>
          <p:sp>
            <p:nvSpPr>
              <p:cNvPr id="132" name="Textfeld 131">
                <a:extLst>
                  <a:ext uri="{FF2B5EF4-FFF2-40B4-BE49-F238E27FC236}">
                    <a16:creationId xmlns:a16="http://schemas.microsoft.com/office/drawing/2014/main" id="{2108BF9D-303F-B497-15FD-AF10583041BE}"/>
                  </a:ext>
                </a:extLst>
              </p:cNvPr>
              <p:cNvSpPr txBox="1"/>
              <p:nvPr/>
            </p:nvSpPr>
            <p:spPr>
              <a:xfrm>
                <a:off x="3242864" y="3076632"/>
                <a:ext cx="743570" cy="338554"/>
              </a:xfrm>
              <a:prstGeom prst="rect">
                <a:avLst/>
              </a:prstGeom>
              <a:noFill/>
            </p:spPr>
            <p:txBody>
              <a:bodyPr wrap="square" rtlCol="0">
                <a:spAutoFit/>
              </a:bodyPr>
              <a:lstStyle/>
              <a:p>
                <a:r>
                  <a:rPr lang="en-US" sz="1600" dirty="0"/>
                  <a:t>SP</a:t>
                </a:r>
              </a:p>
            </p:txBody>
          </p:sp>
          <p:sp>
            <p:nvSpPr>
              <p:cNvPr id="133" name="Textfeld 132">
                <a:extLst>
                  <a:ext uri="{FF2B5EF4-FFF2-40B4-BE49-F238E27FC236}">
                    <a16:creationId xmlns:a16="http://schemas.microsoft.com/office/drawing/2014/main" id="{F97BA7EF-5967-A65A-7D49-836F406791A1}"/>
                  </a:ext>
                </a:extLst>
              </p:cNvPr>
              <p:cNvSpPr txBox="1"/>
              <p:nvPr/>
            </p:nvSpPr>
            <p:spPr>
              <a:xfrm>
                <a:off x="3246209" y="3887806"/>
                <a:ext cx="743570" cy="338554"/>
              </a:xfrm>
              <a:prstGeom prst="rect">
                <a:avLst/>
              </a:prstGeom>
              <a:noFill/>
            </p:spPr>
            <p:txBody>
              <a:bodyPr wrap="square" rtlCol="0">
                <a:spAutoFit/>
              </a:bodyPr>
              <a:lstStyle/>
              <a:p>
                <a:r>
                  <a:rPr lang="en-US" sz="1600" dirty="0"/>
                  <a:t>SP</a:t>
                </a:r>
              </a:p>
            </p:txBody>
          </p:sp>
          <p:sp>
            <p:nvSpPr>
              <p:cNvPr id="134" name="Textfeld 133">
                <a:extLst>
                  <a:ext uri="{FF2B5EF4-FFF2-40B4-BE49-F238E27FC236}">
                    <a16:creationId xmlns:a16="http://schemas.microsoft.com/office/drawing/2014/main" id="{DABA1977-8B7F-2641-C4D5-7CBA3AD0AADD}"/>
                  </a:ext>
                </a:extLst>
              </p:cNvPr>
              <p:cNvSpPr txBox="1"/>
              <p:nvPr/>
            </p:nvSpPr>
            <p:spPr>
              <a:xfrm>
                <a:off x="4654007" y="2699537"/>
                <a:ext cx="743570" cy="338554"/>
              </a:xfrm>
              <a:prstGeom prst="rect">
                <a:avLst/>
              </a:prstGeom>
              <a:noFill/>
            </p:spPr>
            <p:txBody>
              <a:bodyPr wrap="square" rtlCol="0">
                <a:spAutoFit/>
              </a:bodyPr>
              <a:lstStyle/>
              <a:p>
                <a:r>
                  <a:rPr lang="en-US" sz="1600" dirty="0"/>
                  <a:t>SP</a:t>
                </a:r>
              </a:p>
            </p:txBody>
          </p:sp>
          <p:sp>
            <p:nvSpPr>
              <p:cNvPr id="135" name="Textfeld 134">
                <a:extLst>
                  <a:ext uri="{FF2B5EF4-FFF2-40B4-BE49-F238E27FC236}">
                    <a16:creationId xmlns:a16="http://schemas.microsoft.com/office/drawing/2014/main" id="{FB2981A8-AA2D-D908-985B-FCCCDD9C2D7B}"/>
                  </a:ext>
                </a:extLst>
              </p:cNvPr>
              <p:cNvSpPr txBox="1"/>
              <p:nvPr/>
            </p:nvSpPr>
            <p:spPr>
              <a:xfrm>
                <a:off x="4648729" y="3086169"/>
                <a:ext cx="743570" cy="338554"/>
              </a:xfrm>
              <a:prstGeom prst="rect">
                <a:avLst/>
              </a:prstGeom>
              <a:noFill/>
            </p:spPr>
            <p:txBody>
              <a:bodyPr wrap="square" rtlCol="0">
                <a:spAutoFit/>
              </a:bodyPr>
              <a:lstStyle/>
              <a:p>
                <a:r>
                  <a:rPr lang="en-US" sz="1600" dirty="0"/>
                  <a:t>SP</a:t>
                </a:r>
              </a:p>
            </p:txBody>
          </p:sp>
          <p:sp>
            <p:nvSpPr>
              <p:cNvPr id="136" name="Textfeld 135">
                <a:extLst>
                  <a:ext uri="{FF2B5EF4-FFF2-40B4-BE49-F238E27FC236}">
                    <a16:creationId xmlns:a16="http://schemas.microsoft.com/office/drawing/2014/main" id="{09A5C1D5-9B55-4873-8320-8E1405737960}"/>
                  </a:ext>
                </a:extLst>
              </p:cNvPr>
              <p:cNvSpPr txBox="1"/>
              <p:nvPr/>
            </p:nvSpPr>
            <p:spPr>
              <a:xfrm>
                <a:off x="4628305" y="3887423"/>
                <a:ext cx="743570" cy="338554"/>
              </a:xfrm>
              <a:prstGeom prst="rect">
                <a:avLst/>
              </a:prstGeom>
              <a:noFill/>
            </p:spPr>
            <p:txBody>
              <a:bodyPr wrap="square" rtlCol="0">
                <a:spAutoFit/>
              </a:bodyPr>
              <a:lstStyle/>
              <a:p>
                <a:r>
                  <a:rPr lang="en-US" sz="1600" dirty="0"/>
                  <a:t>SP</a:t>
                </a:r>
              </a:p>
            </p:txBody>
          </p:sp>
          <p:cxnSp>
            <p:nvCxnSpPr>
              <p:cNvPr id="137" name="Gerade Verbindung mit Pfeil 136">
                <a:extLst>
                  <a:ext uri="{FF2B5EF4-FFF2-40B4-BE49-F238E27FC236}">
                    <a16:creationId xmlns:a16="http://schemas.microsoft.com/office/drawing/2014/main" id="{8C64C51E-FDE0-F56D-F2C7-2CCD82C75C43}"/>
                  </a:ext>
                </a:extLst>
              </p:cNvPr>
              <p:cNvCxnSpPr>
                <a:cxnSpLocks/>
                <a:endCxn id="30" idx="2"/>
              </p:cNvCxnSpPr>
              <p:nvPr/>
            </p:nvCxnSpPr>
            <p:spPr>
              <a:xfrm>
                <a:off x="5041105" y="2883492"/>
                <a:ext cx="1259565" cy="4674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0" name="Gerade Verbindung mit Pfeil 139">
                <a:extLst>
                  <a:ext uri="{FF2B5EF4-FFF2-40B4-BE49-F238E27FC236}">
                    <a16:creationId xmlns:a16="http://schemas.microsoft.com/office/drawing/2014/main" id="{9D1D1A8A-4114-E2EC-FBD7-D1300CAD2080}"/>
                  </a:ext>
                </a:extLst>
              </p:cNvPr>
              <p:cNvCxnSpPr>
                <a:cxnSpLocks/>
                <a:endCxn id="30" idx="2"/>
              </p:cNvCxnSpPr>
              <p:nvPr/>
            </p:nvCxnSpPr>
            <p:spPr>
              <a:xfrm>
                <a:off x="5041105" y="3270744"/>
                <a:ext cx="1259565" cy="801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3" name="Gerade Verbindung mit Pfeil 142">
                <a:extLst>
                  <a:ext uri="{FF2B5EF4-FFF2-40B4-BE49-F238E27FC236}">
                    <a16:creationId xmlns:a16="http://schemas.microsoft.com/office/drawing/2014/main" id="{48BDFF76-54F6-4545-DAC3-3C8DB3CFF153}"/>
                  </a:ext>
                </a:extLst>
              </p:cNvPr>
              <p:cNvCxnSpPr>
                <a:cxnSpLocks/>
                <a:endCxn id="30" idx="2"/>
              </p:cNvCxnSpPr>
              <p:nvPr/>
            </p:nvCxnSpPr>
            <p:spPr>
              <a:xfrm flipV="1">
                <a:off x="5041105" y="3350893"/>
                <a:ext cx="1259565" cy="7192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6" name="Abgerundetes Rechteck 145">
                <a:extLst>
                  <a:ext uri="{FF2B5EF4-FFF2-40B4-BE49-F238E27FC236}">
                    <a16:creationId xmlns:a16="http://schemas.microsoft.com/office/drawing/2014/main" id="{D70A0011-3B78-3AC6-4E5A-081EFB8994F6}"/>
                  </a:ext>
                </a:extLst>
              </p:cNvPr>
              <p:cNvSpPr/>
              <p:nvPr/>
            </p:nvSpPr>
            <p:spPr>
              <a:xfrm>
                <a:off x="1884436" y="1876690"/>
                <a:ext cx="876254" cy="3309679"/>
              </a:xfrm>
              <a:prstGeom prst="roundRect">
                <a:avLst/>
              </a:prstGeom>
              <a:solidFill>
                <a:srgbClr val="FFC000">
                  <a:alpha val="27018"/>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Abgerundetes Rechteck 146">
                <a:extLst>
                  <a:ext uri="{FF2B5EF4-FFF2-40B4-BE49-F238E27FC236}">
                    <a16:creationId xmlns:a16="http://schemas.microsoft.com/office/drawing/2014/main" id="{435D637D-62AF-C850-0418-60083B277CB1}"/>
                  </a:ext>
                </a:extLst>
              </p:cNvPr>
              <p:cNvSpPr/>
              <p:nvPr/>
            </p:nvSpPr>
            <p:spPr>
              <a:xfrm>
                <a:off x="6023352" y="1860957"/>
                <a:ext cx="876254" cy="3309679"/>
              </a:xfrm>
              <a:prstGeom prst="roundRect">
                <a:avLst/>
              </a:prstGeom>
              <a:solidFill>
                <a:srgbClr val="FF0000">
                  <a:alpha val="27018"/>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8" name="Textfeld 147">
                    <a:extLst>
                      <a:ext uri="{FF2B5EF4-FFF2-40B4-BE49-F238E27FC236}">
                        <a16:creationId xmlns:a16="http://schemas.microsoft.com/office/drawing/2014/main" id="{BCC81F2E-1366-4B01-1A18-B25114FD03E8}"/>
                      </a:ext>
                    </a:extLst>
                  </p:cNvPr>
                  <p:cNvSpPr txBox="1"/>
                  <p:nvPr/>
                </p:nvSpPr>
                <p:spPr>
                  <a:xfrm>
                    <a:off x="6113852" y="3181616"/>
                    <a:ext cx="74357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1" i="1" dirty="0" smtClean="0">
                              <a:latin typeface="Cambria Math" panose="02040503050406030204" pitchFamily="18" charset="0"/>
                            </a:rPr>
                            <m:t>𝑷</m:t>
                          </m:r>
                        </m:oMath>
                      </m:oMathPara>
                    </a14:m>
                    <a:endParaRPr lang="en-US" sz="1600" b="1" dirty="0"/>
                  </a:p>
                </p:txBody>
              </p:sp>
            </mc:Choice>
            <mc:Fallback xmlns="">
              <p:sp>
                <p:nvSpPr>
                  <p:cNvPr id="148" name="Textfeld 147">
                    <a:extLst>
                      <a:ext uri="{FF2B5EF4-FFF2-40B4-BE49-F238E27FC236}">
                        <a16:creationId xmlns:a16="http://schemas.microsoft.com/office/drawing/2014/main" id="{BCC81F2E-1366-4B01-1A18-B25114FD03E8}"/>
                      </a:ext>
                    </a:extLst>
                  </p:cNvPr>
                  <p:cNvSpPr txBox="1">
                    <a:spLocks noRot="1" noChangeAspect="1" noMove="1" noResize="1" noEditPoints="1" noAdjustHandles="1" noChangeArrowheads="1" noChangeShapeType="1" noTextEdit="1"/>
                  </p:cNvSpPr>
                  <p:nvPr/>
                </p:nvSpPr>
                <p:spPr>
                  <a:xfrm>
                    <a:off x="6113852" y="3181616"/>
                    <a:ext cx="743570" cy="338554"/>
                  </a:xfrm>
                  <a:prstGeom prst="rect">
                    <a:avLst/>
                  </a:prstGeom>
                  <a:blipFill>
                    <a:blip r:embed="rId9"/>
                    <a:stretch>
                      <a:fillRect/>
                    </a:stretch>
                  </a:blipFill>
                </p:spPr>
                <p:txBody>
                  <a:bodyPr/>
                  <a:lstStyle/>
                  <a:p>
                    <a:r>
                      <a:rPr lang="en-US">
                        <a:noFill/>
                      </a:rPr>
                      <a:t> </a:t>
                    </a:r>
                  </a:p>
                </p:txBody>
              </p:sp>
            </mc:Fallback>
          </mc:AlternateContent>
        </p:grpSp>
        <p:cxnSp>
          <p:nvCxnSpPr>
            <p:cNvPr id="150" name="Gerade Verbindung mit Pfeil 149">
              <a:extLst>
                <a:ext uri="{FF2B5EF4-FFF2-40B4-BE49-F238E27FC236}">
                  <a16:creationId xmlns:a16="http://schemas.microsoft.com/office/drawing/2014/main" id="{EC7F6FDD-AC54-565D-AC0F-FA62F8A02E67}"/>
                </a:ext>
              </a:extLst>
            </p:cNvPr>
            <p:cNvCxnSpPr>
              <a:cxnSpLocks/>
              <a:endCxn id="131" idx="1"/>
            </p:cNvCxnSpPr>
            <p:nvPr/>
          </p:nvCxnSpPr>
          <p:spPr>
            <a:xfrm>
              <a:off x="3489280" y="2288915"/>
              <a:ext cx="729645" cy="6929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6" name="Gerade Verbindung mit Pfeil 155">
              <a:extLst>
                <a:ext uri="{FF2B5EF4-FFF2-40B4-BE49-F238E27FC236}">
                  <a16:creationId xmlns:a16="http://schemas.microsoft.com/office/drawing/2014/main" id="{FE3E5573-B72D-270B-26DA-ED73FFA45BE2}"/>
                </a:ext>
              </a:extLst>
            </p:cNvPr>
            <p:cNvCxnSpPr>
              <a:cxnSpLocks/>
              <a:endCxn id="132" idx="1"/>
            </p:cNvCxnSpPr>
            <p:nvPr/>
          </p:nvCxnSpPr>
          <p:spPr>
            <a:xfrm>
              <a:off x="3489280" y="2288915"/>
              <a:ext cx="722864" cy="1079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9" name="Gerade Verbindung mit Pfeil 158">
              <a:extLst>
                <a:ext uri="{FF2B5EF4-FFF2-40B4-BE49-F238E27FC236}">
                  <a16:creationId xmlns:a16="http://schemas.microsoft.com/office/drawing/2014/main" id="{A1A56F23-CC6F-0239-4687-358BFAEE195C}"/>
                </a:ext>
              </a:extLst>
            </p:cNvPr>
            <p:cNvCxnSpPr>
              <a:cxnSpLocks/>
              <a:endCxn id="133" idx="1"/>
            </p:cNvCxnSpPr>
            <p:nvPr/>
          </p:nvCxnSpPr>
          <p:spPr>
            <a:xfrm>
              <a:off x="3489280" y="2288915"/>
              <a:ext cx="726209" cy="18907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2" name="Gerade Verbindung mit Pfeil 161">
              <a:extLst>
                <a:ext uri="{FF2B5EF4-FFF2-40B4-BE49-F238E27FC236}">
                  <a16:creationId xmlns:a16="http://schemas.microsoft.com/office/drawing/2014/main" id="{B7585F78-E235-2FB7-DE5A-8F3B56AC70D6}"/>
                </a:ext>
              </a:extLst>
            </p:cNvPr>
            <p:cNvCxnSpPr>
              <a:cxnSpLocks/>
              <a:endCxn id="131" idx="1"/>
            </p:cNvCxnSpPr>
            <p:nvPr/>
          </p:nvCxnSpPr>
          <p:spPr>
            <a:xfrm>
              <a:off x="3489280" y="2843695"/>
              <a:ext cx="729645" cy="1381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3" name="Gerade Verbindung mit Pfeil 162">
              <a:extLst>
                <a:ext uri="{FF2B5EF4-FFF2-40B4-BE49-F238E27FC236}">
                  <a16:creationId xmlns:a16="http://schemas.microsoft.com/office/drawing/2014/main" id="{55D470BE-DA5C-30EB-86E3-EAA7D378BD18}"/>
                </a:ext>
              </a:extLst>
            </p:cNvPr>
            <p:cNvCxnSpPr>
              <a:cxnSpLocks/>
              <a:endCxn id="132" idx="1"/>
            </p:cNvCxnSpPr>
            <p:nvPr/>
          </p:nvCxnSpPr>
          <p:spPr>
            <a:xfrm>
              <a:off x="3489280" y="2812561"/>
              <a:ext cx="722864" cy="5559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4" name="Gerade Verbindung mit Pfeil 163">
              <a:extLst>
                <a:ext uri="{FF2B5EF4-FFF2-40B4-BE49-F238E27FC236}">
                  <a16:creationId xmlns:a16="http://schemas.microsoft.com/office/drawing/2014/main" id="{BEB7C02A-0045-13BA-4427-F6DF021A2797}"/>
                </a:ext>
              </a:extLst>
            </p:cNvPr>
            <p:cNvCxnSpPr>
              <a:cxnSpLocks/>
              <a:endCxn id="133" idx="1"/>
            </p:cNvCxnSpPr>
            <p:nvPr/>
          </p:nvCxnSpPr>
          <p:spPr>
            <a:xfrm>
              <a:off x="3489280" y="2812561"/>
              <a:ext cx="726209" cy="13670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0" name="Gerade Verbindung mit Pfeil 179">
              <a:extLst>
                <a:ext uri="{FF2B5EF4-FFF2-40B4-BE49-F238E27FC236}">
                  <a16:creationId xmlns:a16="http://schemas.microsoft.com/office/drawing/2014/main" id="{C8FD812B-8A3E-3E17-11C2-4CA2630D3D53}"/>
                </a:ext>
              </a:extLst>
            </p:cNvPr>
            <p:cNvCxnSpPr>
              <a:cxnSpLocks/>
              <a:endCxn id="131" idx="1"/>
            </p:cNvCxnSpPr>
            <p:nvPr/>
          </p:nvCxnSpPr>
          <p:spPr>
            <a:xfrm flipV="1">
              <a:off x="3489280" y="2981838"/>
              <a:ext cx="729645" cy="3223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1" name="Gerade Verbindung mit Pfeil 180">
              <a:extLst>
                <a:ext uri="{FF2B5EF4-FFF2-40B4-BE49-F238E27FC236}">
                  <a16:creationId xmlns:a16="http://schemas.microsoft.com/office/drawing/2014/main" id="{A20E579C-31A8-3620-4748-3E6E1812E4E5}"/>
                </a:ext>
              </a:extLst>
            </p:cNvPr>
            <p:cNvCxnSpPr>
              <a:cxnSpLocks/>
              <a:endCxn id="133" idx="1"/>
            </p:cNvCxnSpPr>
            <p:nvPr/>
          </p:nvCxnSpPr>
          <p:spPr>
            <a:xfrm>
              <a:off x="3489280" y="3293454"/>
              <a:ext cx="726209" cy="8861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2" name="Gerade Verbindung mit Pfeil 181">
              <a:extLst>
                <a:ext uri="{FF2B5EF4-FFF2-40B4-BE49-F238E27FC236}">
                  <a16:creationId xmlns:a16="http://schemas.microsoft.com/office/drawing/2014/main" id="{A375D95D-1343-EDB1-6FED-A350E80AF11B}"/>
                </a:ext>
              </a:extLst>
            </p:cNvPr>
            <p:cNvCxnSpPr>
              <a:cxnSpLocks/>
              <a:endCxn id="132" idx="1"/>
            </p:cNvCxnSpPr>
            <p:nvPr/>
          </p:nvCxnSpPr>
          <p:spPr>
            <a:xfrm>
              <a:off x="3489280" y="3244432"/>
              <a:ext cx="722864" cy="1240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3" name="Gerade Verbindung mit Pfeil 202">
              <a:extLst>
                <a:ext uri="{FF2B5EF4-FFF2-40B4-BE49-F238E27FC236}">
                  <a16:creationId xmlns:a16="http://schemas.microsoft.com/office/drawing/2014/main" id="{A823AF56-4922-7046-AFD8-E3355F70FE38}"/>
                </a:ext>
              </a:extLst>
            </p:cNvPr>
            <p:cNvCxnSpPr>
              <a:cxnSpLocks/>
              <a:endCxn id="132" idx="1"/>
            </p:cNvCxnSpPr>
            <p:nvPr/>
          </p:nvCxnSpPr>
          <p:spPr>
            <a:xfrm flipV="1">
              <a:off x="3489280" y="3368470"/>
              <a:ext cx="722864" cy="4884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8F518CDE-8D17-3821-6222-63711E6317E2}"/>
                </a:ext>
              </a:extLst>
            </p:cNvPr>
            <p:cNvCxnSpPr>
              <a:cxnSpLocks/>
              <a:endCxn id="131" idx="1"/>
            </p:cNvCxnSpPr>
            <p:nvPr/>
          </p:nvCxnSpPr>
          <p:spPr>
            <a:xfrm flipV="1">
              <a:off x="3489280" y="2981838"/>
              <a:ext cx="729645" cy="8750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5" name="Gerade Verbindung mit Pfeil 204">
              <a:extLst>
                <a:ext uri="{FF2B5EF4-FFF2-40B4-BE49-F238E27FC236}">
                  <a16:creationId xmlns:a16="http://schemas.microsoft.com/office/drawing/2014/main" id="{9A75E01D-7566-F4BD-44B4-D973567E98B7}"/>
                </a:ext>
              </a:extLst>
            </p:cNvPr>
            <p:cNvCxnSpPr>
              <a:cxnSpLocks/>
              <a:endCxn id="133" idx="1"/>
            </p:cNvCxnSpPr>
            <p:nvPr/>
          </p:nvCxnSpPr>
          <p:spPr>
            <a:xfrm>
              <a:off x="3489280" y="3856925"/>
              <a:ext cx="726209" cy="3227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6" name="Gerade Verbindung mit Pfeil 215">
              <a:extLst>
                <a:ext uri="{FF2B5EF4-FFF2-40B4-BE49-F238E27FC236}">
                  <a16:creationId xmlns:a16="http://schemas.microsoft.com/office/drawing/2014/main" id="{C5C952B4-646F-44C3-E1D4-B48A828BEAA2}"/>
                </a:ext>
              </a:extLst>
            </p:cNvPr>
            <p:cNvCxnSpPr>
              <a:cxnSpLocks/>
              <a:endCxn id="133" idx="1"/>
            </p:cNvCxnSpPr>
            <p:nvPr/>
          </p:nvCxnSpPr>
          <p:spPr>
            <a:xfrm flipV="1">
              <a:off x="3489280" y="4179644"/>
              <a:ext cx="726209" cy="1946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9" name="Gerade Verbindung mit Pfeil 218">
              <a:extLst>
                <a:ext uri="{FF2B5EF4-FFF2-40B4-BE49-F238E27FC236}">
                  <a16:creationId xmlns:a16="http://schemas.microsoft.com/office/drawing/2014/main" id="{628C4EF9-D496-57D1-52DE-D94066FD1119}"/>
                </a:ext>
              </a:extLst>
            </p:cNvPr>
            <p:cNvCxnSpPr>
              <a:cxnSpLocks/>
              <a:endCxn id="132" idx="1"/>
            </p:cNvCxnSpPr>
            <p:nvPr/>
          </p:nvCxnSpPr>
          <p:spPr>
            <a:xfrm flipV="1">
              <a:off x="3489280" y="3368470"/>
              <a:ext cx="722864" cy="10058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2" name="Gerade Verbindung mit Pfeil 221">
              <a:extLst>
                <a:ext uri="{FF2B5EF4-FFF2-40B4-BE49-F238E27FC236}">
                  <a16:creationId xmlns:a16="http://schemas.microsoft.com/office/drawing/2014/main" id="{6A630CC5-916C-8673-2FC8-778043E468C5}"/>
                </a:ext>
              </a:extLst>
            </p:cNvPr>
            <p:cNvCxnSpPr>
              <a:cxnSpLocks/>
              <a:endCxn id="131" idx="1"/>
            </p:cNvCxnSpPr>
            <p:nvPr/>
          </p:nvCxnSpPr>
          <p:spPr>
            <a:xfrm flipV="1">
              <a:off x="3489280" y="2981838"/>
              <a:ext cx="729645" cy="13924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5" name="Gerade Verbindung mit Pfeil 224">
              <a:extLst>
                <a:ext uri="{FF2B5EF4-FFF2-40B4-BE49-F238E27FC236}">
                  <a16:creationId xmlns:a16="http://schemas.microsoft.com/office/drawing/2014/main" id="{7F482632-8EBE-5F41-A9FC-FBA06983DDA4}"/>
                </a:ext>
              </a:extLst>
            </p:cNvPr>
            <p:cNvCxnSpPr>
              <a:cxnSpLocks/>
              <a:endCxn id="131" idx="1"/>
            </p:cNvCxnSpPr>
            <p:nvPr/>
          </p:nvCxnSpPr>
          <p:spPr>
            <a:xfrm flipV="1">
              <a:off x="3489280" y="2981838"/>
              <a:ext cx="729645" cy="18871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9" name="Gerade Verbindung mit Pfeil 228">
              <a:extLst>
                <a:ext uri="{FF2B5EF4-FFF2-40B4-BE49-F238E27FC236}">
                  <a16:creationId xmlns:a16="http://schemas.microsoft.com/office/drawing/2014/main" id="{8FEAAB1A-F37C-8154-5886-E0D6869651BF}"/>
                </a:ext>
              </a:extLst>
            </p:cNvPr>
            <p:cNvCxnSpPr>
              <a:cxnSpLocks/>
              <a:endCxn id="132" idx="1"/>
            </p:cNvCxnSpPr>
            <p:nvPr/>
          </p:nvCxnSpPr>
          <p:spPr>
            <a:xfrm flipV="1">
              <a:off x="3489280" y="3368470"/>
              <a:ext cx="722864" cy="15005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2" name="Gerade Verbindung mit Pfeil 231">
              <a:extLst>
                <a:ext uri="{FF2B5EF4-FFF2-40B4-BE49-F238E27FC236}">
                  <a16:creationId xmlns:a16="http://schemas.microsoft.com/office/drawing/2014/main" id="{85D7A0DC-6994-67FE-496C-B5E60D29079F}"/>
                </a:ext>
              </a:extLst>
            </p:cNvPr>
            <p:cNvCxnSpPr>
              <a:cxnSpLocks/>
              <a:endCxn id="133" idx="1"/>
            </p:cNvCxnSpPr>
            <p:nvPr/>
          </p:nvCxnSpPr>
          <p:spPr>
            <a:xfrm flipV="1">
              <a:off x="3489280" y="4179644"/>
              <a:ext cx="726209" cy="6893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6774151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165EFCD-88B4-715D-6737-CE7F61D244E9}"/>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D998DAC-88EE-1EC5-63FD-08B115204A87}"/>
              </a:ext>
            </a:extLst>
          </p:cNvPr>
          <p:cNvSpPr>
            <a:spLocks noGrp="1"/>
          </p:cNvSpPr>
          <p:nvPr>
            <p:ph type="title"/>
          </p:nvPr>
        </p:nvSpPr>
        <p:spPr>
          <a:xfrm>
            <a:off x="360000" y="736682"/>
            <a:ext cx="11136000" cy="1080000"/>
          </a:xfrm>
        </p:spPr>
        <p:txBody>
          <a:bodyPr anchor="t">
            <a:normAutofit/>
          </a:bodyPr>
          <a:lstStyle/>
          <a:p>
            <a:r>
              <a:rPr lang="en-US" sz="3200" dirty="0"/>
              <a:t>Invariant-based model – </a:t>
            </a:r>
            <a:br>
              <a:rPr lang="en-US" sz="3200" dirty="0"/>
            </a:br>
            <a:r>
              <a:rPr lang="en-US" sz="3200" dirty="0"/>
              <a:t>Model for cubic anisotropy metamaterial </a:t>
            </a:r>
          </a:p>
        </p:txBody>
      </p:sp>
      <p:sp>
        <p:nvSpPr>
          <p:cNvPr id="4" name="Datumsplatzhalter 3">
            <a:extLst>
              <a:ext uri="{FF2B5EF4-FFF2-40B4-BE49-F238E27FC236}">
                <a16:creationId xmlns:a16="http://schemas.microsoft.com/office/drawing/2014/main" id="{AA227A58-7256-7F68-E1A1-E972A2A0F4FF}"/>
              </a:ext>
            </a:extLst>
          </p:cNvPr>
          <p:cNvSpPr>
            <a:spLocks noGrp="1"/>
          </p:cNvSpPr>
          <p:nvPr>
            <p:ph type="dt" sz="half" idx="10"/>
          </p:nvPr>
        </p:nvSpPr>
        <p:spPr/>
        <p:txBody>
          <a:bodyPr/>
          <a:lstStyle/>
          <a:p>
            <a:fld id="{F033DDB9-20A1-F249-B817-FC3A576ACE88}" type="datetime1">
              <a:rPr lang="de-DE" smtClean="0"/>
              <a:t>12.12.24</a:t>
            </a:fld>
            <a:endParaRPr lang="de-DE" dirty="0"/>
          </a:p>
        </p:txBody>
      </p:sp>
      <p:sp>
        <p:nvSpPr>
          <p:cNvPr id="5" name="Fußzeilenplatzhalter 4">
            <a:extLst>
              <a:ext uri="{FF2B5EF4-FFF2-40B4-BE49-F238E27FC236}">
                <a16:creationId xmlns:a16="http://schemas.microsoft.com/office/drawing/2014/main" id="{2131CADF-3D1E-5E51-14D7-5AF5FBD0135C}"/>
              </a:ext>
            </a:extLst>
          </p:cNvPr>
          <p:cNvSpPr>
            <a:spLocks noGrp="1"/>
          </p:cNvSpPr>
          <p:nvPr>
            <p:ph type="ftr" sz="quarter" idx="11"/>
          </p:nvPr>
        </p:nvSpPr>
        <p:spPr/>
        <p:txBody>
          <a:bodyPr/>
          <a:lstStyle/>
          <a:p>
            <a:r>
              <a:rPr lang="de-DE" sz="1000" dirty="0"/>
              <a:t>Tutorial | </a:t>
            </a:r>
            <a:r>
              <a:rPr lang="de-DE" sz="1000" dirty="0" err="1"/>
              <a:t>Hyperelasticity</a:t>
            </a:r>
            <a:r>
              <a:rPr lang="de-DE" sz="1000" dirty="0"/>
              <a:t> | Task 2</a:t>
            </a:r>
          </a:p>
        </p:txBody>
      </p:sp>
      <p:sp>
        <p:nvSpPr>
          <p:cNvPr id="6" name="Foliennummernplatzhalter 5">
            <a:extLst>
              <a:ext uri="{FF2B5EF4-FFF2-40B4-BE49-F238E27FC236}">
                <a16:creationId xmlns:a16="http://schemas.microsoft.com/office/drawing/2014/main" id="{834DE8DC-DA51-FC14-703F-FDAE0FF940AE}"/>
              </a:ext>
            </a:extLst>
          </p:cNvPr>
          <p:cNvSpPr>
            <a:spLocks noGrp="1"/>
          </p:cNvSpPr>
          <p:nvPr>
            <p:ph type="sldNum" sz="quarter" idx="12"/>
          </p:nvPr>
        </p:nvSpPr>
        <p:spPr/>
        <p:txBody>
          <a:bodyPr/>
          <a:lstStyle/>
          <a:p>
            <a:fld id="{DD2F4C09-65E4-4AD7-8D55-83CBD210ED85}" type="slidenum">
              <a:rPr lang="de-DE" smtClean="0"/>
              <a:pPr/>
              <a:t>25</a:t>
            </a:fld>
            <a:endParaRPr lang="de-DE" dirty="0"/>
          </a:p>
        </p:txBody>
      </p:sp>
      <p:grpSp>
        <p:nvGrpSpPr>
          <p:cNvPr id="13" name="Gruppieren 12">
            <a:extLst>
              <a:ext uri="{FF2B5EF4-FFF2-40B4-BE49-F238E27FC236}">
                <a16:creationId xmlns:a16="http://schemas.microsoft.com/office/drawing/2014/main" id="{6D9F32BC-810A-3D7D-CAF3-F925909288F4}"/>
              </a:ext>
            </a:extLst>
          </p:cNvPr>
          <p:cNvGrpSpPr/>
          <p:nvPr/>
        </p:nvGrpSpPr>
        <p:grpSpPr>
          <a:xfrm>
            <a:off x="1779259" y="1972186"/>
            <a:ext cx="7849156" cy="3914103"/>
            <a:chOff x="1779259" y="1972186"/>
            <a:chExt cx="7849156" cy="3914103"/>
          </a:xfrm>
        </p:grpSpPr>
        <p:grpSp>
          <p:nvGrpSpPr>
            <p:cNvPr id="236" name="Gruppieren 235">
              <a:extLst>
                <a:ext uri="{FF2B5EF4-FFF2-40B4-BE49-F238E27FC236}">
                  <a16:creationId xmlns:a16="http://schemas.microsoft.com/office/drawing/2014/main" id="{E0E016A8-A75B-090B-3EF1-F35DD843EFA6}"/>
                </a:ext>
              </a:extLst>
            </p:cNvPr>
            <p:cNvGrpSpPr/>
            <p:nvPr/>
          </p:nvGrpSpPr>
          <p:grpSpPr>
            <a:xfrm>
              <a:off x="1779259" y="1972186"/>
              <a:ext cx="6533509" cy="3914103"/>
              <a:chOff x="1779259" y="1972186"/>
              <a:chExt cx="6533509" cy="3914103"/>
            </a:xfrm>
          </p:grpSpPr>
          <p:grpSp>
            <p:nvGrpSpPr>
              <p:cNvPr id="149" name="Gruppieren 148">
                <a:extLst>
                  <a:ext uri="{FF2B5EF4-FFF2-40B4-BE49-F238E27FC236}">
                    <a16:creationId xmlns:a16="http://schemas.microsoft.com/office/drawing/2014/main" id="{29196B56-FB26-8B70-F78C-F1A173F08C5A}"/>
                  </a:ext>
                </a:extLst>
              </p:cNvPr>
              <p:cNvGrpSpPr/>
              <p:nvPr/>
            </p:nvGrpSpPr>
            <p:grpSpPr>
              <a:xfrm>
                <a:off x="1779259" y="1972186"/>
                <a:ext cx="6533509" cy="3914103"/>
                <a:chOff x="809979" y="1849625"/>
                <a:chExt cx="6533509" cy="3914103"/>
              </a:xfrm>
            </p:grpSpPr>
            <p:sp>
              <p:nvSpPr>
                <p:cNvPr id="8" name="Abgerundetes Rechteck 7">
                  <a:extLst>
                    <a:ext uri="{FF2B5EF4-FFF2-40B4-BE49-F238E27FC236}">
                      <a16:creationId xmlns:a16="http://schemas.microsoft.com/office/drawing/2014/main" id="{4A395DFD-B310-3BCD-6558-92EA9982033E}"/>
                    </a:ext>
                  </a:extLst>
                </p:cNvPr>
                <p:cNvSpPr/>
                <p:nvPr/>
              </p:nvSpPr>
              <p:spPr>
                <a:xfrm>
                  <a:off x="5617851" y="5445370"/>
                  <a:ext cx="1725637" cy="309473"/>
                </a:xfrm>
                <a:prstGeom prst="roundRect">
                  <a:avLst/>
                </a:prstGeom>
                <a:solidFill>
                  <a:srgbClr val="FF0000">
                    <a:alpha val="2808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output layer</a:t>
                  </a:r>
                </a:p>
              </p:txBody>
            </p:sp>
            <p:sp>
              <p:nvSpPr>
                <p:cNvPr id="19" name="Oval 18">
                  <a:extLst>
                    <a:ext uri="{FF2B5EF4-FFF2-40B4-BE49-F238E27FC236}">
                      <a16:creationId xmlns:a16="http://schemas.microsoft.com/office/drawing/2014/main" id="{309FC455-CCDC-2274-4950-E346BF70EF1C}"/>
                    </a:ext>
                  </a:extLst>
                </p:cNvPr>
                <p:cNvSpPr/>
                <p:nvPr/>
              </p:nvSpPr>
              <p:spPr>
                <a:xfrm>
                  <a:off x="3273969" y="2690481"/>
                  <a:ext cx="378229"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0" name="Oval 19">
                  <a:extLst>
                    <a:ext uri="{FF2B5EF4-FFF2-40B4-BE49-F238E27FC236}">
                      <a16:creationId xmlns:a16="http://schemas.microsoft.com/office/drawing/2014/main" id="{A7680128-FC40-65B2-706F-B5340A0F6744}"/>
                    </a:ext>
                  </a:extLst>
                </p:cNvPr>
                <p:cNvSpPr/>
                <p:nvPr/>
              </p:nvSpPr>
              <p:spPr>
                <a:xfrm>
                  <a:off x="3273969" y="3090744"/>
                  <a:ext cx="378229"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745D155-D6A2-33BB-9497-FD8DD37E84DC}"/>
                    </a:ext>
                  </a:extLst>
                </p:cNvPr>
                <p:cNvSpPr/>
                <p:nvPr/>
              </p:nvSpPr>
              <p:spPr>
                <a:xfrm>
                  <a:off x="3273969" y="3491007"/>
                  <a:ext cx="378229" cy="36000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22" name="Oval 21">
                  <a:extLst>
                    <a:ext uri="{FF2B5EF4-FFF2-40B4-BE49-F238E27FC236}">
                      <a16:creationId xmlns:a16="http://schemas.microsoft.com/office/drawing/2014/main" id="{04D4716F-953D-F987-C014-17A25C1088A5}"/>
                    </a:ext>
                  </a:extLst>
                </p:cNvPr>
                <p:cNvSpPr/>
                <p:nvPr/>
              </p:nvSpPr>
              <p:spPr>
                <a:xfrm>
                  <a:off x="3273969" y="3891744"/>
                  <a:ext cx="378229"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FA072889-3C35-60CC-0446-25208B323ED6}"/>
                    </a:ext>
                  </a:extLst>
                </p:cNvPr>
                <p:cNvSpPr/>
                <p:nvPr/>
              </p:nvSpPr>
              <p:spPr>
                <a:xfrm>
                  <a:off x="4668510" y="2690481"/>
                  <a:ext cx="378229"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16E6B748-08FF-7A71-B8C0-7756101B8BC9}"/>
                    </a:ext>
                  </a:extLst>
                </p:cNvPr>
                <p:cNvSpPr/>
                <p:nvPr/>
              </p:nvSpPr>
              <p:spPr>
                <a:xfrm>
                  <a:off x="4668510" y="3090744"/>
                  <a:ext cx="378229"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BA59A1B-34E6-4550-49F8-F3BA16D509F7}"/>
                    </a:ext>
                  </a:extLst>
                </p:cNvPr>
                <p:cNvSpPr/>
                <p:nvPr/>
              </p:nvSpPr>
              <p:spPr>
                <a:xfrm>
                  <a:off x="4668510" y="3491007"/>
                  <a:ext cx="378229" cy="36000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26" name="Oval 25">
                  <a:extLst>
                    <a:ext uri="{FF2B5EF4-FFF2-40B4-BE49-F238E27FC236}">
                      <a16:creationId xmlns:a16="http://schemas.microsoft.com/office/drawing/2014/main" id="{9847FDFF-3DDA-D904-464E-E5D8A93A6E3F}"/>
                    </a:ext>
                  </a:extLst>
                </p:cNvPr>
                <p:cNvSpPr/>
                <p:nvPr/>
              </p:nvSpPr>
              <p:spPr>
                <a:xfrm>
                  <a:off x="4668510" y="3891744"/>
                  <a:ext cx="378229"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06B07D85-4318-9338-32A2-C6D790884836}"/>
                    </a:ext>
                  </a:extLst>
                </p:cNvPr>
                <p:cNvSpPr/>
                <p:nvPr/>
              </p:nvSpPr>
              <p:spPr>
                <a:xfrm>
                  <a:off x="6300670" y="3170893"/>
                  <a:ext cx="360000" cy="360000"/>
                </a:xfrm>
                <a:prstGeom prst="ellips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uppieren 33">
                  <a:extLst>
                    <a:ext uri="{FF2B5EF4-FFF2-40B4-BE49-F238E27FC236}">
                      <a16:creationId xmlns:a16="http://schemas.microsoft.com/office/drawing/2014/main" id="{DA255C55-3F9B-1091-BB7A-90E7D2F90816}"/>
                    </a:ext>
                  </a:extLst>
                </p:cNvPr>
                <p:cNvGrpSpPr/>
                <p:nvPr/>
              </p:nvGrpSpPr>
              <p:grpSpPr>
                <a:xfrm>
                  <a:off x="3811593" y="2822403"/>
                  <a:ext cx="708077" cy="78155"/>
                  <a:chOff x="8329049" y="2349000"/>
                  <a:chExt cx="673951" cy="78155"/>
                </a:xfrm>
                <a:solidFill>
                  <a:schemeClr val="tx1">
                    <a:lumMod val="50000"/>
                    <a:lumOff val="50000"/>
                    <a:alpha val="46891"/>
                  </a:schemeClr>
                </a:solidFill>
              </p:grpSpPr>
              <p:sp>
                <p:nvSpPr>
                  <p:cNvPr id="70" name="Oval 69">
                    <a:extLst>
                      <a:ext uri="{FF2B5EF4-FFF2-40B4-BE49-F238E27FC236}">
                        <a16:creationId xmlns:a16="http://schemas.microsoft.com/office/drawing/2014/main" id="{6201B7D7-609D-B37A-87CB-72FC8C8CAF7C}"/>
                      </a:ext>
                    </a:extLst>
                  </p:cNvPr>
                  <p:cNvSpPr/>
                  <p:nvPr/>
                </p:nvSpPr>
                <p:spPr>
                  <a:xfrm>
                    <a:off x="8329049"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41249B97-EACA-FD58-D574-58DE0FE0E513}"/>
                      </a:ext>
                    </a:extLst>
                  </p:cNvPr>
                  <p:cNvSpPr/>
                  <p:nvPr/>
                </p:nvSpPr>
                <p:spPr>
                  <a:xfrm>
                    <a:off x="8530093" y="2355155"/>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273F9D0B-54D4-0C77-FD9F-5C291FF9A01C}"/>
                      </a:ext>
                    </a:extLst>
                  </p:cNvPr>
                  <p:cNvSpPr/>
                  <p:nvPr/>
                </p:nvSpPr>
                <p:spPr>
                  <a:xfrm>
                    <a:off x="8731137"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BBBA6AA3-FDA3-8455-718A-B245FAA8588B}"/>
                      </a:ext>
                    </a:extLst>
                  </p:cNvPr>
                  <p:cNvSpPr/>
                  <p:nvPr/>
                </p:nvSpPr>
                <p:spPr>
                  <a:xfrm>
                    <a:off x="8931000"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5" name="Gruppieren 34">
                  <a:extLst>
                    <a:ext uri="{FF2B5EF4-FFF2-40B4-BE49-F238E27FC236}">
                      <a16:creationId xmlns:a16="http://schemas.microsoft.com/office/drawing/2014/main" id="{95AEB400-4ACF-E53E-03C6-E8F841E8D8CE}"/>
                    </a:ext>
                  </a:extLst>
                </p:cNvPr>
                <p:cNvGrpSpPr/>
                <p:nvPr/>
              </p:nvGrpSpPr>
              <p:grpSpPr>
                <a:xfrm>
                  <a:off x="3806315" y="3270744"/>
                  <a:ext cx="708077" cy="78155"/>
                  <a:chOff x="8329049" y="2349000"/>
                  <a:chExt cx="673951" cy="78155"/>
                </a:xfrm>
                <a:solidFill>
                  <a:schemeClr val="tx1">
                    <a:lumMod val="50000"/>
                    <a:lumOff val="50000"/>
                    <a:alpha val="46891"/>
                  </a:schemeClr>
                </a:solidFill>
              </p:grpSpPr>
              <p:sp>
                <p:nvSpPr>
                  <p:cNvPr id="66" name="Oval 65">
                    <a:extLst>
                      <a:ext uri="{FF2B5EF4-FFF2-40B4-BE49-F238E27FC236}">
                        <a16:creationId xmlns:a16="http://schemas.microsoft.com/office/drawing/2014/main" id="{4942ED98-3D7D-B219-2406-40236972B68F}"/>
                      </a:ext>
                    </a:extLst>
                  </p:cNvPr>
                  <p:cNvSpPr/>
                  <p:nvPr/>
                </p:nvSpPr>
                <p:spPr>
                  <a:xfrm>
                    <a:off x="8329049"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14889403-3D4D-42FB-6CAC-1C302E8151FF}"/>
                      </a:ext>
                    </a:extLst>
                  </p:cNvPr>
                  <p:cNvSpPr/>
                  <p:nvPr/>
                </p:nvSpPr>
                <p:spPr>
                  <a:xfrm>
                    <a:off x="8530093" y="2355155"/>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9E691BC4-9133-8F13-F923-A74D562271D9}"/>
                      </a:ext>
                    </a:extLst>
                  </p:cNvPr>
                  <p:cNvSpPr/>
                  <p:nvPr/>
                </p:nvSpPr>
                <p:spPr>
                  <a:xfrm>
                    <a:off x="8731137"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3B8D5F5C-8588-388B-2E2C-B30BC839303A}"/>
                      </a:ext>
                    </a:extLst>
                  </p:cNvPr>
                  <p:cNvSpPr/>
                  <p:nvPr/>
                </p:nvSpPr>
                <p:spPr>
                  <a:xfrm>
                    <a:off x="8931000"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 name="Gruppieren 35">
                  <a:extLst>
                    <a:ext uri="{FF2B5EF4-FFF2-40B4-BE49-F238E27FC236}">
                      <a16:creationId xmlns:a16="http://schemas.microsoft.com/office/drawing/2014/main" id="{323BE859-36EF-0E81-5D61-18B512BDAE14}"/>
                    </a:ext>
                  </a:extLst>
                </p:cNvPr>
                <p:cNvGrpSpPr/>
                <p:nvPr/>
              </p:nvGrpSpPr>
              <p:grpSpPr>
                <a:xfrm>
                  <a:off x="3806315" y="4053192"/>
                  <a:ext cx="708077" cy="78155"/>
                  <a:chOff x="8329049" y="2349000"/>
                  <a:chExt cx="673951" cy="78155"/>
                </a:xfrm>
                <a:solidFill>
                  <a:schemeClr val="tx1">
                    <a:lumMod val="50000"/>
                    <a:lumOff val="50000"/>
                    <a:alpha val="46891"/>
                  </a:schemeClr>
                </a:solidFill>
              </p:grpSpPr>
              <p:sp>
                <p:nvSpPr>
                  <p:cNvPr id="62" name="Oval 61">
                    <a:extLst>
                      <a:ext uri="{FF2B5EF4-FFF2-40B4-BE49-F238E27FC236}">
                        <a16:creationId xmlns:a16="http://schemas.microsoft.com/office/drawing/2014/main" id="{A876F10C-C163-360C-4EE6-F56DDA0CBF43}"/>
                      </a:ext>
                    </a:extLst>
                  </p:cNvPr>
                  <p:cNvSpPr/>
                  <p:nvPr/>
                </p:nvSpPr>
                <p:spPr>
                  <a:xfrm>
                    <a:off x="8329049"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CEDD0164-D1C7-1875-814B-B3F97D970016}"/>
                      </a:ext>
                    </a:extLst>
                  </p:cNvPr>
                  <p:cNvSpPr/>
                  <p:nvPr/>
                </p:nvSpPr>
                <p:spPr>
                  <a:xfrm>
                    <a:off x="8530093" y="2355155"/>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BB07A195-B5FF-F770-F50E-29BCF8C50ABC}"/>
                      </a:ext>
                    </a:extLst>
                  </p:cNvPr>
                  <p:cNvSpPr/>
                  <p:nvPr/>
                </p:nvSpPr>
                <p:spPr>
                  <a:xfrm>
                    <a:off x="8731137"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A01DC5DE-99E0-9EAD-21A0-D32B0686E2C3}"/>
                      </a:ext>
                    </a:extLst>
                  </p:cNvPr>
                  <p:cNvSpPr/>
                  <p:nvPr/>
                </p:nvSpPr>
                <p:spPr>
                  <a:xfrm>
                    <a:off x="8931000"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3" name="Gerade Verbindung mit Pfeil 42">
                  <a:extLst>
                    <a:ext uri="{FF2B5EF4-FFF2-40B4-BE49-F238E27FC236}">
                      <a16:creationId xmlns:a16="http://schemas.microsoft.com/office/drawing/2014/main" id="{8C608BCC-8F7D-EECE-82D0-EEC4381A2BA0}"/>
                    </a:ext>
                  </a:extLst>
                </p:cNvPr>
                <p:cNvCxnSpPr>
                  <a:cxnSpLocks/>
                  <a:stCxn id="19" idx="6"/>
                  <a:endCxn id="23" idx="2"/>
                </p:cNvCxnSpPr>
                <p:nvPr/>
              </p:nvCxnSpPr>
              <p:spPr>
                <a:xfrm>
                  <a:off x="3652198" y="2870481"/>
                  <a:ext cx="10163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Gerade Verbindung mit Pfeil 43">
                  <a:extLst>
                    <a:ext uri="{FF2B5EF4-FFF2-40B4-BE49-F238E27FC236}">
                      <a16:creationId xmlns:a16="http://schemas.microsoft.com/office/drawing/2014/main" id="{799E33E9-00B6-30F7-DE62-65F3B9FA6307}"/>
                    </a:ext>
                  </a:extLst>
                </p:cNvPr>
                <p:cNvCxnSpPr>
                  <a:cxnSpLocks/>
                  <a:stCxn id="19" idx="6"/>
                  <a:endCxn id="24" idx="2"/>
                </p:cNvCxnSpPr>
                <p:nvPr/>
              </p:nvCxnSpPr>
              <p:spPr>
                <a:xfrm>
                  <a:off x="3652198" y="2870481"/>
                  <a:ext cx="1016312" cy="400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Gerade Verbindung mit Pfeil 44">
                  <a:extLst>
                    <a:ext uri="{FF2B5EF4-FFF2-40B4-BE49-F238E27FC236}">
                      <a16:creationId xmlns:a16="http://schemas.microsoft.com/office/drawing/2014/main" id="{0B117B89-A06E-2E90-6B13-6F505E953722}"/>
                    </a:ext>
                  </a:extLst>
                </p:cNvPr>
                <p:cNvCxnSpPr>
                  <a:cxnSpLocks/>
                  <a:stCxn id="19" idx="6"/>
                  <a:endCxn id="26" idx="2"/>
                </p:cNvCxnSpPr>
                <p:nvPr/>
              </p:nvCxnSpPr>
              <p:spPr>
                <a:xfrm>
                  <a:off x="3652198" y="2870481"/>
                  <a:ext cx="1016312" cy="1201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Gerade Verbindung mit Pfeil 45">
                  <a:extLst>
                    <a:ext uri="{FF2B5EF4-FFF2-40B4-BE49-F238E27FC236}">
                      <a16:creationId xmlns:a16="http://schemas.microsoft.com/office/drawing/2014/main" id="{A51C49F5-8A64-5B5E-B695-F988B69D6915}"/>
                    </a:ext>
                  </a:extLst>
                </p:cNvPr>
                <p:cNvCxnSpPr>
                  <a:cxnSpLocks/>
                  <a:stCxn id="20" idx="6"/>
                  <a:endCxn id="23" idx="2"/>
                </p:cNvCxnSpPr>
                <p:nvPr/>
              </p:nvCxnSpPr>
              <p:spPr>
                <a:xfrm flipV="1">
                  <a:off x="3652198" y="2870481"/>
                  <a:ext cx="1016312" cy="400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Gerade Verbindung mit Pfeil 46">
                  <a:extLst>
                    <a:ext uri="{FF2B5EF4-FFF2-40B4-BE49-F238E27FC236}">
                      <a16:creationId xmlns:a16="http://schemas.microsoft.com/office/drawing/2014/main" id="{305B6A8B-7E65-5CD9-5DF2-14C350981F91}"/>
                    </a:ext>
                  </a:extLst>
                </p:cNvPr>
                <p:cNvCxnSpPr>
                  <a:cxnSpLocks/>
                  <a:stCxn id="20" idx="6"/>
                  <a:endCxn id="24" idx="2"/>
                </p:cNvCxnSpPr>
                <p:nvPr/>
              </p:nvCxnSpPr>
              <p:spPr>
                <a:xfrm>
                  <a:off x="3652198" y="3270744"/>
                  <a:ext cx="10163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Gerade Verbindung mit Pfeil 47">
                  <a:extLst>
                    <a:ext uri="{FF2B5EF4-FFF2-40B4-BE49-F238E27FC236}">
                      <a16:creationId xmlns:a16="http://schemas.microsoft.com/office/drawing/2014/main" id="{5F258426-9E8D-1D53-149B-B2DEA0667222}"/>
                    </a:ext>
                  </a:extLst>
                </p:cNvPr>
                <p:cNvCxnSpPr>
                  <a:cxnSpLocks/>
                  <a:stCxn id="20" idx="6"/>
                  <a:endCxn id="26" idx="2"/>
                </p:cNvCxnSpPr>
                <p:nvPr/>
              </p:nvCxnSpPr>
              <p:spPr>
                <a:xfrm>
                  <a:off x="3652198" y="3270744"/>
                  <a:ext cx="1016312" cy="80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Gerade Verbindung mit Pfeil 48">
                  <a:extLst>
                    <a:ext uri="{FF2B5EF4-FFF2-40B4-BE49-F238E27FC236}">
                      <a16:creationId xmlns:a16="http://schemas.microsoft.com/office/drawing/2014/main" id="{DAF0209C-2BB2-544E-8931-656F3BAFB602}"/>
                    </a:ext>
                  </a:extLst>
                </p:cNvPr>
                <p:cNvCxnSpPr>
                  <a:cxnSpLocks/>
                  <a:stCxn id="22" idx="6"/>
                  <a:endCxn id="23" idx="2"/>
                </p:cNvCxnSpPr>
                <p:nvPr/>
              </p:nvCxnSpPr>
              <p:spPr>
                <a:xfrm flipV="1">
                  <a:off x="3652198" y="2870481"/>
                  <a:ext cx="1016312" cy="1201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Gerade Verbindung mit Pfeil 49">
                  <a:extLst>
                    <a:ext uri="{FF2B5EF4-FFF2-40B4-BE49-F238E27FC236}">
                      <a16:creationId xmlns:a16="http://schemas.microsoft.com/office/drawing/2014/main" id="{AA8DAFBD-BDDE-9F7A-1F6E-83F3FD9A32BD}"/>
                    </a:ext>
                  </a:extLst>
                </p:cNvPr>
                <p:cNvCxnSpPr>
                  <a:cxnSpLocks/>
                  <a:stCxn id="22" idx="6"/>
                  <a:endCxn id="24" idx="2"/>
                </p:cNvCxnSpPr>
                <p:nvPr/>
              </p:nvCxnSpPr>
              <p:spPr>
                <a:xfrm flipV="1">
                  <a:off x="3652198" y="3270744"/>
                  <a:ext cx="1016312" cy="80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Gerade Verbindung mit Pfeil 50">
                  <a:extLst>
                    <a:ext uri="{FF2B5EF4-FFF2-40B4-BE49-F238E27FC236}">
                      <a16:creationId xmlns:a16="http://schemas.microsoft.com/office/drawing/2014/main" id="{1DB34D13-EFA7-E119-EE66-827BF95DAB85}"/>
                    </a:ext>
                  </a:extLst>
                </p:cNvPr>
                <p:cNvCxnSpPr>
                  <a:cxnSpLocks/>
                  <a:stCxn id="22" idx="6"/>
                  <a:endCxn id="26" idx="2"/>
                </p:cNvCxnSpPr>
                <p:nvPr/>
              </p:nvCxnSpPr>
              <p:spPr>
                <a:xfrm>
                  <a:off x="3652198" y="4071744"/>
                  <a:ext cx="10163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Abgerundetes Rechteck 13">
                  <a:extLst>
                    <a:ext uri="{FF2B5EF4-FFF2-40B4-BE49-F238E27FC236}">
                      <a16:creationId xmlns:a16="http://schemas.microsoft.com/office/drawing/2014/main" id="{59641943-CD97-504E-A5C3-6195CC88814A}"/>
                    </a:ext>
                  </a:extLst>
                </p:cNvPr>
                <p:cNvSpPr/>
                <p:nvPr/>
              </p:nvSpPr>
              <p:spPr>
                <a:xfrm>
                  <a:off x="3376128" y="5454255"/>
                  <a:ext cx="1780916" cy="309473"/>
                </a:xfrm>
                <a:prstGeom prst="roundRect">
                  <a:avLst/>
                </a:prstGeom>
                <a:solidFill>
                  <a:srgbClr val="0070C0">
                    <a:alpha val="28086"/>
                  </a:srgb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hidden layer</a:t>
                  </a:r>
                </a:p>
              </p:txBody>
            </p:sp>
            <p:grpSp>
              <p:nvGrpSpPr>
                <p:cNvPr id="107" name="Gruppieren 106">
                  <a:extLst>
                    <a:ext uri="{FF2B5EF4-FFF2-40B4-BE49-F238E27FC236}">
                      <a16:creationId xmlns:a16="http://schemas.microsoft.com/office/drawing/2014/main" id="{F88144BC-60E5-FF09-FDCC-107A96AAF328}"/>
                    </a:ext>
                  </a:extLst>
                </p:cNvPr>
                <p:cNvGrpSpPr/>
                <p:nvPr/>
              </p:nvGrpSpPr>
              <p:grpSpPr>
                <a:xfrm>
                  <a:off x="809979" y="1956220"/>
                  <a:ext cx="2049962" cy="3078783"/>
                  <a:chOff x="809979" y="1956220"/>
                  <a:chExt cx="2049962" cy="3078783"/>
                </a:xfrm>
              </p:grpSpPr>
              <p:grpSp>
                <p:nvGrpSpPr>
                  <p:cNvPr id="74" name="Gruppieren 73">
                    <a:extLst>
                      <a:ext uri="{FF2B5EF4-FFF2-40B4-BE49-F238E27FC236}">
                        <a16:creationId xmlns:a16="http://schemas.microsoft.com/office/drawing/2014/main" id="{2AC5C6EF-4427-871B-51D2-9EC93AFA7A66}"/>
                      </a:ext>
                    </a:extLst>
                  </p:cNvPr>
                  <p:cNvGrpSpPr/>
                  <p:nvPr/>
                </p:nvGrpSpPr>
                <p:grpSpPr>
                  <a:xfrm>
                    <a:off x="809979" y="3285270"/>
                    <a:ext cx="699942" cy="369332"/>
                    <a:chOff x="675933" y="2684638"/>
                    <a:chExt cx="1084183" cy="542401"/>
                  </a:xfrm>
                </p:grpSpPr>
                <p:sp>
                  <p:nvSpPr>
                    <p:cNvPr id="75" name="Oval 74">
                      <a:extLst>
                        <a:ext uri="{FF2B5EF4-FFF2-40B4-BE49-F238E27FC236}">
                          <a16:creationId xmlns:a16="http://schemas.microsoft.com/office/drawing/2014/main" id="{AB2E7280-587E-383F-6871-A868287B73D0}"/>
                        </a:ext>
                      </a:extLst>
                    </p:cNvPr>
                    <p:cNvSpPr/>
                    <p:nvPr/>
                  </p:nvSpPr>
                  <p:spPr>
                    <a:xfrm>
                      <a:off x="895441" y="2684638"/>
                      <a:ext cx="557626" cy="528696"/>
                    </a:xfrm>
                    <a:prstGeom prst="ellipse">
                      <a:avLst/>
                    </a:prstGeom>
                    <a:solidFill>
                      <a:srgbClr val="FFC00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sz="2000" b="1" dirty="0">
                        <a:solidFill>
                          <a:schemeClr val="tx1"/>
                        </a:solidFill>
                      </a:endParaRPr>
                    </a:p>
                  </p:txBody>
                </p:sp>
                <mc:AlternateContent xmlns:mc="http://schemas.openxmlformats.org/markup-compatibility/2006" xmlns:a14="http://schemas.microsoft.com/office/drawing/2010/main">
                  <mc:Choice Requires="a14">
                    <p:sp>
                      <p:nvSpPr>
                        <p:cNvPr id="76" name="Textfeld 75">
                          <a:extLst>
                            <a:ext uri="{FF2B5EF4-FFF2-40B4-BE49-F238E27FC236}">
                              <a16:creationId xmlns:a16="http://schemas.microsoft.com/office/drawing/2014/main" id="{CD1AECC6-4D86-0BE9-C3D7-D4C56B18E3CC}"/>
                            </a:ext>
                          </a:extLst>
                        </p:cNvPr>
                        <p:cNvSpPr txBox="1"/>
                        <p:nvPr/>
                      </p:nvSpPr>
                      <p:spPr>
                        <a:xfrm>
                          <a:off x="675933" y="2684638"/>
                          <a:ext cx="1084183" cy="54240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de-DE" b="1" i="1" smtClean="0">
                                    <a:solidFill>
                                      <a:schemeClr val="tx1"/>
                                    </a:solidFill>
                                    <a:latin typeface="Cambria Math" panose="02040503050406030204" pitchFamily="18" charset="0"/>
                                  </a:rPr>
                                  <m:t>𝑭</m:t>
                                </m:r>
                              </m:oMath>
                            </m:oMathPara>
                          </a14:m>
                          <a:endParaRPr lang="en-US" sz="1100" b="1" dirty="0">
                            <a:solidFill>
                              <a:schemeClr val="tx1"/>
                            </a:solidFill>
                          </a:endParaRPr>
                        </a:p>
                      </p:txBody>
                    </p:sp>
                  </mc:Choice>
                  <mc:Fallback xmlns="">
                    <p:sp>
                      <p:nvSpPr>
                        <p:cNvPr id="76" name="Textfeld 75">
                          <a:extLst>
                            <a:ext uri="{FF2B5EF4-FFF2-40B4-BE49-F238E27FC236}">
                              <a16:creationId xmlns:a16="http://schemas.microsoft.com/office/drawing/2014/main" id="{CD1AECC6-4D86-0BE9-C3D7-D4C56B18E3CC}"/>
                            </a:ext>
                          </a:extLst>
                        </p:cNvPr>
                        <p:cNvSpPr txBox="1">
                          <a:spLocks noRot="1" noChangeAspect="1" noMove="1" noResize="1" noEditPoints="1" noAdjustHandles="1" noChangeArrowheads="1" noChangeShapeType="1" noTextEdit="1"/>
                        </p:cNvSpPr>
                        <p:nvPr/>
                      </p:nvSpPr>
                      <p:spPr>
                        <a:xfrm>
                          <a:off x="675933" y="2684638"/>
                          <a:ext cx="1084183" cy="542401"/>
                        </a:xfrm>
                        <a:prstGeom prst="rect">
                          <a:avLst/>
                        </a:prstGeom>
                        <a:blipFill>
                          <a:blip r:embed="rId2"/>
                          <a:stretch>
                            <a:fillRect/>
                          </a:stretch>
                        </a:blipFill>
                      </p:spPr>
                      <p:txBody>
                        <a:bodyPr/>
                        <a:lstStyle/>
                        <a:p>
                          <a:r>
                            <a:rPr lang="en-US">
                              <a:noFill/>
                            </a:rPr>
                            <a:t> </a:t>
                          </a:r>
                        </a:p>
                      </p:txBody>
                    </p:sp>
                  </mc:Fallback>
                </mc:AlternateContent>
              </p:grpSp>
              <p:sp>
                <p:nvSpPr>
                  <p:cNvPr id="78" name="Oval 77">
                    <a:extLst>
                      <a:ext uri="{FF2B5EF4-FFF2-40B4-BE49-F238E27FC236}">
                        <a16:creationId xmlns:a16="http://schemas.microsoft.com/office/drawing/2014/main" id="{83B402FA-FB0E-75D5-8175-12B792D714C3}"/>
                      </a:ext>
                    </a:extLst>
                  </p:cNvPr>
                  <p:cNvSpPr/>
                  <p:nvPr/>
                </p:nvSpPr>
                <p:spPr>
                  <a:xfrm>
                    <a:off x="2160000" y="2473134"/>
                    <a:ext cx="360000" cy="360000"/>
                  </a:xfrm>
                  <a:prstGeom prst="ellipse">
                    <a:avLst/>
                  </a:prstGeom>
                  <a:solidFill>
                    <a:srgbClr val="FFC000"/>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sz="2000" b="1" dirty="0">
                      <a:solidFill>
                        <a:schemeClr val="tx1"/>
                      </a:solidFill>
                    </a:endParaRPr>
                  </a:p>
                </p:txBody>
              </p:sp>
              <p:sp>
                <p:nvSpPr>
                  <p:cNvPr id="81" name="Oval 80">
                    <a:extLst>
                      <a:ext uri="{FF2B5EF4-FFF2-40B4-BE49-F238E27FC236}">
                        <a16:creationId xmlns:a16="http://schemas.microsoft.com/office/drawing/2014/main" id="{CEB39F92-8B08-AAA3-D30E-62A6415400BA}"/>
                      </a:ext>
                    </a:extLst>
                  </p:cNvPr>
                  <p:cNvSpPr/>
                  <p:nvPr/>
                </p:nvSpPr>
                <p:spPr>
                  <a:xfrm>
                    <a:off x="2160000" y="3000115"/>
                    <a:ext cx="360000" cy="360000"/>
                  </a:xfrm>
                  <a:prstGeom prst="ellipse">
                    <a:avLst/>
                  </a:prstGeom>
                  <a:solidFill>
                    <a:srgbClr val="FFC000"/>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sz="2000" b="1" dirty="0">
                      <a:solidFill>
                        <a:schemeClr val="tx1"/>
                      </a:solidFill>
                    </a:endParaRPr>
                  </a:p>
                </p:txBody>
              </p:sp>
              <mc:AlternateContent xmlns:mc="http://schemas.openxmlformats.org/markup-compatibility/2006" xmlns:a14="http://schemas.microsoft.com/office/drawing/2010/main">
                <mc:Choice Requires="a14">
                  <p:sp>
                    <p:nvSpPr>
                      <p:cNvPr id="82" name="Textfeld 81">
                        <a:extLst>
                          <a:ext uri="{FF2B5EF4-FFF2-40B4-BE49-F238E27FC236}">
                            <a16:creationId xmlns:a16="http://schemas.microsoft.com/office/drawing/2014/main" id="{121C22D1-FB9E-B3FA-7466-813548B0A5E5}"/>
                          </a:ext>
                        </a:extLst>
                      </p:cNvPr>
                      <p:cNvSpPr txBox="1"/>
                      <p:nvPr/>
                    </p:nvSpPr>
                    <p:spPr>
                      <a:xfrm>
                        <a:off x="2042977" y="2967105"/>
                        <a:ext cx="699941" cy="33855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de-DE" sz="1600" b="0" i="1" smtClean="0">
                                  <a:solidFill>
                                    <a:schemeClr val="tx1"/>
                                  </a:solidFill>
                                  <a:latin typeface="Cambria Math" panose="02040503050406030204" pitchFamily="18" charset="0"/>
                                </a:rPr>
                                <m:t>𝐽</m:t>
                              </m:r>
                            </m:oMath>
                          </m:oMathPara>
                        </a14:m>
                        <a:endParaRPr lang="en-US" sz="1600" dirty="0">
                          <a:solidFill>
                            <a:schemeClr val="tx1"/>
                          </a:solidFill>
                        </a:endParaRPr>
                      </a:p>
                    </p:txBody>
                  </p:sp>
                </mc:Choice>
                <mc:Fallback xmlns="">
                  <p:sp>
                    <p:nvSpPr>
                      <p:cNvPr id="82" name="Textfeld 81">
                        <a:extLst>
                          <a:ext uri="{FF2B5EF4-FFF2-40B4-BE49-F238E27FC236}">
                            <a16:creationId xmlns:a16="http://schemas.microsoft.com/office/drawing/2014/main" id="{121C22D1-FB9E-B3FA-7466-813548B0A5E5}"/>
                          </a:ext>
                        </a:extLst>
                      </p:cNvPr>
                      <p:cNvSpPr txBox="1">
                        <a:spLocks noRot="1" noChangeAspect="1" noMove="1" noResize="1" noEditPoints="1" noAdjustHandles="1" noChangeArrowheads="1" noChangeShapeType="1" noTextEdit="1"/>
                      </p:cNvSpPr>
                      <p:nvPr/>
                    </p:nvSpPr>
                    <p:spPr>
                      <a:xfrm>
                        <a:off x="2042977" y="2967105"/>
                        <a:ext cx="699941" cy="338554"/>
                      </a:xfrm>
                      <a:prstGeom prst="rect">
                        <a:avLst/>
                      </a:prstGeom>
                      <a:blipFill>
                        <a:blip r:embed="rId3"/>
                        <a:stretch>
                          <a:fillRect b="-14815"/>
                        </a:stretch>
                      </a:blipFill>
                    </p:spPr>
                    <p:txBody>
                      <a:bodyPr/>
                      <a:lstStyle/>
                      <a:p>
                        <a:r>
                          <a:rPr lang="en-US">
                            <a:noFill/>
                          </a:rPr>
                          <a:t> </a:t>
                        </a:r>
                      </a:p>
                    </p:txBody>
                  </p:sp>
                </mc:Fallback>
              </mc:AlternateContent>
              <p:sp>
                <p:nvSpPr>
                  <p:cNvPr id="84" name="Oval 83">
                    <a:extLst>
                      <a:ext uri="{FF2B5EF4-FFF2-40B4-BE49-F238E27FC236}">
                        <a16:creationId xmlns:a16="http://schemas.microsoft.com/office/drawing/2014/main" id="{354BDF4D-10FA-29FB-0483-72DE71F3DB10}"/>
                      </a:ext>
                    </a:extLst>
                  </p:cNvPr>
                  <p:cNvSpPr/>
                  <p:nvPr/>
                </p:nvSpPr>
                <p:spPr>
                  <a:xfrm>
                    <a:off x="2160000" y="3546808"/>
                    <a:ext cx="360000" cy="360000"/>
                  </a:xfrm>
                  <a:prstGeom prst="ellipse">
                    <a:avLst/>
                  </a:prstGeom>
                  <a:solidFill>
                    <a:srgbClr val="FFC000"/>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sz="2000" b="1" dirty="0">
                      <a:solidFill>
                        <a:schemeClr val="tx1"/>
                      </a:solidFill>
                    </a:endParaRPr>
                  </a:p>
                </p:txBody>
              </p:sp>
              <p:sp>
                <p:nvSpPr>
                  <p:cNvPr id="85" name="Textfeld 84">
                    <a:extLst>
                      <a:ext uri="{FF2B5EF4-FFF2-40B4-BE49-F238E27FC236}">
                        <a16:creationId xmlns:a16="http://schemas.microsoft.com/office/drawing/2014/main" id="{D3CEB463-760A-5D9E-F21B-7A24DB45E8D7}"/>
                      </a:ext>
                    </a:extLst>
                  </p:cNvPr>
                  <p:cNvSpPr txBox="1"/>
                  <p:nvPr/>
                </p:nvSpPr>
                <p:spPr>
                  <a:xfrm>
                    <a:off x="2160000" y="3546808"/>
                    <a:ext cx="699941" cy="261610"/>
                  </a:xfrm>
                  <a:prstGeom prst="rect">
                    <a:avLst/>
                  </a:prstGeom>
                  <a:noFill/>
                </p:spPr>
                <p:txBody>
                  <a:bodyPr wrap="square">
                    <a:spAutoFit/>
                  </a:bodyPr>
                  <a:lstStyle/>
                  <a:p>
                    <a:pPr algn="ctr"/>
                    <a:endParaRPr lang="en-US" sz="1100" b="1" dirty="0">
                      <a:solidFill>
                        <a:schemeClr val="tx1"/>
                      </a:solidFill>
                    </a:endParaRPr>
                  </a:p>
                </p:txBody>
              </p:sp>
              <p:sp>
                <p:nvSpPr>
                  <p:cNvPr id="87" name="Oval 86">
                    <a:extLst>
                      <a:ext uri="{FF2B5EF4-FFF2-40B4-BE49-F238E27FC236}">
                        <a16:creationId xmlns:a16="http://schemas.microsoft.com/office/drawing/2014/main" id="{6628EFBA-6A2E-B696-A684-E232F4ADC5E2}"/>
                      </a:ext>
                    </a:extLst>
                  </p:cNvPr>
                  <p:cNvSpPr/>
                  <p:nvPr/>
                </p:nvSpPr>
                <p:spPr>
                  <a:xfrm>
                    <a:off x="2160000" y="1964908"/>
                    <a:ext cx="360000" cy="360000"/>
                  </a:xfrm>
                  <a:prstGeom prst="ellipse">
                    <a:avLst/>
                  </a:prstGeom>
                  <a:solidFill>
                    <a:srgbClr val="FFC000"/>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sz="2000" b="1" dirty="0">
                      <a:solidFill>
                        <a:schemeClr val="tx1"/>
                      </a:solidFill>
                    </a:endParaRPr>
                  </a:p>
                </p:txBody>
              </p:sp>
              <mc:AlternateContent xmlns:mc="http://schemas.openxmlformats.org/markup-compatibility/2006" xmlns:a14="http://schemas.microsoft.com/office/drawing/2010/main">
                <mc:Choice Requires="a14">
                  <p:sp>
                    <p:nvSpPr>
                      <p:cNvPr id="88" name="Textfeld 87">
                        <a:extLst>
                          <a:ext uri="{FF2B5EF4-FFF2-40B4-BE49-F238E27FC236}">
                            <a16:creationId xmlns:a16="http://schemas.microsoft.com/office/drawing/2014/main" id="{3B95475F-D84A-196A-E1DF-D02C911018F6}"/>
                          </a:ext>
                        </a:extLst>
                      </p:cNvPr>
                      <p:cNvSpPr txBox="1"/>
                      <p:nvPr/>
                    </p:nvSpPr>
                    <p:spPr>
                      <a:xfrm>
                        <a:off x="2027169" y="1956220"/>
                        <a:ext cx="699941" cy="33855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de-DE" sz="1600" i="1" smtClean="0">
                                      <a:solidFill>
                                        <a:schemeClr val="tx1"/>
                                      </a:solidFill>
                                      <a:latin typeface="Cambria Math" panose="02040503050406030204" pitchFamily="18" charset="0"/>
                                    </a:rPr>
                                  </m:ctrlPr>
                                </m:sSubPr>
                                <m:e>
                                  <m:r>
                                    <a:rPr lang="de-DE" sz="1600" b="0" i="1" smtClean="0">
                                      <a:solidFill>
                                        <a:schemeClr val="tx1"/>
                                      </a:solidFill>
                                      <a:latin typeface="Cambria Math" panose="02040503050406030204" pitchFamily="18" charset="0"/>
                                    </a:rPr>
                                    <m:t>𝐼</m:t>
                                  </m:r>
                                </m:e>
                                <m:sub>
                                  <m:r>
                                    <a:rPr lang="de-DE" sz="1600" b="0" i="1" smtClean="0">
                                      <a:solidFill>
                                        <a:schemeClr val="tx1"/>
                                      </a:solidFill>
                                      <a:latin typeface="Cambria Math" panose="02040503050406030204" pitchFamily="18" charset="0"/>
                                    </a:rPr>
                                    <m:t>1</m:t>
                                  </m:r>
                                </m:sub>
                              </m:sSub>
                            </m:oMath>
                          </m:oMathPara>
                        </a14:m>
                        <a:endParaRPr lang="en-US" sz="1100" dirty="0">
                          <a:solidFill>
                            <a:schemeClr val="tx1"/>
                          </a:solidFill>
                        </a:endParaRPr>
                      </a:p>
                    </p:txBody>
                  </p:sp>
                </mc:Choice>
                <mc:Fallback xmlns="">
                  <p:sp>
                    <p:nvSpPr>
                      <p:cNvPr id="88" name="Textfeld 87">
                        <a:extLst>
                          <a:ext uri="{FF2B5EF4-FFF2-40B4-BE49-F238E27FC236}">
                            <a16:creationId xmlns:a16="http://schemas.microsoft.com/office/drawing/2014/main" id="{3B95475F-D84A-196A-E1DF-D02C911018F6}"/>
                          </a:ext>
                        </a:extLst>
                      </p:cNvPr>
                      <p:cNvSpPr txBox="1">
                        <a:spLocks noRot="1" noChangeAspect="1" noMove="1" noResize="1" noEditPoints="1" noAdjustHandles="1" noChangeArrowheads="1" noChangeShapeType="1" noTextEdit="1"/>
                      </p:cNvSpPr>
                      <p:nvPr/>
                    </p:nvSpPr>
                    <p:spPr>
                      <a:xfrm>
                        <a:off x="2027169" y="1956220"/>
                        <a:ext cx="699941" cy="338554"/>
                      </a:xfrm>
                      <a:prstGeom prst="rect">
                        <a:avLst/>
                      </a:prstGeom>
                      <a:blipFill>
                        <a:blip r:embed="rId4"/>
                        <a:stretch>
                          <a:fillRect/>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747B808B-AE41-437C-94D1-BCC6FBD93930}"/>
                      </a:ext>
                    </a:extLst>
                  </p:cNvPr>
                  <p:cNvSpPr/>
                  <p:nvPr/>
                </p:nvSpPr>
                <p:spPr>
                  <a:xfrm>
                    <a:off x="2160000" y="4119380"/>
                    <a:ext cx="360000" cy="360000"/>
                  </a:xfrm>
                  <a:prstGeom prst="ellipse">
                    <a:avLst/>
                  </a:prstGeom>
                  <a:solidFill>
                    <a:srgbClr val="FFC000"/>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sz="2000" b="1" dirty="0">
                      <a:solidFill>
                        <a:schemeClr val="tx1"/>
                      </a:solidFill>
                    </a:endParaRPr>
                  </a:p>
                </p:txBody>
              </p:sp>
              <p:sp>
                <p:nvSpPr>
                  <p:cNvPr id="90" name="Oval 89">
                    <a:extLst>
                      <a:ext uri="{FF2B5EF4-FFF2-40B4-BE49-F238E27FC236}">
                        <a16:creationId xmlns:a16="http://schemas.microsoft.com/office/drawing/2014/main" id="{B2229233-F5D5-D341-04DB-FD414EA6399A}"/>
                      </a:ext>
                    </a:extLst>
                  </p:cNvPr>
                  <p:cNvSpPr/>
                  <p:nvPr/>
                </p:nvSpPr>
                <p:spPr>
                  <a:xfrm>
                    <a:off x="2160000" y="4675003"/>
                    <a:ext cx="360000" cy="360000"/>
                  </a:xfrm>
                  <a:prstGeom prst="ellipse">
                    <a:avLst/>
                  </a:prstGeom>
                  <a:solidFill>
                    <a:srgbClr val="FFC000"/>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sz="2000" b="1" dirty="0">
                      <a:solidFill>
                        <a:schemeClr val="tx1"/>
                      </a:solidFill>
                    </a:endParaRPr>
                  </a:p>
                </p:txBody>
              </p:sp>
              <mc:AlternateContent xmlns:mc="http://schemas.openxmlformats.org/markup-compatibility/2006" xmlns:a14="http://schemas.microsoft.com/office/drawing/2010/main">
                <mc:Choice Requires="a14">
                  <p:sp>
                    <p:nvSpPr>
                      <p:cNvPr id="91" name="Textfeld 90">
                        <a:extLst>
                          <a:ext uri="{FF2B5EF4-FFF2-40B4-BE49-F238E27FC236}">
                            <a16:creationId xmlns:a16="http://schemas.microsoft.com/office/drawing/2014/main" id="{B9FB5BB6-1439-FE2B-4701-B8E064FE937C}"/>
                          </a:ext>
                        </a:extLst>
                      </p:cNvPr>
                      <p:cNvSpPr txBox="1"/>
                      <p:nvPr/>
                    </p:nvSpPr>
                    <p:spPr>
                      <a:xfrm>
                        <a:off x="1968753" y="3528469"/>
                        <a:ext cx="699941" cy="507831"/>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de-DE" sz="1600" b="0" i="1" smtClean="0">
                                  <a:latin typeface="Cambria Math" panose="02040503050406030204" pitchFamily="18" charset="0"/>
                                </a:rPr>
                                <m:t>−</m:t>
                              </m:r>
                              <m:r>
                                <a:rPr lang="de-DE" sz="1600" i="1">
                                  <a:latin typeface="Cambria Math" panose="02040503050406030204" pitchFamily="18" charset="0"/>
                                </a:rPr>
                                <m:t>𝐽</m:t>
                              </m:r>
                            </m:oMath>
                          </m:oMathPara>
                        </a14:m>
                        <a:endParaRPr lang="en-US" sz="1600" dirty="0"/>
                      </a:p>
                      <a:p>
                        <a:pPr algn="ctr"/>
                        <a:endParaRPr lang="en-US" sz="1100" dirty="0">
                          <a:solidFill>
                            <a:schemeClr val="tx1"/>
                          </a:solidFill>
                        </a:endParaRPr>
                      </a:p>
                    </p:txBody>
                  </p:sp>
                </mc:Choice>
                <mc:Fallback xmlns="">
                  <p:sp>
                    <p:nvSpPr>
                      <p:cNvPr id="91" name="Textfeld 90">
                        <a:extLst>
                          <a:ext uri="{FF2B5EF4-FFF2-40B4-BE49-F238E27FC236}">
                            <a16:creationId xmlns:a16="http://schemas.microsoft.com/office/drawing/2014/main" id="{B9FB5BB6-1439-FE2B-4701-B8E064FE937C}"/>
                          </a:ext>
                        </a:extLst>
                      </p:cNvPr>
                      <p:cNvSpPr txBox="1">
                        <a:spLocks noRot="1" noChangeAspect="1" noMove="1" noResize="1" noEditPoints="1" noAdjustHandles="1" noChangeArrowheads="1" noChangeShapeType="1" noTextEdit="1"/>
                      </p:cNvSpPr>
                      <p:nvPr/>
                    </p:nvSpPr>
                    <p:spPr>
                      <a:xfrm>
                        <a:off x="1968753" y="3528469"/>
                        <a:ext cx="699941" cy="507831"/>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feld 91">
                        <a:extLst>
                          <a:ext uri="{FF2B5EF4-FFF2-40B4-BE49-F238E27FC236}">
                            <a16:creationId xmlns:a16="http://schemas.microsoft.com/office/drawing/2014/main" id="{CE9C0F58-12C4-FF51-0E93-4916318881AB}"/>
                          </a:ext>
                        </a:extLst>
                      </p:cNvPr>
                      <p:cNvSpPr txBox="1"/>
                      <p:nvPr/>
                    </p:nvSpPr>
                    <p:spPr>
                      <a:xfrm>
                        <a:off x="2027169" y="4108344"/>
                        <a:ext cx="699941" cy="33855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1600" b="1" i="1" smtClean="0">
                                      <a:solidFill>
                                        <a:schemeClr val="tx1"/>
                                      </a:solidFill>
                                      <a:latin typeface="Cambria Math" panose="02040503050406030204" pitchFamily="18" charset="0"/>
                                    </a:rPr>
                                  </m:ctrlPr>
                                </m:sSubPr>
                                <m:e>
                                  <m:r>
                                    <a:rPr lang="de-DE" sz="1600" b="0" i="1" smtClean="0">
                                      <a:solidFill>
                                        <a:schemeClr val="tx1"/>
                                      </a:solidFill>
                                      <a:latin typeface="Cambria Math" panose="02040503050406030204" pitchFamily="18" charset="0"/>
                                    </a:rPr>
                                    <m:t>𝐼</m:t>
                                  </m:r>
                                </m:e>
                                <m:sub>
                                  <m:r>
                                    <a:rPr lang="de-DE" sz="1600" b="0" i="1" smtClean="0">
                                      <a:solidFill>
                                        <a:schemeClr val="tx1"/>
                                      </a:solidFill>
                                      <a:latin typeface="Cambria Math" panose="02040503050406030204" pitchFamily="18" charset="0"/>
                                    </a:rPr>
                                    <m:t>7</m:t>
                                  </m:r>
                                </m:sub>
                              </m:sSub>
                            </m:oMath>
                          </m:oMathPara>
                        </a14:m>
                        <a:endParaRPr lang="en-US" sz="1100" dirty="0">
                          <a:solidFill>
                            <a:schemeClr val="tx1"/>
                          </a:solidFill>
                        </a:endParaRPr>
                      </a:p>
                    </p:txBody>
                  </p:sp>
                </mc:Choice>
                <mc:Fallback xmlns="">
                  <p:sp>
                    <p:nvSpPr>
                      <p:cNvPr id="92" name="Textfeld 91">
                        <a:extLst>
                          <a:ext uri="{FF2B5EF4-FFF2-40B4-BE49-F238E27FC236}">
                            <a16:creationId xmlns:a16="http://schemas.microsoft.com/office/drawing/2014/main" id="{CE9C0F58-12C4-FF51-0E93-4916318881AB}"/>
                          </a:ext>
                        </a:extLst>
                      </p:cNvPr>
                      <p:cNvSpPr txBox="1">
                        <a:spLocks noRot="1" noChangeAspect="1" noMove="1" noResize="1" noEditPoints="1" noAdjustHandles="1" noChangeArrowheads="1" noChangeShapeType="1" noTextEdit="1"/>
                      </p:cNvSpPr>
                      <p:nvPr/>
                    </p:nvSpPr>
                    <p:spPr>
                      <a:xfrm>
                        <a:off x="2027169" y="4108344"/>
                        <a:ext cx="699941" cy="338554"/>
                      </a:xfrm>
                      <a:prstGeom prst="rect">
                        <a:avLst/>
                      </a:prstGeom>
                      <a:blipFill>
                        <a:blip r:embed="rId6"/>
                        <a:stretch>
                          <a:fillRect b="-3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feld 92">
                        <a:extLst>
                          <a:ext uri="{FF2B5EF4-FFF2-40B4-BE49-F238E27FC236}">
                            <a16:creationId xmlns:a16="http://schemas.microsoft.com/office/drawing/2014/main" id="{29B78878-E683-CE35-FF87-497531029B55}"/>
                          </a:ext>
                        </a:extLst>
                      </p:cNvPr>
                      <p:cNvSpPr txBox="1"/>
                      <p:nvPr/>
                    </p:nvSpPr>
                    <p:spPr>
                      <a:xfrm>
                        <a:off x="2042977" y="4660311"/>
                        <a:ext cx="699941" cy="33855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1600" i="1" smtClean="0">
                                      <a:latin typeface="Cambria Math" panose="02040503050406030204" pitchFamily="18" charset="0"/>
                                    </a:rPr>
                                  </m:ctrlPr>
                                </m:sSubPr>
                                <m:e>
                                  <m:r>
                                    <a:rPr lang="de-DE" sz="1600" b="0" i="1">
                                      <a:latin typeface="Cambria Math" panose="02040503050406030204" pitchFamily="18" charset="0"/>
                                    </a:rPr>
                                    <m:t>𝐼</m:t>
                                  </m:r>
                                </m:e>
                                <m:sub>
                                  <m:r>
                                    <a:rPr lang="de-DE" sz="1600" b="0" i="1" smtClean="0">
                                      <a:latin typeface="Cambria Math" panose="02040503050406030204" pitchFamily="18" charset="0"/>
                                    </a:rPr>
                                    <m:t>11</m:t>
                                  </m:r>
                                </m:sub>
                              </m:sSub>
                            </m:oMath>
                          </m:oMathPara>
                        </a14:m>
                        <a:endParaRPr lang="en-US" sz="1100" dirty="0">
                          <a:solidFill>
                            <a:schemeClr val="tx1"/>
                          </a:solidFill>
                        </a:endParaRPr>
                      </a:p>
                    </p:txBody>
                  </p:sp>
                </mc:Choice>
                <mc:Fallback xmlns="">
                  <p:sp>
                    <p:nvSpPr>
                      <p:cNvPr id="93" name="Textfeld 92">
                        <a:extLst>
                          <a:ext uri="{FF2B5EF4-FFF2-40B4-BE49-F238E27FC236}">
                            <a16:creationId xmlns:a16="http://schemas.microsoft.com/office/drawing/2014/main" id="{29B78878-E683-CE35-FF87-497531029B55}"/>
                          </a:ext>
                        </a:extLst>
                      </p:cNvPr>
                      <p:cNvSpPr txBox="1">
                        <a:spLocks noRot="1" noChangeAspect="1" noMove="1" noResize="1" noEditPoints="1" noAdjustHandles="1" noChangeArrowheads="1" noChangeShapeType="1" noTextEdit="1"/>
                      </p:cNvSpPr>
                      <p:nvPr/>
                    </p:nvSpPr>
                    <p:spPr>
                      <a:xfrm>
                        <a:off x="2042977" y="4660311"/>
                        <a:ext cx="699941" cy="338554"/>
                      </a:xfrm>
                      <a:prstGeom prst="rect">
                        <a:avLst/>
                      </a:prstGeom>
                      <a:blipFill>
                        <a:blip r:embed="rId7"/>
                        <a:stretch>
                          <a:fillRect/>
                        </a:stretch>
                      </a:blipFill>
                    </p:spPr>
                    <p:txBody>
                      <a:bodyPr/>
                      <a:lstStyle/>
                      <a:p>
                        <a:r>
                          <a:rPr lang="en-US">
                            <a:noFill/>
                          </a:rPr>
                          <a:t> </a:t>
                        </a:r>
                      </a:p>
                    </p:txBody>
                  </p:sp>
                </mc:Fallback>
              </mc:AlternateContent>
              <p:cxnSp>
                <p:nvCxnSpPr>
                  <p:cNvPr id="94" name="Gerade Verbindung mit Pfeil 93">
                    <a:extLst>
                      <a:ext uri="{FF2B5EF4-FFF2-40B4-BE49-F238E27FC236}">
                        <a16:creationId xmlns:a16="http://schemas.microsoft.com/office/drawing/2014/main" id="{75394DCE-3CFA-22E1-EE6F-67D0927C4AE2}"/>
                      </a:ext>
                    </a:extLst>
                  </p:cNvPr>
                  <p:cNvCxnSpPr>
                    <a:cxnSpLocks/>
                  </p:cNvCxnSpPr>
                  <p:nvPr/>
                </p:nvCxnSpPr>
                <p:spPr>
                  <a:xfrm flipV="1">
                    <a:off x="1311692" y="2166354"/>
                    <a:ext cx="876254" cy="127854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5" name="Gerade Verbindung mit Pfeil 94">
                    <a:extLst>
                      <a:ext uri="{FF2B5EF4-FFF2-40B4-BE49-F238E27FC236}">
                        <a16:creationId xmlns:a16="http://schemas.microsoft.com/office/drawing/2014/main" id="{23439F3A-CF1B-0F66-6C78-60B4A3355713}"/>
                      </a:ext>
                    </a:extLst>
                  </p:cNvPr>
                  <p:cNvCxnSpPr>
                    <a:cxnSpLocks/>
                  </p:cNvCxnSpPr>
                  <p:nvPr/>
                </p:nvCxnSpPr>
                <p:spPr>
                  <a:xfrm flipV="1">
                    <a:off x="1295621" y="2699537"/>
                    <a:ext cx="870042" cy="7641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6" name="Gerade Verbindung mit Pfeil 95">
                    <a:extLst>
                      <a:ext uri="{FF2B5EF4-FFF2-40B4-BE49-F238E27FC236}">
                        <a16:creationId xmlns:a16="http://schemas.microsoft.com/office/drawing/2014/main" id="{C113ED9B-F4F1-D3FC-AE03-E74B925E485C}"/>
                      </a:ext>
                    </a:extLst>
                  </p:cNvPr>
                  <p:cNvCxnSpPr>
                    <a:cxnSpLocks/>
                  </p:cNvCxnSpPr>
                  <p:nvPr/>
                </p:nvCxnSpPr>
                <p:spPr>
                  <a:xfrm flipV="1">
                    <a:off x="1307843" y="3221294"/>
                    <a:ext cx="859309" cy="2236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7" name="Gerade Verbindung mit Pfeil 96">
                    <a:extLst>
                      <a:ext uri="{FF2B5EF4-FFF2-40B4-BE49-F238E27FC236}">
                        <a16:creationId xmlns:a16="http://schemas.microsoft.com/office/drawing/2014/main" id="{8B05F61F-255E-2B5F-02FB-82D10C7B5691}"/>
                      </a:ext>
                    </a:extLst>
                  </p:cNvPr>
                  <p:cNvCxnSpPr>
                    <a:cxnSpLocks/>
                  </p:cNvCxnSpPr>
                  <p:nvPr/>
                </p:nvCxnSpPr>
                <p:spPr>
                  <a:xfrm>
                    <a:off x="1318106" y="3444902"/>
                    <a:ext cx="869840" cy="2894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8" name="Gerade Verbindung mit Pfeil 97">
                    <a:extLst>
                      <a:ext uri="{FF2B5EF4-FFF2-40B4-BE49-F238E27FC236}">
                        <a16:creationId xmlns:a16="http://schemas.microsoft.com/office/drawing/2014/main" id="{9EFD0524-0523-C853-9634-AB4EFEB29006}"/>
                      </a:ext>
                    </a:extLst>
                  </p:cNvPr>
                  <p:cNvCxnSpPr>
                    <a:cxnSpLocks/>
                  </p:cNvCxnSpPr>
                  <p:nvPr/>
                </p:nvCxnSpPr>
                <p:spPr>
                  <a:xfrm>
                    <a:off x="1332369" y="3474833"/>
                    <a:ext cx="846892" cy="82454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9" name="Gerade Verbindung mit Pfeil 98">
                    <a:extLst>
                      <a:ext uri="{FF2B5EF4-FFF2-40B4-BE49-F238E27FC236}">
                        <a16:creationId xmlns:a16="http://schemas.microsoft.com/office/drawing/2014/main" id="{35FE9653-D622-24D2-6E84-AC6E04CB4DCA}"/>
                      </a:ext>
                    </a:extLst>
                  </p:cNvPr>
                  <p:cNvCxnSpPr>
                    <a:cxnSpLocks/>
                  </p:cNvCxnSpPr>
                  <p:nvPr/>
                </p:nvCxnSpPr>
                <p:spPr>
                  <a:xfrm>
                    <a:off x="1311692" y="3458813"/>
                    <a:ext cx="876254" cy="13154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9" name="Textfeld 78">
                        <a:extLst>
                          <a:ext uri="{FF2B5EF4-FFF2-40B4-BE49-F238E27FC236}">
                            <a16:creationId xmlns:a16="http://schemas.microsoft.com/office/drawing/2014/main" id="{5C14EBE6-B9C5-1DE2-1539-92960E142344}"/>
                          </a:ext>
                        </a:extLst>
                      </p:cNvPr>
                      <p:cNvSpPr txBox="1"/>
                      <p:nvPr/>
                    </p:nvSpPr>
                    <p:spPr>
                      <a:xfrm>
                        <a:off x="2046449" y="2449891"/>
                        <a:ext cx="699941" cy="33840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chemeClr val="tx1"/>
                                      </a:solidFill>
                                      <a:latin typeface="Cambria Math" panose="02040503050406030204" pitchFamily="18" charset="0"/>
                                    </a:rPr>
                                  </m:ctrlPr>
                                </m:sSubPr>
                                <m:e>
                                  <m:r>
                                    <a:rPr lang="de-DE" sz="1600" b="0" i="1" smtClean="0">
                                      <a:solidFill>
                                        <a:schemeClr val="tx1"/>
                                      </a:solidFill>
                                      <a:latin typeface="Cambria Math" panose="02040503050406030204" pitchFamily="18" charset="0"/>
                                    </a:rPr>
                                    <m:t>𝐼</m:t>
                                  </m:r>
                                </m:e>
                                <m:sub>
                                  <m:r>
                                    <a:rPr lang="de-DE" sz="1600" b="0" i="1" smtClean="0">
                                      <a:solidFill>
                                        <a:schemeClr val="tx1"/>
                                      </a:solidFill>
                                      <a:latin typeface="Cambria Math" panose="02040503050406030204" pitchFamily="18" charset="0"/>
                                    </a:rPr>
                                    <m:t>2</m:t>
                                  </m:r>
                                </m:sub>
                              </m:sSub>
                            </m:oMath>
                          </m:oMathPara>
                        </a14:m>
                        <a:endParaRPr lang="en-US" sz="1600" dirty="0">
                          <a:solidFill>
                            <a:schemeClr val="tx1"/>
                          </a:solidFill>
                        </a:endParaRPr>
                      </a:p>
                    </p:txBody>
                  </p:sp>
                </mc:Choice>
                <mc:Fallback xmlns="">
                  <p:sp>
                    <p:nvSpPr>
                      <p:cNvPr id="79" name="Textfeld 78">
                        <a:extLst>
                          <a:ext uri="{FF2B5EF4-FFF2-40B4-BE49-F238E27FC236}">
                            <a16:creationId xmlns:a16="http://schemas.microsoft.com/office/drawing/2014/main" id="{5C14EBE6-B9C5-1DE2-1539-92960E142344}"/>
                          </a:ext>
                        </a:extLst>
                      </p:cNvPr>
                      <p:cNvSpPr txBox="1">
                        <a:spLocks noRot="1" noChangeAspect="1" noMove="1" noResize="1" noEditPoints="1" noAdjustHandles="1" noChangeArrowheads="1" noChangeShapeType="1" noTextEdit="1"/>
                      </p:cNvSpPr>
                      <p:nvPr/>
                    </p:nvSpPr>
                    <p:spPr>
                      <a:xfrm>
                        <a:off x="2046449" y="2449891"/>
                        <a:ext cx="699941" cy="338400"/>
                      </a:xfrm>
                      <a:prstGeom prst="rect">
                        <a:avLst/>
                      </a:prstGeom>
                      <a:blipFill>
                        <a:blip r:embed="rId8"/>
                        <a:stretch>
                          <a:fillRect/>
                        </a:stretch>
                      </a:blipFill>
                    </p:spPr>
                    <p:txBody>
                      <a:bodyPr/>
                      <a:lstStyle/>
                      <a:p>
                        <a:r>
                          <a:rPr lang="en-US">
                            <a:noFill/>
                          </a:rPr>
                          <a:t> </a:t>
                        </a:r>
                      </a:p>
                    </p:txBody>
                  </p:sp>
                </mc:Fallback>
              </mc:AlternateContent>
            </p:grpSp>
            <p:sp>
              <p:nvSpPr>
                <p:cNvPr id="113" name="Abgerundetes Rechteck 112">
                  <a:extLst>
                    <a:ext uri="{FF2B5EF4-FFF2-40B4-BE49-F238E27FC236}">
                      <a16:creationId xmlns:a16="http://schemas.microsoft.com/office/drawing/2014/main" id="{76515966-4FF9-B63F-CF58-147827E5486F}"/>
                    </a:ext>
                  </a:extLst>
                </p:cNvPr>
                <p:cNvSpPr/>
                <p:nvPr/>
              </p:nvSpPr>
              <p:spPr>
                <a:xfrm>
                  <a:off x="1726617" y="5445370"/>
                  <a:ext cx="1191892" cy="309473"/>
                </a:xfrm>
                <a:prstGeom prst="roundRect">
                  <a:avLst/>
                </a:prstGeom>
                <a:solidFill>
                  <a:srgbClr val="FFC000">
                    <a:alpha val="28086"/>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6 inputs</a:t>
                  </a:r>
                </a:p>
              </p:txBody>
            </p:sp>
            <p:sp>
              <p:nvSpPr>
                <p:cNvPr id="131" name="Textfeld 130">
                  <a:extLst>
                    <a:ext uri="{FF2B5EF4-FFF2-40B4-BE49-F238E27FC236}">
                      <a16:creationId xmlns:a16="http://schemas.microsoft.com/office/drawing/2014/main" id="{66318E98-EBF7-B3DB-C736-45FCC4499FC6}"/>
                    </a:ext>
                  </a:extLst>
                </p:cNvPr>
                <p:cNvSpPr txBox="1"/>
                <p:nvPr/>
              </p:nvSpPr>
              <p:spPr>
                <a:xfrm>
                  <a:off x="3249645" y="2690000"/>
                  <a:ext cx="743570" cy="338554"/>
                </a:xfrm>
                <a:prstGeom prst="rect">
                  <a:avLst/>
                </a:prstGeom>
                <a:noFill/>
              </p:spPr>
              <p:txBody>
                <a:bodyPr wrap="square" rtlCol="0">
                  <a:spAutoFit/>
                </a:bodyPr>
                <a:lstStyle/>
                <a:p>
                  <a:r>
                    <a:rPr lang="en-US" sz="1600" dirty="0"/>
                    <a:t>SP</a:t>
                  </a:r>
                </a:p>
              </p:txBody>
            </p:sp>
            <p:sp>
              <p:nvSpPr>
                <p:cNvPr id="132" name="Textfeld 131">
                  <a:extLst>
                    <a:ext uri="{FF2B5EF4-FFF2-40B4-BE49-F238E27FC236}">
                      <a16:creationId xmlns:a16="http://schemas.microsoft.com/office/drawing/2014/main" id="{78878ACD-434E-C47A-CC93-778BF77D5A78}"/>
                    </a:ext>
                  </a:extLst>
                </p:cNvPr>
                <p:cNvSpPr txBox="1"/>
                <p:nvPr/>
              </p:nvSpPr>
              <p:spPr>
                <a:xfrm>
                  <a:off x="3242864" y="3076632"/>
                  <a:ext cx="743570" cy="338554"/>
                </a:xfrm>
                <a:prstGeom prst="rect">
                  <a:avLst/>
                </a:prstGeom>
                <a:noFill/>
              </p:spPr>
              <p:txBody>
                <a:bodyPr wrap="square" rtlCol="0">
                  <a:spAutoFit/>
                </a:bodyPr>
                <a:lstStyle/>
                <a:p>
                  <a:r>
                    <a:rPr lang="en-US" sz="1600" dirty="0"/>
                    <a:t>SP</a:t>
                  </a:r>
                </a:p>
              </p:txBody>
            </p:sp>
            <p:sp>
              <p:nvSpPr>
                <p:cNvPr id="133" name="Textfeld 132">
                  <a:extLst>
                    <a:ext uri="{FF2B5EF4-FFF2-40B4-BE49-F238E27FC236}">
                      <a16:creationId xmlns:a16="http://schemas.microsoft.com/office/drawing/2014/main" id="{6B951454-D6FE-64DE-ED51-F6DCDF96C88B}"/>
                    </a:ext>
                  </a:extLst>
                </p:cNvPr>
                <p:cNvSpPr txBox="1"/>
                <p:nvPr/>
              </p:nvSpPr>
              <p:spPr>
                <a:xfrm>
                  <a:off x="3246209" y="3887806"/>
                  <a:ext cx="743570" cy="338554"/>
                </a:xfrm>
                <a:prstGeom prst="rect">
                  <a:avLst/>
                </a:prstGeom>
                <a:noFill/>
              </p:spPr>
              <p:txBody>
                <a:bodyPr wrap="square" rtlCol="0">
                  <a:spAutoFit/>
                </a:bodyPr>
                <a:lstStyle/>
                <a:p>
                  <a:r>
                    <a:rPr lang="en-US" sz="1600" dirty="0"/>
                    <a:t>SP</a:t>
                  </a:r>
                </a:p>
              </p:txBody>
            </p:sp>
            <p:sp>
              <p:nvSpPr>
                <p:cNvPr id="134" name="Textfeld 133">
                  <a:extLst>
                    <a:ext uri="{FF2B5EF4-FFF2-40B4-BE49-F238E27FC236}">
                      <a16:creationId xmlns:a16="http://schemas.microsoft.com/office/drawing/2014/main" id="{00C1B4B4-732B-DECE-9992-46C454607127}"/>
                    </a:ext>
                  </a:extLst>
                </p:cNvPr>
                <p:cNvSpPr txBox="1"/>
                <p:nvPr/>
              </p:nvSpPr>
              <p:spPr>
                <a:xfrm>
                  <a:off x="4637604" y="2676977"/>
                  <a:ext cx="743570" cy="338554"/>
                </a:xfrm>
                <a:prstGeom prst="rect">
                  <a:avLst/>
                </a:prstGeom>
                <a:noFill/>
              </p:spPr>
              <p:txBody>
                <a:bodyPr wrap="square" rtlCol="0">
                  <a:spAutoFit/>
                </a:bodyPr>
                <a:lstStyle/>
                <a:p>
                  <a:r>
                    <a:rPr lang="en-US" sz="1600" dirty="0"/>
                    <a:t>SP</a:t>
                  </a:r>
                </a:p>
              </p:txBody>
            </p:sp>
            <p:sp>
              <p:nvSpPr>
                <p:cNvPr id="135" name="Textfeld 134">
                  <a:extLst>
                    <a:ext uri="{FF2B5EF4-FFF2-40B4-BE49-F238E27FC236}">
                      <a16:creationId xmlns:a16="http://schemas.microsoft.com/office/drawing/2014/main" id="{52F98E4C-3634-5ACA-3AFF-79EB17A0844D}"/>
                    </a:ext>
                  </a:extLst>
                </p:cNvPr>
                <p:cNvSpPr txBox="1"/>
                <p:nvPr/>
              </p:nvSpPr>
              <p:spPr>
                <a:xfrm>
                  <a:off x="4648729" y="3086169"/>
                  <a:ext cx="743570" cy="338554"/>
                </a:xfrm>
                <a:prstGeom prst="rect">
                  <a:avLst/>
                </a:prstGeom>
                <a:noFill/>
              </p:spPr>
              <p:txBody>
                <a:bodyPr wrap="square" rtlCol="0">
                  <a:spAutoFit/>
                </a:bodyPr>
                <a:lstStyle/>
                <a:p>
                  <a:r>
                    <a:rPr lang="en-US" sz="1600" dirty="0"/>
                    <a:t>SP</a:t>
                  </a:r>
                </a:p>
              </p:txBody>
            </p:sp>
            <p:sp>
              <p:nvSpPr>
                <p:cNvPr id="136" name="Textfeld 135">
                  <a:extLst>
                    <a:ext uri="{FF2B5EF4-FFF2-40B4-BE49-F238E27FC236}">
                      <a16:creationId xmlns:a16="http://schemas.microsoft.com/office/drawing/2014/main" id="{979CBFC2-0C66-CAF7-C012-547CA8E38A1E}"/>
                    </a:ext>
                  </a:extLst>
                </p:cNvPr>
                <p:cNvSpPr txBox="1"/>
                <p:nvPr/>
              </p:nvSpPr>
              <p:spPr>
                <a:xfrm>
                  <a:off x="4628305" y="3887423"/>
                  <a:ext cx="743570" cy="338554"/>
                </a:xfrm>
                <a:prstGeom prst="rect">
                  <a:avLst/>
                </a:prstGeom>
                <a:noFill/>
              </p:spPr>
              <p:txBody>
                <a:bodyPr wrap="square" rtlCol="0">
                  <a:spAutoFit/>
                </a:bodyPr>
                <a:lstStyle/>
                <a:p>
                  <a:r>
                    <a:rPr lang="en-US" sz="1600" dirty="0"/>
                    <a:t>SP</a:t>
                  </a:r>
                </a:p>
              </p:txBody>
            </p:sp>
            <p:cxnSp>
              <p:nvCxnSpPr>
                <p:cNvPr id="137" name="Gerade Verbindung mit Pfeil 136">
                  <a:extLst>
                    <a:ext uri="{FF2B5EF4-FFF2-40B4-BE49-F238E27FC236}">
                      <a16:creationId xmlns:a16="http://schemas.microsoft.com/office/drawing/2014/main" id="{86B7C4D2-721B-E2F9-02A4-F6ECE69EDBF6}"/>
                    </a:ext>
                  </a:extLst>
                </p:cNvPr>
                <p:cNvCxnSpPr>
                  <a:cxnSpLocks/>
                  <a:endCxn id="30" idx="2"/>
                </p:cNvCxnSpPr>
                <p:nvPr/>
              </p:nvCxnSpPr>
              <p:spPr>
                <a:xfrm>
                  <a:off x="5041105" y="2883492"/>
                  <a:ext cx="1259565" cy="4674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0" name="Gerade Verbindung mit Pfeil 139">
                  <a:extLst>
                    <a:ext uri="{FF2B5EF4-FFF2-40B4-BE49-F238E27FC236}">
                      <a16:creationId xmlns:a16="http://schemas.microsoft.com/office/drawing/2014/main" id="{91F3B8F5-C21F-DD84-1CEC-EF497CF92F30}"/>
                    </a:ext>
                  </a:extLst>
                </p:cNvPr>
                <p:cNvCxnSpPr>
                  <a:cxnSpLocks/>
                  <a:endCxn id="30" idx="2"/>
                </p:cNvCxnSpPr>
                <p:nvPr/>
              </p:nvCxnSpPr>
              <p:spPr>
                <a:xfrm>
                  <a:off x="5041105" y="3270744"/>
                  <a:ext cx="1259565" cy="801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3" name="Gerade Verbindung mit Pfeil 142">
                  <a:extLst>
                    <a:ext uri="{FF2B5EF4-FFF2-40B4-BE49-F238E27FC236}">
                      <a16:creationId xmlns:a16="http://schemas.microsoft.com/office/drawing/2014/main" id="{86551EC4-4129-A833-AE4C-FD732E312C0B}"/>
                    </a:ext>
                  </a:extLst>
                </p:cNvPr>
                <p:cNvCxnSpPr>
                  <a:cxnSpLocks/>
                  <a:endCxn id="30" idx="2"/>
                </p:cNvCxnSpPr>
                <p:nvPr/>
              </p:nvCxnSpPr>
              <p:spPr>
                <a:xfrm flipV="1">
                  <a:off x="5041105" y="3350893"/>
                  <a:ext cx="1259565" cy="7192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6" name="Abgerundetes Rechteck 145">
                  <a:extLst>
                    <a:ext uri="{FF2B5EF4-FFF2-40B4-BE49-F238E27FC236}">
                      <a16:creationId xmlns:a16="http://schemas.microsoft.com/office/drawing/2014/main" id="{004F5129-71E9-738E-169A-5DDEC958B898}"/>
                    </a:ext>
                  </a:extLst>
                </p:cNvPr>
                <p:cNvSpPr/>
                <p:nvPr/>
              </p:nvSpPr>
              <p:spPr>
                <a:xfrm>
                  <a:off x="1853534" y="1849625"/>
                  <a:ext cx="876254" cy="3309679"/>
                </a:xfrm>
                <a:prstGeom prst="roundRect">
                  <a:avLst/>
                </a:prstGeom>
                <a:solidFill>
                  <a:srgbClr val="FFC000">
                    <a:alpha val="27018"/>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Abgerundetes Rechteck 146">
                  <a:extLst>
                    <a:ext uri="{FF2B5EF4-FFF2-40B4-BE49-F238E27FC236}">
                      <a16:creationId xmlns:a16="http://schemas.microsoft.com/office/drawing/2014/main" id="{906362DC-CF1E-797E-095C-2005D46B2550}"/>
                    </a:ext>
                  </a:extLst>
                </p:cNvPr>
                <p:cNvSpPr/>
                <p:nvPr/>
              </p:nvSpPr>
              <p:spPr>
                <a:xfrm>
                  <a:off x="6023352" y="1860957"/>
                  <a:ext cx="876254" cy="3309679"/>
                </a:xfrm>
                <a:prstGeom prst="roundRect">
                  <a:avLst/>
                </a:prstGeom>
                <a:solidFill>
                  <a:srgbClr val="FF0000">
                    <a:alpha val="27018"/>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50" name="Gerade Verbindung mit Pfeil 149">
                <a:extLst>
                  <a:ext uri="{FF2B5EF4-FFF2-40B4-BE49-F238E27FC236}">
                    <a16:creationId xmlns:a16="http://schemas.microsoft.com/office/drawing/2014/main" id="{086350B5-B49D-1A4A-B1C5-5DEBAE882920}"/>
                  </a:ext>
                </a:extLst>
              </p:cNvPr>
              <p:cNvCxnSpPr>
                <a:cxnSpLocks/>
                <a:endCxn id="131" idx="1"/>
              </p:cNvCxnSpPr>
              <p:nvPr/>
            </p:nvCxnSpPr>
            <p:spPr>
              <a:xfrm>
                <a:off x="3489280" y="2288915"/>
                <a:ext cx="729645" cy="69292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6" name="Gerade Verbindung mit Pfeil 155">
                <a:extLst>
                  <a:ext uri="{FF2B5EF4-FFF2-40B4-BE49-F238E27FC236}">
                    <a16:creationId xmlns:a16="http://schemas.microsoft.com/office/drawing/2014/main" id="{239E7207-5953-CFB5-FF5F-A92D7C5E2C40}"/>
                  </a:ext>
                </a:extLst>
              </p:cNvPr>
              <p:cNvCxnSpPr>
                <a:cxnSpLocks/>
                <a:endCxn id="132" idx="1"/>
              </p:cNvCxnSpPr>
              <p:nvPr/>
            </p:nvCxnSpPr>
            <p:spPr>
              <a:xfrm>
                <a:off x="3489280" y="2288915"/>
                <a:ext cx="722864" cy="10795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9" name="Gerade Verbindung mit Pfeil 158">
                <a:extLst>
                  <a:ext uri="{FF2B5EF4-FFF2-40B4-BE49-F238E27FC236}">
                    <a16:creationId xmlns:a16="http://schemas.microsoft.com/office/drawing/2014/main" id="{64F6208E-7359-FD21-6EFB-6AC37554C991}"/>
                  </a:ext>
                </a:extLst>
              </p:cNvPr>
              <p:cNvCxnSpPr>
                <a:cxnSpLocks/>
                <a:endCxn id="133" idx="1"/>
              </p:cNvCxnSpPr>
              <p:nvPr/>
            </p:nvCxnSpPr>
            <p:spPr>
              <a:xfrm>
                <a:off x="3489280" y="2288915"/>
                <a:ext cx="726209" cy="18907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2" name="Gerade Verbindung mit Pfeil 161">
                <a:extLst>
                  <a:ext uri="{FF2B5EF4-FFF2-40B4-BE49-F238E27FC236}">
                    <a16:creationId xmlns:a16="http://schemas.microsoft.com/office/drawing/2014/main" id="{6050DB73-AD9D-ECF0-DF64-6C75CBC5D64F}"/>
                  </a:ext>
                </a:extLst>
              </p:cNvPr>
              <p:cNvCxnSpPr>
                <a:cxnSpLocks/>
                <a:endCxn id="131" idx="1"/>
              </p:cNvCxnSpPr>
              <p:nvPr/>
            </p:nvCxnSpPr>
            <p:spPr>
              <a:xfrm>
                <a:off x="3489280" y="2843695"/>
                <a:ext cx="729645" cy="1381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3" name="Gerade Verbindung mit Pfeil 162">
                <a:extLst>
                  <a:ext uri="{FF2B5EF4-FFF2-40B4-BE49-F238E27FC236}">
                    <a16:creationId xmlns:a16="http://schemas.microsoft.com/office/drawing/2014/main" id="{63EEB35E-E65B-9624-9602-E35DC21FECCE}"/>
                  </a:ext>
                </a:extLst>
              </p:cNvPr>
              <p:cNvCxnSpPr>
                <a:cxnSpLocks/>
                <a:endCxn id="132" idx="1"/>
              </p:cNvCxnSpPr>
              <p:nvPr/>
            </p:nvCxnSpPr>
            <p:spPr>
              <a:xfrm>
                <a:off x="3489280" y="2812561"/>
                <a:ext cx="722864" cy="5559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4" name="Gerade Verbindung mit Pfeil 163">
                <a:extLst>
                  <a:ext uri="{FF2B5EF4-FFF2-40B4-BE49-F238E27FC236}">
                    <a16:creationId xmlns:a16="http://schemas.microsoft.com/office/drawing/2014/main" id="{26A1547C-99EB-7387-97B3-A4752F0302BE}"/>
                  </a:ext>
                </a:extLst>
              </p:cNvPr>
              <p:cNvCxnSpPr>
                <a:cxnSpLocks/>
                <a:endCxn id="133" idx="1"/>
              </p:cNvCxnSpPr>
              <p:nvPr/>
            </p:nvCxnSpPr>
            <p:spPr>
              <a:xfrm>
                <a:off x="3489280" y="2812561"/>
                <a:ext cx="726209" cy="13670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0" name="Gerade Verbindung mit Pfeil 179">
                <a:extLst>
                  <a:ext uri="{FF2B5EF4-FFF2-40B4-BE49-F238E27FC236}">
                    <a16:creationId xmlns:a16="http://schemas.microsoft.com/office/drawing/2014/main" id="{F6D4C68C-4459-3E97-C8BB-FAE38C503EA5}"/>
                  </a:ext>
                </a:extLst>
              </p:cNvPr>
              <p:cNvCxnSpPr>
                <a:cxnSpLocks/>
                <a:endCxn id="131" idx="1"/>
              </p:cNvCxnSpPr>
              <p:nvPr/>
            </p:nvCxnSpPr>
            <p:spPr>
              <a:xfrm flipV="1">
                <a:off x="3489280" y="2981838"/>
                <a:ext cx="729645" cy="3223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1" name="Gerade Verbindung mit Pfeil 180">
                <a:extLst>
                  <a:ext uri="{FF2B5EF4-FFF2-40B4-BE49-F238E27FC236}">
                    <a16:creationId xmlns:a16="http://schemas.microsoft.com/office/drawing/2014/main" id="{D0FB560B-F21E-5949-5692-1A41A907AAC1}"/>
                  </a:ext>
                </a:extLst>
              </p:cNvPr>
              <p:cNvCxnSpPr>
                <a:cxnSpLocks/>
                <a:endCxn id="133" idx="1"/>
              </p:cNvCxnSpPr>
              <p:nvPr/>
            </p:nvCxnSpPr>
            <p:spPr>
              <a:xfrm>
                <a:off x="3489280" y="3293454"/>
                <a:ext cx="726209" cy="8861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2" name="Gerade Verbindung mit Pfeil 181">
                <a:extLst>
                  <a:ext uri="{FF2B5EF4-FFF2-40B4-BE49-F238E27FC236}">
                    <a16:creationId xmlns:a16="http://schemas.microsoft.com/office/drawing/2014/main" id="{EA7167AF-ED2C-72E7-D2BB-4BE02F1F3825}"/>
                  </a:ext>
                </a:extLst>
              </p:cNvPr>
              <p:cNvCxnSpPr>
                <a:cxnSpLocks/>
                <a:endCxn id="132" idx="1"/>
              </p:cNvCxnSpPr>
              <p:nvPr/>
            </p:nvCxnSpPr>
            <p:spPr>
              <a:xfrm>
                <a:off x="3489280" y="3244432"/>
                <a:ext cx="722864" cy="12403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3" name="Gerade Verbindung mit Pfeil 202">
                <a:extLst>
                  <a:ext uri="{FF2B5EF4-FFF2-40B4-BE49-F238E27FC236}">
                    <a16:creationId xmlns:a16="http://schemas.microsoft.com/office/drawing/2014/main" id="{74198C5A-DF32-FAA8-2977-BBDA30779E29}"/>
                  </a:ext>
                </a:extLst>
              </p:cNvPr>
              <p:cNvCxnSpPr>
                <a:cxnSpLocks/>
                <a:endCxn id="132" idx="1"/>
              </p:cNvCxnSpPr>
              <p:nvPr/>
            </p:nvCxnSpPr>
            <p:spPr>
              <a:xfrm flipV="1">
                <a:off x="3489280" y="3368470"/>
                <a:ext cx="722864" cy="48845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4F12BFBF-6EFE-196C-3432-D699AC72FDCB}"/>
                  </a:ext>
                </a:extLst>
              </p:cNvPr>
              <p:cNvCxnSpPr>
                <a:cxnSpLocks/>
                <a:endCxn id="131" idx="1"/>
              </p:cNvCxnSpPr>
              <p:nvPr/>
            </p:nvCxnSpPr>
            <p:spPr>
              <a:xfrm flipV="1">
                <a:off x="3489280" y="2981838"/>
                <a:ext cx="729645" cy="87508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5" name="Gerade Verbindung mit Pfeil 204">
                <a:extLst>
                  <a:ext uri="{FF2B5EF4-FFF2-40B4-BE49-F238E27FC236}">
                    <a16:creationId xmlns:a16="http://schemas.microsoft.com/office/drawing/2014/main" id="{DEFDDB5E-89C6-B27C-BD89-11C96AB0DAAB}"/>
                  </a:ext>
                </a:extLst>
              </p:cNvPr>
              <p:cNvCxnSpPr>
                <a:cxnSpLocks/>
                <a:endCxn id="133" idx="1"/>
              </p:cNvCxnSpPr>
              <p:nvPr/>
            </p:nvCxnSpPr>
            <p:spPr>
              <a:xfrm>
                <a:off x="3489280" y="3856925"/>
                <a:ext cx="726209" cy="3227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6" name="Gerade Verbindung mit Pfeil 215">
                <a:extLst>
                  <a:ext uri="{FF2B5EF4-FFF2-40B4-BE49-F238E27FC236}">
                    <a16:creationId xmlns:a16="http://schemas.microsoft.com/office/drawing/2014/main" id="{3933D1E2-D9C6-53EE-96DA-DCB1DCDD71FF}"/>
                  </a:ext>
                </a:extLst>
              </p:cNvPr>
              <p:cNvCxnSpPr>
                <a:cxnSpLocks/>
                <a:endCxn id="133" idx="1"/>
              </p:cNvCxnSpPr>
              <p:nvPr/>
            </p:nvCxnSpPr>
            <p:spPr>
              <a:xfrm flipV="1">
                <a:off x="3489280" y="4179644"/>
                <a:ext cx="726209" cy="1946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9" name="Gerade Verbindung mit Pfeil 218">
                <a:extLst>
                  <a:ext uri="{FF2B5EF4-FFF2-40B4-BE49-F238E27FC236}">
                    <a16:creationId xmlns:a16="http://schemas.microsoft.com/office/drawing/2014/main" id="{1C62F46C-6B2C-134E-CEE3-E1AC99743586}"/>
                  </a:ext>
                </a:extLst>
              </p:cNvPr>
              <p:cNvCxnSpPr>
                <a:cxnSpLocks/>
                <a:endCxn id="132" idx="1"/>
              </p:cNvCxnSpPr>
              <p:nvPr/>
            </p:nvCxnSpPr>
            <p:spPr>
              <a:xfrm flipV="1">
                <a:off x="3489280" y="3368470"/>
                <a:ext cx="722864" cy="10058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2" name="Gerade Verbindung mit Pfeil 221">
                <a:extLst>
                  <a:ext uri="{FF2B5EF4-FFF2-40B4-BE49-F238E27FC236}">
                    <a16:creationId xmlns:a16="http://schemas.microsoft.com/office/drawing/2014/main" id="{187979EC-28F3-1DFB-6F25-7DE12AFCE7EC}"/>
                  </a:ext>
                </a:extLst>
              </p:cNvPr>
              <p:cNvCxnSpPr>
                <a:cxnSpLocks/>
                <a:endCxn id="131" idx="1"/>
              </p:cNvCxnSpPr>
              <p:nvPr/>
            </p:nvCxnSpPr>
            <p:spPr>
              <a:xfrm flipV="1">
                <a:off x="3489280" y="2981838"/>
                <a:ext cx="729645" cy="13924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5" name="Gerade Verbindung mit Pfeil 224">
                <a:extLst>
                  <a:ext uri="{FF2B5EF4-FFF2-40B4-BE49-F238E27FC236}">
                    <a16:creationId xmlns:a16="http://schemas.microsoft.com/office/drawing/2014/main" id="{10D18CDA-40B5-6C80-4D96-BD407E4BDDF7}"/>
                  </a:ext>
                </a:extLst>
              </p:cNvPr>
              <p:cNvCxnSpPr>
                <a:cxnSpLocks/>
                <a:endCxn id="131" idx="1"/>
              </p:cNvCxnSpPr>
              <p:nvPr/>
            </p:nvCxnSpPr>
            <p:spPr>
              <a:xfrm flipV="1">
                <a:off x="3489280" y="2981838"/>
                <a:ext cx="729645" cy="18871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9" name="Gerade Verbindung mit Pfeil 228">
                <a:extLst>
                  <a:ext uri="{FF2B5EF4-FFF2-40B4-BE49-F238E27FC236}">
                    <a16:creationId xmlns:a16="http://schemas.microsoft.com/office/drawing/2014/main" id="{BD27C13E-5B0D-F2DA-A9A3-B1235DB44A80}"/>
                  </a:ext>
                </a:extLst>
              </p:cNvPr>
              <p:cNvCxnSpPr>
                <a:cxnSpLocks/>
                <a:endCxn id="132" idx="1"/>
              </p:cNvCxnSpPr>
              <p:nvPr/>
            </p:nvCxnSpPr>
            <p:spPr>
              <a:xfrm flipV="1">
                <a:off x="3489280" y="3368470"/>
                <a:ext cx="722864" cy="150053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2" name="Gerade Verbindung mit Pfeil 231">
                <a:extLst>
                  <a:ext uri="{FF2B5EF4-FFF2-40B4-BE49-F238E27FC236}">
                    <a16:creationId xmlns:a16="http://schemas.microsoft.com/office/drawing/2014/main" id="{AE8DBFDF-7DA4-C7AD-6A33-8A20D5C22746}"/>
                  </a:ext>
                </a:extLst>
              </p:cNvPr>
              <p:cNvCxnSpPr>
                <a:cxnSpLocks/>
                <a:endCxn id="133" idx="1"/>
              </p:cNvCxnSpPr>
              <p:nvPr/>
            </p:nvCxnSpPr>
            <p:spPr>
              <a:xfrm flipV="1">
                <a:off x="3489280" y="4179644"/>
                <a:ext cx="726209" cy="6893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mc:AlternateContent xmlns:mc="http://schemas.openxmlformats.org/markup-compatibility/2006" xmlns:a14="http://schemas.microsoft.com/office/drawing/2010/main">
          <mc:Choice Requires="a14">
            <p:sp>
              <p:nvSpPr>
                <p:cNvPr id="3" name="Textfeld 2">
                  <a:extLst>
                    <a:ext uri="{FF2B5EF4-FFF2-40B4-BE49-F238E27FC236}">
                      <a16:creationId xmlns:a16="http://schemas.microsoft.com/office/drawing/2014/main" id="{52CA2AEE-647C-FF65-676B-190419195BF8}"/>
                    </a:ext>
                  </a:extLst>
                </p:cNvPr>
                <p:cNvSpPr txBox="1"/>
                <p:nvPr/>
              </p:nvSpPr>
              <p:spPr>
                <a:xfrm>
                  <a:off x="7085936" y="3299803"/>
                  <a:ext cx="74357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panose="02040503050406030204" pitchFamily="18" charset="0"/>
                          </a:rPr>
                          <m:t>𝑊</m:t>
                        </m:r>
                      </m:oMath>
                    </m:oMathPara>
                  </a14:m>
                  <a:endParaRPr lang="en-US" sz="1600" dirty="0"/>
                </a:p>
              </p:txBody>
            </p:sp>
          </mc:Choice>
          <mc:Fallback xmlns="">
            <p:sp>
              <p:nvSpPr>
                <p:cNvPr id="3" name="Textfeld 2">
                  <a:extLst>
                    <a:ext uri="{FF2B5EF4-FFF2-40B4-BE49-F238E27FC236}">
                      <a16:creationId xmlns:a16="http://schemas.microsoft.com/office/drawing/2014/main" id="{52CA2AEE-647C-FF65-676B-190419195BF8}"/>
                    </a:ext>
                  </a:extLst>
                </p:cNvPr>
                <p:cNvSpPr txBox="1">
                  <a:spLocks noRot="1" noChangeAspect="1" noMove="1" noResize="1" noEditPoints="1" noAdjustHandles="1" noChangeArrowheads="1" noChangeShapeType="1" noTextEdit="1"/>
                </p:cNvSpPr>
                <p:nvPr/>
              </p:nvSpPr>
              <p:spPr>
                <a:xfrm>
                  <a:off x="7085936" y="3299803"/>
                  <a:ext cx="743570" cy="338554"/>
                </a:xfrm>
                <a:prstGeom prst="rect">
                  <a:avLst/>
                </a:prstGeom>
                <a:blipFill>
                  <a:blip r:embed="rId9"/>
                  <a:stretch>
                    <a:fillRect/>
                  </a:stretch>
                </a:blipFill>
              </p:spPr>
              <p:txBody>
                <a:bodyPr/>
                <a:lstStyle/>
                <a:p>
                  <a:r>
                    <a:rPr lang="en-US">
                      <a:noFill/>
                    </a:rPr>
                    <a:t> </a:t>
                  </a:r>
                </a:p>
              </p:txBody>
            </p:sp>
          </mc:Fallback>
        </mc:AlternateContent>
        <p:cxnSp>
          <p:nvCxnSpPr>
            <p:cNvPr id="7" name="Gerade Verbindung mit Pfeil 6">
              <a:extLst>
                <a:ext uri="{FF2B5EF4-FFF2-40B4-BE49-F238E27FC236}">
                  <a16:creationId xmlns:a16="http://schemas.microsoft.com/office/drawing/2014/main" id="{B25E5DD7-64B8-C4A0-EB2A-2FE0C21A33A1}"/>
                </a:ext>
              </a:extLst>
            </p:cNvPr>
            <p:cNvCxnSpPr>
              <a:cxnSpLocks/>
            </p:cNvCxnSpPr>
            <p:nvPr/>
          </p:nvCxnSpPr>
          <p:spPr>
            <a:xfrm>
              <a:off x="7868375" y="3513095"/>
              <a:ext cx="109720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9" name="Textfeld 8">
                  <a:extLst>
                    <a:ext uri="{FF2B5EF4-FFF2-40B4-BE49-F238E27FC236}">
                      <a16:creationId xmlns:a16="http://schemas.microsoft.com/office/drawing/2014/main" id="{D6DB1CE4-BFEA-DF4C-CFA8-4C0D141968F3}"/>
                    </a:ext>
                  </a:extLst>
                </p:cNvPr>
                <p:cNvSpPr txBox="1"/>
                <p:nvPr/>
              </p:nvSpPr>
              <p:spPr>
                <a:xfrm>
                  <a:off x="7592768" y="2905882"/>
                  <a:ext cx="1440000" cy="6365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r>
                              <a:rPr lang="de-DE" b="0" i="1" smtClean="0">
                                <a:latin typeface="Cambria Math" panose="02040503050406030204" pitchFamily="18" charset="0"/>
                              </a:rPr>
                              <m:t>𝑊</m:t>
                            </m:r>
                            <m:d>
                              <m:dPr>
                                <m:ctrlPr>
                                  <a:rPr lang="de-DE" b="0" i="1" smtClean="0">
                                    <a:latin typeface="Cambria Math" panose="02040503050406030204" pitchFamily="18" charset="0"/>
                                  </a:rPr>
                                </m:ctrlPr>
                              </m:dPr>
                              <m:e>
                                <m:r>
                                  <a:rPr lang="de-DE" b="1" i="1" smtClean="0">
                                    <a:latin typeface="Cambria Math" panose="02040503050406030204" pitchFamily="18" charset="0"/>
                                  </a:rPr>
                                  <m:t>𝑭</m:t>
                                </m:r>
                              </m:e>
                            </m:d>
                          </m:num>
                          <m:den>
                            <m:r>
                              <a:rPr lang="en-US" i="1" smtClean="0">
                                <a:latin typeface="Cambria Math" panose="02040503050406030204" pitchFamily="18" charset="0"/>
                              </a:rPr>
                              <m:t>𝜕</m:t>
                            </m:r>
                            <m:r>
                              <a:rPr lang="de-DE" b="1" i="1" smtClean="0">
                                <a:latin typeface="Cambria Math" panose="02040503050406030204" pitchFamily="18" charset="0"/>
                              </a:rPr>
                              <m:t>𝑭</m:t>
                            </m:r>
                          </m:den>
                        </m:f>
                      </m:oMath>
                    </m:oMathPara>
                  </a14:m>
                  <a:endParaRPr lang="en-US" dirty="0"/>
                </a:p>
              </p:txBody>
            </p:sp>
          </mc:Choice>
          <mc:Fallback xmlns="">
            <p:sp>
              <p:nvSpPr>
                <p:cNvPr id="9" name="Textfeld 8">
                  <a:extLst>
                    <a:ext uri="{FF2B5EF4-FFF2-40B4-BE49-F238E27FC236}">
                      <a16:creationId xmlns:a16="http://schemas.microsoft.com/office/drawing/2014/main" id="{D6DB1CE4-BFEA-DF4C-CFA8-4C0D141968F3}"/>
                    </a:ext>
                  </a:extLst>
                </p:cNvPr>
                <p:cNvSpPr txBox="1">
                  <a:spLocks noRot="1" noChangeAspect="1" noMove="1" noResize="1" noEditPoints="1" noAdjustHandles="1" noChangeArrowheads="1" noChangeShapeType="1" noTextEdit="1"/>
                </p:cNvSpPr>
                <p:nvPr/>
              </p:nvSpPr>
              <p:spPr>
                <a:xfrm>
                  <a:off x="7592768" y="2905882"/>
                  <a:ext cx="1440000" cy="636585"/>
                </a:xfrm>
                <a:prstGeom prst="rect">
                  <a:avLst/>
                </a:prstGeom>
                <a:blipFill>
                  <a:blip r:embed="rId10"/>
                  <a:stretch>
                    <a:fillRect b="-5882"/>
                  </a:stretch>
                </a:blipFill>
              </p:spPr>
              <p:txBody>
                <a:bodyPr/>
                <a:lstStyle/>
                <a:p>
                  <a:r>
                    <a:rPr lang="en-US">
                      <a:noFill/>
                    </a:rPr>
                    <a:t> </a:t>
                  </a:r>
                </a:p>
              </p:txBody>
            </p:sp>
          </mc:Fallback>
        </mc:AlternateContent>
        <p:sp>
          <p:nvSpPr>
            <p:cNvPr id="12" name="Oval 11">
              <a:extLst>
                <a:ext uri="{FF2B5EF4-FFF2-40B4-BE49-F238E27FC236}">
                  <a16:creationId xmlns:a16="http://schemas.microsoft.com/office/drawing/2014/main" id="{9FC43F56-80B9-4C13-D228-1DE10465A0EC}"/>
                </a:ext>
              </a:extLst>
            </p:cNvPr>
            <p:cNvSpPr/>
            <p:nvPr/>
          </p:nvSpPr>
          <p:spPr>
            <a:xfrm>
              <a:off x="8969578" y="3332306"/>
              <a:ext cx="378229" cy="360000"/>
            </a:xfrm>
            <a:prstGeom prst="ellips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0E7D064F-20A5-62A2-02B4-5F41274DE3F9}"/>
                    </a:ext>
                  </a:extLst>
                </p:cNvPr>
                <p:cNvSpPr txBox="1"/>
                <p:nvPr/>
              </p:nvSpPr>
              <p:spPr>
                <a:xfrm>
                  <a:off x="8752161" y="3332306"/>
                  <a:ext cx="876254" cy="33855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de-DE" sz="1600" b="1" i="1" smtClean="0">
                            <a:solidFill>
                              <a:schemeClr val="tx1"/>
                            </a:solidFill>
                            <a:latin typeface="Cambria Math" panose="02040503050406030204" pitchFamily="18" charset="0"/>
                          </a:rPr>
                          <m:t>𝑷</m:t>
                        </m:r>
                      </m:oMath>
                    </m:oMathPara>
                  </a14:m>
                  <a:endParaRPr lang="en-US" sz="1100" b="1" dirty="0">
                    <a:solidFill>
                      <a:schemeClr val="tx1"/>
                    </a:solidFill>
                  </a:endParaRPr>
                </a:p>
              </p:txBody>
            </p:sp>
          </mc:Choice>
          <mc:Fallback xmlns="">
            <p:sp>
              <p:nvSpPr>
                <p:cNvPr id="10" name="Textfeld 9">
                  <a:extLst>
                    <a:ext uri="{FF2B5EF4-FFF2-40B4-BE49-F238E27FC236}">
                      <a16:creationId xmlns:a16="http://schemas.microsoft.com/office/drawing/2014/main" id="{0E7D064F-20A5-62A2-02B4-5F41274DE3F9}"/>
                    </a:ext>
                  </a:extLst>
                </p:cNvPr>
                <p:cNvSpPr txBox="1">
                  <a:spLocks noRot="1" noChangeAspect="1" noMove="1" noResize="1" noEditPoints="1" noAdjustHandles="1" noChangeArrowheads="1" noChangeShapeType="1" noTextEdit="1"/>
                </p:cNvSpPr>
                <p:nvPr/>
              </p:nvSpPr>
              <p:spPr>
                <a:xfrm>
                  <a:off x="8752161" y="3332306"/>
                  <a:ext cx="876254" cy="338554"/>
                </a:xfrm>
                <a:prstGeom prst="rect">
                  <a:avLst/>
                </a:prstGeom>
                <a:blipFill>
                  <a:blip r:embed="rId11"/>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14436367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147DEED-531C-4706-0A74-022D218FE63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08F98973-0EE3-1FF8-2759-1A940E0A228B}"/>
              </a:ext>
            </a:extLst>
          </p:cNvPr>
          <p:cNvSpPr>
            <a:spLocks noGrp="1"/>
          </p:cNvSpPr>
          <p:nvPr>
            <p:ph type="title"/>
          </p:nvPr>
        </p:nvSpPr>
        <p:spPr/>
        <p:txBody>
          <a:bodyPr anchor="t">
            <a:normAutofit/>
          </a:bodyPr>
          <a:lstStyle/>
          <a:p>
            <a:r>
              <a:rPr lang="en-US" sz="3200" dirty="0"/>
              <a:t>Physics-augmented neural network model (PANN)</a:t>
            </a:r>
          </a:p>
        </p:txBody>
      </p:sp>
      <p:sp>
        <p:nvSpPr>
          <p:cNvPr id="4" name="Datumsplatzhalter 3">
            <a:extLst>
              <a:ext uri="{FF2B5EF4-FFF2-40B4-BE49-F238E27FC236}">
                <a16:creationId xmlns:a16="http://schemas.microsoft.com/office/drawing/2014/main" id="{58A3A7BB-30EC-41F2-9644-65A1C73B9887}"/>
              </a:ext>
            </a:extLst>
          </p:cNvPr>
          <p:cNvSpPr>
            <a:spLocks noGrp="1"/>
          </p:cNvSpPr>
          <p:nvPr>
            <p:ph type="dt" sz="half" idx="10"/>
          </p:nvPr>
        </p:nvSpPr>
        <p:spPr/>
        <p:txBody>
          <a:bodyPr/>
          <a:lstStyle/>
          <a:p>
            <a:fld id="{F033DDB9-20A1-F249-B817-FC3A576ACE88}" type="datetime1">
              <a:rPr lang="de-DE" smtClean="0"/>
              <a:t>12.12.24</a:t>
            </a:fld>
            <a:endParaRPr lang="de-DE" dirty="0"/>
          </a:p>
        </p:txBody>
      </p:sp>
      <p:sp>
        <p:nvSpPr>
          <p:cNvPr id="5" name="Fußzeilenplatzhalter 4">
            <a:extLst>
              <a:ext uri="{FF2B5EF4-FFF2-40B4-BE49-F238E27FC236}">
                <a16:creationId xmlns:a16="http://schemas.microsoft.com/office/drawing/2014/main" id="{6E3ED31A-0300-515B-8952-24988BFAFF95}"/>
              </a:ext>
            </a:extLst>
          </p:cNvPr>
          <p:cNvSpPr>
            <a:spLocks noGrp="1"/>
          </p:cNvSpPr>
          <p:nvPr>
            <p:ph type="ftr" sz="quarter" idx="11"/>
          </p:nvPr>
        </p:nvSpPr>
        <p:spPr/>
        <p:txBody>
          <a:bodyPr/>
          <a:lstStyle/>
          <a:p>
            <a:r>
              <a:rPr lang="de-DE" sz="1000" dirty="0"/>
              <a:t>Tutorial | </a:t>
            </a:r>
            <a:r>
              <a:rPr lang="de-DE" sz="1000" dirty="0" err="1"/>
              <a:t>Hyperelasticity</a:t>
            </a:r>
            <a:r>
              <a:rPr lang="de-DE" sz="1000" dirty="0"/>
              <a:t> | Task 3</a:t>
            </a:r>
          </a:p>
        </p:txBody>
      </p:sp>
      <p:sp>
        <p:nvSpPr>
          <p:cNvPr id="6" name="Foliennummernplatzhalter 5">
            <a:extLst>
              <a:ext uri="{FF2B5EF4-FFF2-40B4-BE49-F238E27FC236}">
                <a16:creationId xmlns:a16="http://schemas.microsoft.com/office/drawing/2014/main" id="{BDE6672D-3681-8C15-F291-D98A503A04AA}"/>
              </a:ext>
            </a:extLst>
          </p:cNvPr>
          <p:cNvSpPr>
            <a:spLocks noGrp="1"/>
          </p:cNvSpPr>
          <p:nvPr>
            <p:ph type="sldNum" sz="quarter" idx="12"/>
          </p:nvPr>
        </p:nvSpPr>
        <p:spPr/>
        <p:txBody>
          <a:bodyPr/>
          <a:lstStyle/>
          <a:p>
            <a:fld id="{DD2F4C09-65E4-4AD7-8D55-83CBD210ED85}" type="slidenum">
              <a:rPr lang="de-DE" smtClean="0"/>
              <a:pPr/>
              <a:t>26</a:t>
            </a:fld>
            <a:endParaRPr lang="de-DE" dirty="0"/>
          </a:p>
        </p:txBody>
      </p:sp>
      <p:grpSp>
        <p:nvGrpSpPr>
          <p:cNvPr id="80" name="Gruppieren 79">
            <a:extLst>
              <a:ext uri="{FF2B5EF4-FFF2-40B4-BE49-F238E27FC236}">
                <a16:creationId xmlns:a16="http://schemas.microsoft.com/office/drawing/2014/main" id="{83830B8F-2BDA-51C5-A7AA-F47D9FEB257B}"/>
              </a:ext>
            </a:extLst>
          </p:cNvPr>
          <p:cNvGrpSpPr/>
          <p:nvPr/>
        </p:nvGrpSpPr>
        <p:grpSpPr>
          <a:xfrm>
            <a:off x="1779259" y="2032013"/>
            <a:ext cx="7853274" cy="3854276"/>
            <a:chOff x="1779259" y="2032013"/>
            <a:chExt cx="7853274" cy="3854276"/>
          </a:xfrm>
        </p:grpSpPr>
        <p:sp>
          <p:nvSpPr>
            <p:cNvPr id="8" name="Abgerundetes Rechteck 7">
              <a:extLst>
                <a:ext uri="{FF2B5EF4-FFF2-40B4-BE49-F238E27FC236}">
                  <a16:creationId xmlns:a16="http://schemas.microsoft.com/office/drawing/2014/main" id="{C69D04C3-12AC-AAA6-ACF6-0B45C3BE74AF}"/>
                </a:ext>
              </a:extLst>
            </p:cNvPr>
            <p:cNvSpPr/>
            <p:nvPr/>
          </p:nvSpPr>
          <p:spPr>
            <a:xfrm>
              <a:off x="6587131" y="5567931"/>
              <a:ext cx="1725637" cy="309473"/>
            </a:xfrm>
            <a:prstGeom prst="roundRect">
              <a:avLst/>
            </a:prstGeom>
            <a:solidFill>
              <a:srgbClr val="FF0000">
                <a:alpha val="2808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scalar output </a:t>
              </a:r>
            </a:p>
          </p:txBody>
        </p:sp>
        <p:sp>
          <p:nvSpPr>
            <p:cNvPr id="19" name="Oval 18">
              <a:extLst>
                <a:ext uri="{FF2B5EF4-FFF2-40B4-BE49-F238E27FC236}">
                  <a16:creationId xmlns:a16="http://schemas.microsoft.com/office/drawing/2014/main" id="{B5BF3205-4E96-CDBB-3BD5-0FD90F21D159}"/>
                </a:ext>
              </a:extLst>
            </p:cNvPr>
            <p:cNvSpPr/>
            <p:nvPr/>
          </p:nvSpPr>
          <p:spPr>
            <a:xfrm>
              <a:off x="4243249" y="2813042"/>
              <a:ext cx="378229"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0" name="Oval 19">
              <a:extLst>
                <a:ext uri="{FF2B5EF4-FFF2-40B4-BE49-F238E27FC236}">
                  <a16:creationId xmlns:a16="http://schemas.microsoft.com/office/drawing/2014/main" id="{6561B3E5-C42B-F29A-8518-54B4B3C2AD33}"/>
                </a:ext>
              </a:extLst>
            </p:cNvPr>
            <p:cNvSpPr/>
            <p:nvPr/>
          </p:nvSpPr>
          <p:spPr>
            <a:xfrm>
              <a:off x="4243249" y="3213305"/>
              <a:ext cx="378229"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1E27BF8-98FE-D0B8-72C7-9A5601EFBFA9}"/>
                </a:ext>
              </a:extLst>
            </p:cNvPr>
            <p:cNvSpPr/>
            <p:nvPr/>
          </p:nvSpPr>
          <p:spPr>
            <a:xfrm>
              <a:off x="4243249" y="3613568"/>
              <a:ext cx="378229" cy="36000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22" name="Oval 21">
              <a:extLst>
                <a:ext uri="{FF2B5EF4-FFF2-40B4-BE49-F238E27FC236}">
                  <a16:creationId xmlns:a16="http://schemas.microsoft.com/office/drawing/2014/main" id="{EF1D2D8A-BB40-2172-A69E-C37C93B6A5CC}"/>
                </a:ext>
              </a:extLst>
            </p:cNvPr>
            <p:cNvSpPr/>
            <p:nvPr/>
          </p:nvSpPr>
          <p:spPr>
            <a:xfrm>
              <a:off x="4243249" y="4014305"/>
              <a:ext cx="378229"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E0CD8F73-99DE-1BC1-8EE4-2CC851E7BC19}"/>
                </a:ext>
              </a:extLst>
            </p:cNvPr>
            <p:cNvSpPr/>
            <p:nvPr/>
          </p:nvSpPr>
          <p:spPr>
            <a:xfrm>
              <a:off x="5637790" y="2813042"/>
              <a:ext cx="378229"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38B63B4-D083-0921-64E8-168263F8801B}"/>
                </a:ext>
              </a:extLst>
            </p:cNvPr>
            <p:cNvSpPr/>
            <p:nvPr/>
          </p:nvSpPr>
          <p:spPr>
            <a:xfrm>
              <a:off x="5637790" y="3213305"/>
              <a:ext cx="378229"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9CE1C9C-4565-65C4-A08C-E18EF5B154F4}"/>
                </a:ext>
              </a:extLst>
            </p:cNvPr>
            <p:cNvSpPr/>
            <p:nvPr/>
          </p:nvSpPr>
          <p:spPr>
            <a:xfrm>
              <a:off x="5637790" y="3613568"/>
              <a:ext cx="378229" cy="36000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26" name="Oval 25">
              <a:extLst>
                <a:ext uri="{FF2B5EF4-FFF2-40B4-BE49-F238E27FC236}">
                  <a16:creationId xmlns:a16="http://schemas.microsoft.com/office/drawing/2014/main" id="{CC7DCCA6-7F49-C667-4261-0D629F49AAFE}"/>
                </a:ext>
              </a:extLst>
            </p:cNvPr>
            <p:cNvSpPr/>
            <p:nvPr/>
          </p:nvSpPr>
          <p:spPr>
            <a:xfrm>
              <a:off x="5637790" y="4014305"/>
              <a:ext cx="378229"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B5F0ECCD-786C-4173-F4A1-4F7F04CC7148}"/>
                </a:ext>
              </a:extLst>
            </p:cNvPr>
            <p:cNvSpPr/>
            <p:nvPr/>
          </p:nvSpPr>
          <p:spPr>
            <a:xfrm>
              <a:off x="7269950" y="3293454"/>
              <a:ext cx="360000" cy="360000"/>
            </a:xfrm>
            <a:prstGeom prst="ellips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uppieren 33">
              <a:extLst>
                <a:ext uri="{FF2B5EF4-FFF2-40B4-BE49-F238E27FC236}">
                  <a16:creationId xmlns:a16="http://schemas.microsoft.com/office/drawing/2014/main" id="{95C2F99F-943A-E385-5408-A7824A3B7410}"/>
                </a:ext>
              </a:extLst>
            </p:cNvPr>
            <p:cNvGrpSpPr/>
            <p:nvPr/>
          </p:nvGrpSpPr>
          <p:grpSpPr>
            <a:xfrm>
              <a:off x="4780873" y="2944964"/>
              <a:ext cx="708077" cy="78155"/>
              <a:chOff x="8329049" y="2349000"/>
              <a:chExt cx="673951" cy="78155"/>
            </a:xfrm>
            <a:solidFill>
              <a:schemeClr val="tx1">
                <a:lumMod val="50000"/>
                <a:lumOff val="50000"/>
                <a:alpha val="46891"/>
              </a:schemeClr>
            </a:solidFill>
          </p:grpSpPr>
          <p:sp>
            <p:nvSpPr>
              <p:cNvPr id="70" name="Oval 69">
                <a:extLst>
                  <a:ext uri="{FF2B5EF4-FFF2-40B4-BE49-F238E27FC236}">
                    <a16:creationId xmlns:a16="http://schemas.microsoft.com/office/drawing/2014/main" id="{00CAD6A0-6B42-3381-07E4-08823BF3B7FD}"/>
                  </a:ext>
                </a:extLst>
              </p:cNvPr>
              <p:cNvSpPr/>
              <p:nvPr/>
            </p:nvSpPr>
            <p:spPr>
              <a:xfrm>
                <a:off x="8329049"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7085DA5A-768D-5722-1821-0FF3C756C91D}"/>
                  </a:ext>
                </a:extLst>
              </p:cNvPr>
              <p:cNvSpPr/>
              <p:nvPr/>
            </p:nvSpPr>
            <p:spPr>
              <a:xfrm>
                <a:off x="8530093" y="2355155"/>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6539C445-5269-93D9-6006-2AB2A1FE0B8B}"/>
                  </a:ext>
                </a:extLst>
              </p:cNvPr>
              <p:cNvSpPr/>
              <p:nvPr/>
            </p:nvSpPr>
            <p:spPr>
              <a:xfrm>
                <a:off x="8731137"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5699F8AD-F579-6E9C-8FD3-422CBB34F7B9}"/>
                  </a:ext>
                </a:extLst>
              </p:cNvPr>
              <p:cNvSpPr/>
              <p:nvPr/>
            </p:nvSpPr>
            <p:spPr>
              <a:xfrm>
                <a:off x="8931000"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5" name="Gruppieren 34">
              <a:extLst>
                <a:ext uri="{FF2B5EF4-FFF2-40B4-BE49-F238E27FC236}">
                  <a16:creationId xmlns:a16="http://schemas.microsoft.com/office/drawing/2014/main" id="{56ED2EB7-FE6A-B2BA-E318-D679085EB056}"/>
                </a:ext>
              </a:extLst>
            </p:cNvPr>
            <p:cNvGrpSpPr/>
            <p:nvPr/>
          </p:nvGrpSpPr>
          <p:grpSpPr>
            <a:xfrm>
              <a:off x="4775595" y="3393305"/>
              <a:ext cx="708077" cy="78155"/>
              <a:chOff x="8329049" y="2349000"/>
              <a:chExt cx="673951" cy="78155"/>
            </a:xfrm>
            <a:solidFill>
              <a:schemeClr val="tx1">
                <a:lumMod val="50000"/>
                <a:lumOff val="50000"/>
                <a:alpha val="46891"/>
              </a:schemeClr>
            </a:solidFill>
          </p:grpSpPr>
          <p:sp>
            <p:nvSpPr>
              <p:cNvPr id="66" name="Oval 65">
                <a:extLst>
                  <a:ext uri="{FF2B5EF4-FFF2-40B4-BE49-F238E27FC236}">
                    <a16:creationId xmlns:a16="http://schemas.microsoft.com/office/drawing/2014/main" id="{37B01D48-2D1B-5304-5126-CEA4943758D5}"/>
                  </a:ext>
                </a:extLst>
              </p:cNvPr>
              <p:cNvSpPr/>
              <p:nvPr/>
            </p:nvSpPr>
            <p:spPr>
              <a:xfrm>
                <a:off x="8329049"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9E276DB3-7EFD-E28E-966C-50F0CD2BB55A}"/>
                  </a:ext>
                </a:extLst>
              </p:cNvPr>
              <p:cNvSpPr/>
              <p:nvPr/>
            </p:nvSpPr>
            <p:spPr>
              <a:xfrm>
                <a:off x="8530093" y="2355155"/>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BC46B091-D824-1E03-DDEE-FE7F52224A88}"/>
                  </a:ext>
                </a:extLst>
              </p:cNvPr>
              <p:cNvSpPr/>
              <p:nvPr/>
            </p:nvSpPr>
            <p:spPr>
              <a:xfrm>
                <a:off x="8731137"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3B9E3C1B-ABCB-F502-6552-DC716C955284}"/>
                  </a:ext>
                </a:extLst>
              </p:cNvPr>
              <p:cNvSpPr/>
              <p:nvPr/>
            </p:nvSpPr>
            <p:spPr>
              <a:xfrm>
                <a:off x="8931000"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 name="Gruppieren 35">
              <a:extLst>
                <a:ext uri="{FF2B5EF4-FFF2-40B4-BE49-F238E27FC236}">
                  <a16:creationId xmlns:a16="http://schemas.microsoft.com/office/drawing/2014/main" id="{4A501A18-8A85-54A2-B99B-D10ABB764597}"/>
                </a:ext>
              </a:extLst>
            </p:cNvPr>
            <p:cNvGrpSpPr/>
            <p:nvPr/>
          </p:nvGrpSpPr>
          <p:grpSpPr>
            <a:xfrm>
              <a:off x="4775595" y="4175753"/>
              <a:ext cx="708077" cy="78155"/>
              <a:chOff x="8329049" y="2349000"/>
              <a:chExt cx="673951" cy="78155"/>
            </a:xfrm>
            <a:solidFill>
              <a:schemeClr val="tx1">
                <a:lumMod val="50000"/>
                <a:lumOff val="50000"/>
                <a:alpha val="46891"/>
              </a:schemeClr>
            </a:solidFill>
          </p:grpSpPr>
          <p:sp>
            <p:nvSpPr>
              <p:cNvPr id="62" name="Oval 61">
                <a:extLst>
                  <a:ext uri="{FF2B5EF4-FFF2-40B4-BE49-F238E27FC236}">
                    <a16:creationId xmlns:a16="http://schemas.microsoft.com/office/drawing/2014/main" id="{9CA174D7-34FE-A205-4C04-89D8ECF910EA}"/>
                  </a:ext>
                </a:extLst>
              </p:cNvPr>
              <p:cNvSpPr/>
              <p:nvPr/>
            </p:nvSpPr>
            <p:spPr>
              <a:xfrm>
                <a:off x="8329049"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A93904CA-5A67-378A-5CA2-BC10ED645E17}"/>
                  </a:ext>
                </a:extLst>
              </p:cNvPr>
              <p:cNvSpPr/>
              <p:nvPr/>
            </p:nvSpPr>
            <p:spPr>
              <a:xfrm>
                <a:off x="8530093" y="2355155"/>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D2313B9F-BDFD-13EE-E3EE-8F93F0A6770E}"/>
                  </a:ext>
                </a:extLst>
              </p:cNvPr>
              <p:cNvSpPr/>
              <p:nvPr/>
            </p:nvSpPr>
            <p:spPr>
              <a:xfrm>
                <a:off x="8731137"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F52186F7-D874-0D46-80CE-669C50CE8D72}"/>
                  </a:ext>
                </a:extLst>
              </p:cNvPr>
              <p:cNvSpPr/>
              <p:nvPr/>
            </p:nvSpPr>
            <p:spPr>
              <a:xfrm>
                <a:off x="8931000"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3" name="Gerade Verbindung mit Pfeil 42">
              <a:extLst>
                <a:ext uri="{FF2B5EF4-FFF2-40B4-BE49-F238E27FC236}">
                  <a16:creationId xmlns:a16="http://schemas.microsoft.com/office/drawing/2014/main" id="{D30163B9-4BF1-61CC-2F60-4913ED48230A}"/>
                </a:ext>
              </a:extLst>
            </p:cNvPr>
            <p:cNvCxnSpPr>
              <a:cxnSpLocks/>
              <a:stCxn id="19" idx="6"/>
              <a:endCxn id="23" idx="2"/>
            </p:cNvCxnSpPr>
            <p:nvPr/>
          </p:nvCxnSpPr>
          <p:spPr>
            <a:xfrm>
              <a:off x="4621478" y="2993042"/>
              <a:ext cx="10163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Gerade Verbindung mit Pfeil 43">
              <a:extLst>
                <a:ext uri="{FF2B5EF4-FFF2-40B4-BE49-F238E27FC236}">
                  <a16:creationId xmlns:a16="http://schemas.microsoft.com/office/drawing/2014/main" id="{A8AE32F0-957C-3FC7-86F6-8834D515B0D2}"/>
                </a:ext>
              </a:extLst>
            </p:cNvPr>
            <p:cNvCxnSpPr>
              <a:cxnSpLocks/>
              <a:stCxn id="19" idx="6"/>
              <a:endCxn id="24" idx="2"/>
            </p:cNvCxnSpPr>
            <p:nvPr/>
          </p:nvCxnSpPr>
          <p:spPr>
            <a:xfrm>
              <a:off x="4621478" y="2993042"/>
              <a:ext cx="1016312" cy="400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Gerade Verbindung mit Pfeil 44">
              <a:extLst>
                <a:ext uri="{FF2B5EF4-FFF2-40B4-BE49-F238E27FC236}">
                  <a16:creationId xmlns:a16="http://schemas.microsoft.com/office/drawing/2014/main" id="{166479DD-F273-4692-6E9E-D2876863C2D3}"/>
                </a:ext>
              </a:extLst>
            </p:cNvPr>
            <p:cNvCxnSpPr>
              <a:cxnSpLocks/>
              <a:stCxn id="19" idx="6"/>
              <a:endCxn id="26" idx="2"/>
            </p:cNvCxnSpPr>
            <p:nvPr/>
          </p:nvCxnSpPr>
          <p:spPr>
            <a:xfrm>
              <a:off x="4621478" y="2993042"/>
              <a:ext cx="1016312" cy="1201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Gerade Verbindung mit Pfeil 45">
              <a:extLst>
                <a:ext uri="{FF2B5EF4-FFF2-40B4-BE49-F238E27FC236}">
                  <a16:creationId xmlns:a16="http://schemas.microsoft.com/office/drawing/2014/main" id="{42269D87-A0FC-6C62-DD5C-5FE5FFA36DCB}"/>
                </a:ext>
              </a:extLst>
            </p:cNvPr>
            <p:cNvCxnSpPr>
              <a:cxnSpLocks/>
              <a:stCxn id="20" idx="6"/>
              <a:endCxn id="23" idx="2"/>
            </p:cNvCxnSpPr>
            <p:nvPr/>
          </p:nvCxnSpPr>
          <p:spPr>
            <a:xfrm flipV="1">
              <a:off x="4621478" y="2993042"/>
              <a:ext cx="1016312" cy="400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Gerade Verbindung mit Pfeil 46">
              <a:extLst>
                <a:ext uri="{FF2B5EF4-FFF2-40B4-BE49-F238E27FC236}">
                  <a16:creationId xmlns:a16="http://schemas.microsoft.com/office/drawing/2014/main" id="{6AAF5B43-47D6-0125-6B5D-7F198276273E}"/>
                </a:ext>
              </a:extLst>
            </p:cNvPr>
            <p:cNvCxnSpPr>
              <a:cxnSpLocks/>
              <a:stCxn id="20" idx="6"/>
              <a:endCxn id="24" idx="2"/>
            </p:cNvCxnSpPr>
            <p:nvPr/>
          </p:nvCxnSpPr>
          <p:spPr>
            <a:xfrm>
              <a:off x="4621478" y="3393305"/>
              <a:ext cx="10163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Gerade Verbindung mit Pfeil 47">
              <a:extLst>
                <a:ext uri="{FF2B5EF4-FFF2-40B4-BE49-F238E27FC236}">
                  <a16:creationId xmlns:a16="http://schemas.microsoft.com/office/drawing/2014/main" id="{61A4E395-5C52-8C03-4BD8-4C34419B4E48}"/>
                </a:ext>
              </a:extLst>
            </p:cNvPr>
            <p:cNvCxnSpPr>
              <a:cxnSpLocks/>
              <a:stCxn id="20" idx="6"/>
              <a:endCxn id="26" idx="2"/>
            </p:cNvCxnSpPr>
            <p:nvPr/>
          </p:nvCxnSpPr>
          <p:spPr>
            <a:xfrm>
              <a:off x="4621478" y="3393305"/>
              <a:ext cx="1016312" cy="80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Gerade Verbindung mit Pfeil 48">
              <a:extLst>
                <a:ext uri="{FF2B5EF4-FFF2-40B4-BE49-F238E27FC236}">
                  <a16:creationId xmlns:a16="http://schemas.microsoft.com/office/drawing/2014/main" id="{3FCDE7BE-C6A0-6D8D-B5AD-8ECDC6E91B35}"/>
                </a:ext>
              </a:extLst>
            </p:cNvPr>
            <p:cNvCxnSpPr>
              <a:cxnSpLocks/>
              <a:stCxn id="22" idx="6"/>
              <a:endCxn id="23" idx="2"/>
            </p:cNvCxnSpPr>
            <p:nvPr/>
          </p:nvCxnSpPr>
          <p:spPr>
            <a:xfrm flipV="1">
              <a:off x="4621478" y="2993042"/>
              <a:ext cx="1016312" cy="1201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Gerade Verbindung mit Pfeil 49">
              <a:extLst>
                <a:ext uri="{FF2B5EF4-FFF2-40B4-BE49-F238E27FC236}">
                  <a16:creationId xmlns:a16="http://schemas.microsoft.com/office/drawing/2014/main" id="{EB27D68F-5597-9999-06B8-454FCD41A983}"/>
                </a:ext>
              </a:extLst>
            </p:cNvPr>
            <p:cNvCxnSpPr>
              <a:cxnSpLocks/>
              <a:stCxn id="22" idx="6"/>
              <a:endCxn id="24" idx="2"/>
            </p:cNvCxnSpPr>
            <p:nvPr/>
          </p:nvCxnSpPr>
          <p:spPr>
            <a:xfrm flipV="1">
              <a:off x="4621478" y="3393305"/>
              <a:ext cx="1016312" cy="80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Gerade Verbindung mit Pfeil 50">
              <a:extLst>
                <a:ext uri="{FF2B5EF4-FFF2-40B4-BE49-F238E27FC236}">
                  <a16:creationId xmlns:a16="http://schemas.microsoft.com/office/drawing/2014/main" id="{330ADADC-7D35-CE3B-4FB0-A4F375055531}"/>
                </a:ext>
              </a:extLst>
            </p:cNvPr>
            <p:cNvCxnSpPr>
              <a:cxnSpLocks/>
              <a:stCxn id="22" idx="6"/>
              <a:endCxn id="26" idx="2"/>
            </p:cNvCxnSpPr>
            <p:nvPr/>
          </p:nvCxnSpPr>
          <p:spPr>
            <a:xfrm>
              <a:off x="4621478" y="4194305"/>
              <a:ext cx="10163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Abgerundetes Rechteck 13">
              <a:extLst>
                <a:ext uri="{FF2B5EF4-FFF2-40B4-BE49-F238E27FC236}">
                  <a16:creationId xmlns:a16="http://schemas.microsoft.com/office/drawing/2014/main" id="{738601CE-1BF2-5CB9-7793-1C8AE0E2247E}"/>
                </a:ext>
              </a:extLst>
            </p:cNvPr>
            <p:cNvSpPr/>
            <p:nvPr/>
          </p:nvSpPr>
          <p:spPr>
            <a:xfrm>
              <a:off x="4345408" y="5576816"/>
              <a:ext cx="1780916" cy="309473"/>
            </a:xfrm>
            <a:prstGeom prst="roundRect">
              <a:avLst/>
            </a:prstGeom>
            <a:solidFill>
              <a:srgbClr val="0070C0">
                <a:alpha val="28086"/>
              </a:srgb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hidden layers </a:t>
              </a:r>
            </a:p>
          </p:txBody>
        </p:sp>
        <p:grpSp>
          <p:nvGrpSpPr>
            <p:cNvPr id="107" name="Gruppieren 106">
              <a:extLst>
                <a:ext uri="{FF2B5EF4-FFF2-40B4-BE49-F238E27FC236}">
                  <a16:creationId xmlns:a16="http://schemas.microsoft.com/office/drawing/2014/main" id="{49778840-05AE-F937-1658-1805C7DB025B}"/>
                </a:ext>
              </a:extLst>
            </p:cNvPr>
            <p:cNvGrpSpPr/>
            <p:nvPr/>
          </p:nvGrpSpPr>
          <p:grpSpPr>
            <a:xfrm>
              <a:off x="1779259" y="2367359"/>
              <a:ext cx="1910666" cy="2514472"/>
              <a:chOff x="809979" y="2244798"/>
              <a:chExt cx="1910666" cy="2514472"/>
            </a:xfrm>
          </p:grpSpPr>
          <p:grpSp>
            <p:nvGrpSpPr>
              <p:cNvPr id="74" name="Gruppieren 73">
                <a:extLst>
                  <a:ext uri="{FF2B5EF4-FFF2-40B4-BE49-F238E27FC236}">
                    <a16:creationId xmlns:a16="http://schemas.microsoft.com/office/drawing/2014/main" id="{F11F7A2A-64F3-B6D6-0AC8-2A23DF99CD78}"/>
                  </a:ext>
                </a:extLst>
              </p:cNvPr>
              <p:cNvGrpSpPr/>
              <p:nvPr/>
            </p:nvGrpSpPr>
            <p:grpSpPr>
              <a:xfrm>
                <a:off x="809979" y="3285270"/>
                <a:ext cx="699942" cy="360000"/>
                <a:chOff x="675933" y="2684638"/>
                <a:chExt cx="1084183" cy="528696"/>
              </a:xfrm>
            </p:grpSpPr>
            <p:sp>
              <p:nvSpPr>
                <p:cNvPr id="75" name="Oval 74">
                  <a:extLst>
                    <a:ext uri="{FF2B5EF4-FFF2-40B4-BE49-F238E27FC236}">
                      <a16:creationId xmlns:a16="http://schemas.microsoft.com/office/drawing/2014/main" id="{05246246-473B-AC21-40FA-F06DA83DC3FD}"/>
                    </a:ext>
                  </a:extLst>
                </p:cNvPr>
                <p:cNvSpPr/>
                <p:nvPr/>
              </p:nvSpPr>
              <p:spPr>
                <a:xfrm>
                  <a:off x="895441" y="2684638"/>
                  <a:ext cx="557626" cy="528696"/>
                </a:xfrm>
                <a:prstGeom prst="ellipse">
                  <a:avLst/>
                </a:prstGeom>
                <a:solidFill>
                  <a:srgbClr val="FFC00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sz="2000" b="1" dirty="0">
                    <a:solidFill>
                      <a:schemeClr val="tx1"/>
                    </a:solidFill>
                  </a:endParaRPr>
                </a:p>
              </p:txBody>
            </p:sp>
            <mc:AlternateContent xmlns:mc="http://schemas.openxmlformats.org/markup-compatibility/2006" xmlns:a14="http://schemas.microsoft.com/office/drawing/2010/main">
              <mc:Choice Requires="a14">
                <p:sp>
                  <p:nvSpPr>
                    <p:cNvPr id="76" name="Textfeld 75">
                      <a:extLst>
                        <a:ext uri="{FF2B5EF4-FFF2-40B4-BE49-F238E27FC236}">
                          <a16:creationId xmlns:a16="http://schemas.microsoft.com/office/drawing/2014/main" id="{5BDB3C19-C16A-0F76-2F8F-0754F600DC66}"/>
                        </a:ext>
                      </a:extLst>
                    </p:cNvPr>
                    <p:cNvSpPr txBox="1"/>
                    <p:nvPr/>
                  </p:nvSpPr>
                  <p:spPr>
                    <a:xfrm>
                      <a:off x="675933" y="2684638"/>
                      <a:ext cx="1084183" cy="497200"/>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de-DE" sz="1600" b="1" i="1" smtClean="0">
                                <a:solidFill>
                                  <a:schemeClr val="tx1"/>
                                </a:solidFill>
                                <a:latin typeface="Cambria Math" panose="02040503050406030204" pitchFamily="18" charset="0"/>
                              </a:rPr>
                              <m:t>𝑭</m:t>
                            </m:r>
                          </m:oMath>
                        </m:oMathPara>
                      </a14:m>
                      <a:endParaRPr lang="en-US" sz="1100" b="1" dirty="0">
                        <a:solidFill>
                          <a:schemeClr val="tx1"/>
                        </a:solidFill>
                      </a:endParaRPr>
                    </a:p>
                  </p:txBody>
                </p:sp>
              </mc:Choice>
              <mc:Fallback xmlns="">
                <p:sp>
                  <p:nvSpPr>
                    <p:cNvPr id="76" name="Textfeld 75">
                      <a:extLst>
                        <a:ext uri="{FF2B5EF4-FFF2-40B4-BE49-F238E27FC236}">
                          <a16:creationId xmlns:a16="http://schemas.microsoft.com/office/drawing/2014/main" id="{5BDB3C19-C16A-0F76-2F8F-0754F600DC66}"/>
                        </a:ext>
                      </a:extLst>
                    </p:cNvPr>
                    <p:cNvSpPr txBox="1">
                      <a:spLocks noRot="1" noChangeAspect="1" noMove="1" noResize="1" noEditPoints="1" noAdjustHandles="1" noChangeArrowheads="1" noChangeShapeType="1" noTextEdit="1"/>
                    </p:cNvSpPr>
                    <p:nvPr/>
                  </p:nvSpPr>
                  <p:spPr>
                    <a:xfrm>
                      <a:off x="675933" y="2684638"/>
                      <a:ext cx="1084183" cy="497200"/>
                    </a:xfrm>
                    <a:prstGeom prst="rect">
                      <a:avLst/>
                    </a:prstGeom>
                    <a:blipFill>
                      <a:blip r:embed="rId2"/>
                      <a:stretch>
                        <a:fillRect/>
                      </a:stretch>
                    </a:blipFill>
                  </p:spPr>
                  <p:txBody>
                    <a:bodyPr/>
                    <a:lstStyle/>
                    <a:p>
                      <a:r>
                        <a:rPr lang="en-US">
                          <a:noFill/>
                        </a:rPr>
                        <a:t> </a:t>
                      </a:r>
                    </a:p>
                  </p:txBody>
                </p:sp>
              </mc:Fallback>
            </mc:AlternateContent>
          </p:grpSp>
          <p:sp>
            <p:nvSpPr>
              <p:cNvPr id="78" name="Oval 77">
                <a:extLst>
                  <a:ext uri="{FF2B5EF4-FFF2-40B4-BE49-F238E27FC236}">
                    <a16:creationId xmlns:a16="http://schemas.microsoft.com/office/drawing/2014/main" id="{781D1FED-2F5C-A6AA-D576-A6199AA203BD}"/>
                  </a:ext>
                </a:extLst>
              </p:cNvPr>
              <p:cNvSpPr/>
              <p:nvPr/>
            </p:nvSpPr>
            <p:spPr>
              <a:xfrm>
                <a:off x="2147838" y="2753024"/>
                <a:ext cx="360000" cy="360000"/>
              </a:xfrm>
              <a:prstGeom prst="ellipse">
                <a:avLst/>
              </a:prstGeom>
              <a:solidFill>
                <a:srgbClr val="FFC000"/>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sz="2000" b="1" dirty="0">
                  <a:solidFill>
                    <a:schemeClr val="tx1"/>
                  </a:solidFill>
                </a:endParaRPr>
              </a:p>
            </p:txBody>
          </p:sp>
          <p:sp>
            <p:nvSpPr>
              <p:cNvPr id="81" name="Oval 80">
                <a:extLst>
                  <a:ext uri="{FF2B5EF4-FFF2-40B4-BE49-F238E27FC236}">
                    <a16:creationId xmlns:a16="http://schemas.microsoft.com/office/drawing/2014/main" id="{CAA0BFCC-E021-532B-350A-F382C031DE44}"/>
                  </a:ext>
                </a:extLst>
              </p:cNvPr>
              <p:cNvSpPr/>
              <p:nvPr/>
            </p:nvSpPr>
            <p:spPr>
              <a:xfrm>
                <a:off x="2147838" y="3280005"/>
                <a:ext cx="360000" cy="360000"/>
              </a:xfrm>
              <a:prstGeom prst="ellipse">
                <a:avLst/>
              </a:prstGeom>
              <a:solidFill>
                <a:srgbClr val="FFC000"/>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sz="2000" b="1" dirty="0">
                  <a:solidFill>
                    <a:schemeClr val="tx1"/>
                  </a:solidFill>
                </a:endParaRPr>
              </a:p>
            </p:txBody>
          </p:sp>
          <mc:AlternateContent xmlns:mc="http://schemas.openxmlformats.org/markup-compatibility/2006" xmlns:a14="http://schemas.microsoft.com/office/drawing/2010/main">
            <mc:Choice Requires="a14">
              <p:sp>
                <p:nvSpPr>
                  <p:cNvPr id="82" name="Textfeld 81">
                    <a:extLst>
                      <a:ext uri="{FF2B5EF4-FFF2-40B4-BE49-F238E27FC236}">
                        <a16:creationId xmlns:a16="http://schemas.microsoft.com/office/drawing/2014/main" id="{8C2A1AB5-59DB-10A1-8FA9-096D01A81717}"/>
                      </a:ext>
                    </a:extLst>
                  </p:cNvPr>
                  <p:cNvSpPr txBox="1"/>
                  <p:nvPr/>
                </p:nvSpPr>
                <p:spPr>
                  <a:xfrm>
                    <a:off x="1965931" y="3280572"/>
                    <a:ext cx="699941" cy="33855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de-DE" sz="1600" b="0" i="1" smtClean="0">
                              <a:solidFill>
                                <a:schemeClr val="tx1"/>
                              </a:solidFill>
                              <a:latin typeface="Cambria Math" panose="02040503050406030204" pitchFamily="18" charset="0"/>
                            </a:rPr>
                            <m:t>−</m:t>
                          </m:r>
                          <m:r>
                            <a:rPr lang="de-DE" sz="1600" b="0" i="1" smtClean="0">
                              <a:solidFill>
                                <a:schemeClr val="tx1"/>
                              </a:solidFill>
                              <a:latin typeface="Cambria Math" panose="02040503050406030204" pitchFamily="18" charset="0"/>
                            </a:rPr>
                            <m:t>𝐽</m:t>
                          </m:r>
                        </m:oMath>
                      </m:oMathPara>
                    </a14:m>
                    <a:endParaRPr lang="en-US" sz="1100" dirty="0">
                      <a:solidFill>
                        <a:schemeClr val="tx1"/>
                      </a:solidFill>
                    </a:endParaRPr>
                  </a:p>
                </p:txBody>
              </p:sp>
            </mc:Choice>
            <mc:Fallback xmlns="">
              <p:sp>
                <p:nvSpPr>
                  <p:cNvPr id="82" name="Textfeld 81">
                    <a:extLst>
                      <a:ext uri="{FF2B5EF4-FFF2-40B4-BE49-F238E27FC236}">
                        <a16:creationId xmlns:a16="http://schemas.microsoft.com/office/drawing/2014/main" id="{8C2A1AB5-59DB-10A1-8FA9-096D01A81717}"/>
                      </a:ext>
                    </a:extLst>
                  </p:cNvPr>
                  <p:cNvSpPr txBox="1">
                    <a:spLocks noRot="1" noChangeAspect="1" noMove="1" noResize="1" noEditPoints="1" noAdjustHandles="1" noChangeArrowheads="1" noChangeShapeType="1" noTextEdit="1"/>
                  </p:cNvSpPr>
                  <p:nvPr/>
                </p:nvSpPr>
                <p:spPr>
                  <a:xfrm>
                    <a:off x="1965931" y="3280572"/>
                    <a:ext cx="699941" cy="338554"/>
                  </a:xfrm>
                  <a:prstGeom prst="rect">
                    <a:avLst/>
                  </a:prstGeom>
                  <a:blipFill>
                    <a:blip r:embed="rId3"/>
                    <a:stretch>
                      <a:fillRect b="-10714"/>
                    </a:stretch>
                  </a:blipFill>
                </p:spPr>
                <p:txBody>
                  <a:bodyPr/>
                  <a:lstStyle/>
                  <a:p>
                    <a:r>
                      <a:rPr lang="en-US">
                        <a:noFill/>
                      </a:rPr>
                      <a:t> </a:t>
                    </a:r>
                  </a:p>
                </p:txBody>
              </p:sp>
            </mc:Fallback>
          </mc:AlternateContent>
          <p:sp>
            <p:nvSpPr>
              <p:cNvPr id="84" name="Oval 83">
                <a:extLst>
                  <a:ext uri="{FF2B5EF4-FFF2-40B4-BE49-F238E27FC236}">
                    <a16:creationId xmlns:a16="http://schemas.microsoft.com/office/drawing/2014/main" id="{D7EA188F-4ABC-3A0E-1E4B-165FB54159A0}"/>
                  </a:ext>
                </a:extLst>
              </p:cNvPr>
              <p:cNvSpPr/>
              <p:nvPr/>
            </p:nvSpPr>
            <p:spPr>
              <a:xfrm>
                <a:off x="2147838" y="3826698"/>
                <a:ext cx="360000" cy="360000"/>
              </a:xfrm>
              <a:prstGeom prst="ellipse">
                <a:avLst/>
              </a:prstGeom>
              <a:solidFill>
                <a:srgbClr val="FFC000"/>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sz="2000" b="1" dirty="0">
                  <a:solidFill>
                    <a:schemeClr val="tx1"/>
                  </a:solidFill>
                </a:endParaRPr>
              </a:p>
            </p:txBody>
          </p:sp>
          <p:sp>
            <p:nvSpPr>
              <p:cNvPr id="87" name="Oval 86">
                <a:extLst>
                  <a:ext uri="{FF2B5EF4-FFF2-40B4-BE49-F238E27FC236}">
                    <a16:creationId xmlns:a16="http://schemas.microsoft.com/office/drawing/2014/main" id="{F64C142D-1FC9-B11F-23E3-F82A3F4433D3}"/>
                  </a:ext>
                </a:extLst>
              </p:cNvPr>
              <p:cNvSpPr/>
              <p:nvPr/>
            </p:nvSpPr>
            <p:spPr>
              <a:xfrm>
                <a:off x="2147838" y="2244798"/>
                <a:ext cx="360000" cy="360000"/>
              </a:xfrm>
              <a:prstGeom prst="ellipse">
                <a:avLst/>
              </a:prstGeom>
              <a:solidFill>
                <a:srgbClr val="FFC000"/>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sz="2000" b="1" dirty="0">
                  <a:solidFill>
                    <a:schemeClr val="tx1"/>
                  </a:solidFill>
                </a:endParaRPr>
              </a:p>
            </p:txBody>
          </p:sp>
          <mc:AlternateContent xmlns:mc="http://schemas.openxmlformats.org/markup-compatibility/2006" xmlns:a14="http://schemas.microsoft.com/office/drawing/2010/main">
            <mc:Choice Requires="a14">
              <p:sp>
                <p:nvSpPr>
                  <p:cNvPr id="88" name="Textfeld 87">
                    <a:extLst>
                      <a:ext uri="{FF2B5EF4-FFF2-40B4-BE49-F238E27FC236}">
                        <a16:creationId xmlns:a16="http://schemas.microsoft.com/office/drawing/2014/main" id="{56A599AA-E0C1-AFF6-F1A4-039ABEE8BF9B}"/>
                      </a:ext>
                    </a:extLst>
                  </p:cNvPr>
                  <p:cNvSpPr txBox="1"/>
                  <p:nvPr/>
                </p:nvSpPr>
                <p:spPr>
                  <a:xfrm>
                    <a:off x="2001424" y="2244798"/>
                    <a:ext cx="699941" cy="33855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de-DE" sz="1600" b="1" i="1" smtClean="0">
                                  <a:solidFill>
                                    <a:schemeClr val="tx1"/>
                                  </a:solidFill>
                                  <a:latin typeface="Cambria Math" panose="02040503050406030204" pitchFamily="18" charset="0"/>
                                </a:rPr>
                              </m:ctrlPr>
                            </m:sSubPr>
                            <m:e>
                              <m:r>
                                <a:rPr lang="de-DE" sz="1600" b="0" i="1" smtClean="0">
                                  <a:solidFill>
                                    <a:schemeClr val="tx1"/>
                                  </a:solidFill>
                                  <a:latin typeface="Cambria Math" panose="02040503050406030204" pitchFamily="18" charset="0"/>
                                </a:rPr>
                                <m:t>𝐼</m:t>
                              </m:r>
                            </m:e>
                            <m:sub>
                              <m:r>
                                <a:rPr lang="de-DE" sz="1600" b="0" i="1" smtClean="0">
                                  <a:solidFill>
                                    <a:schemeClr val="tx1"/>
                                  </a:solidFill>
                                  <a:latin typeface="Cambria Math" panose="02040503050406030204" pitchFamily="18" charset="0"/>
                                </a:rPr>
                                <m:t>1</m:t>
                              </m:r>
                            </m:sub>
                          </m:sSub>
                        </m:oMath>
                      </m:oMathPara>
                    </a14:m>
                    <a:endParaRPr lang="en-US" sz="1100" b="1" dirty="0">
                      <a:solidFill>
                        <a:schemeClr val="tx1"/>
                      </a:solidFill>
                    </a:endParaRPr>
                  </a:p>
                </p:txBody>
              </p:sp>
            </mc:Choice>
            <mc:Fallback xmlns="">
              <p:sp>
                <p:nvSpPr>
                  <p:cNvPr id="88" name="Textfeld 87">
                    <a:extLst>
                      <a:ext uri="{FF2B5EF4-FFF2-40B4-BE49-F238E27FC236}">
                        <a16:creationId xmlns:a16="http://schemas.microsoft.com/office/drawing/2014/main" id="{56A599AA-E0C1-AFF6-F1A4-039ABEE8BF9B}"/>
                      </a:ext>
                    </a:extLst>
                  </p:cNvPr>
                  <p:cNvSpPr txBox="1">
                    <a:spLocks noRot="1" noChangeAspect="1" noMove="1" noResize="1" noEditPoints="1" noAdjustHandles="1" noChangeArrowheads="1" noChangeShapeType="1" noTextEdit="1"/>
                  </p:cNvSpPr>
                  <p:nvPr/>
                </p:nvSpPr>
                <p:spPr>
                  <a:xfrm>
                    <a:off x="2001424" y="2244798"/>
                    <a:ext cx="699941" cy="338554"/>
                  </a:xfrm>
                  <a:prstGeom prst="rect">
                    <a:avLst/>
                  </a:prstGeom>
                  <a:blipFill>
                    <a:blip r:embed="rId4"/>
                    <a:stretch>
                      <a:fillRect/>
                    </a:stretch>
                  </a:blipFill>
                </p:spPr>
                <p:txBody>
                  <a:bodyPr/>
                  <a:lstStyle/>
                  <a:p>
                    <a:r>
                      <a:rPr lang="en-US">
                        <a:noFill/>
                      </a:rPr>
                      <a:t> </a:t>
                    </a:r>
                  </a:p>
                </p:txBody>
              </p:sp>
            </mc:Fallback>
          </mc:AlternateContent>
          <p:sp>
            <p:nvSpPr>
              <p:cNvPr id="89" name="Oval 88">
                <a:extLst>
                  <a:ext uri="{FF2B5EF4-FFF2-40B4-BE49-F238E27FC236}">
                    <a16:creationId xmlns:a16="http://schemas.microsoft.com/office/drawing/2014/main" id="{62C059A5-FB9F-783C-243D-A6FF1B9123E6}"/>
                  </a:ext>
                </a:extLst>
              </p:cNvPr>
              <p:cNvSpPr/>
              <p:nvPr/>
            </p:nvSpPr>
            <p:spPr>
              <a:xfrm>
                <a:off x="2147838" y="4399270"/>
                <a:ext cx="360000" cy="360000"/>
              </a:xfrm>
              <a:prstGeom prst="ellipse">
                <a:avLst/>
              </a:prstGeom>
              <a:solidFill>
                <a:srgbClr val="FFC000"/>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sz="2000" b="1" dirty="0">
                  <a:solidFill>
                    <a:schemeClr val="tx1"/>
                  </a:solidFill>
                </a:endParaRPr>
              </a:p>
            </p:txBody>
          </p:sp>
          <mc:AlternateContent xmlns:mc="http://schemas.openxmlformats.org/markup-compatibility/2006" xmlns:a14="http://schemas.microsoft.com/office/drawing/2010/main">
            <mc:Choice Requires="a14">
              <p:sp>
                <p:nvSpPr>
                  <p:cNvPr id="91" name="Textfeld 90">
                    <a:extLst>
                      <a:ext uri="{FF2B5EF4-FFF2-40B4-BE49-F238E27FC236}">
                        <a16:creationId xmlns:a16="http://schemas.microsoft.com/office/drawing/2014/main" id="{EAB6B97C-84FB-DF5B-5C75-ED54F9ECD3FC}"/>
                      </a:ext>
                    </a:extLst>
                  </p:cNvPr>
                  <p:cNvSpPr txBox="1"/>
                  <p:nvPr/>
                </p:nvSpPr>
                <p:spPr>
                  <a:xfrm>
                    <a:off x="2017232" y="3817219"/>
                    <a:ext cx="699941" cy="33855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chemeClr val="tx1"/>
                                  </a:solidFill>
                                  <a:latin typeface="Cambria Math" panose="02040503050406030204" pitchFamily="18" charset="0"/>
                                </a:rPr>
                              </m:ctrlPr>
                            </m:sSubPr>
                            <m:e>
                              <m:r>
                                <a:rPr lang="de-DE" sz="1600" b="0" i="1" smtClean="0">
                                  <a:solidFill>
                                    <a:schemeClr val="tx1"/>
                                  </a:solidFill>
                                  <a:latin typeface="Cambria Math" panose="02040503050406030204" pitchFamily="18" charset="0"/>
                                </a:rPr>
                                <m:t>𝐼</m:t>
                              </m:r>
                            </m:e>
                            <m:sub>
                              <m:r>
                                <a:rPr lang="de-DE" sz="1600" b="0" i="1" smtClean="0">
                                  <a:solidFill>
                                    <a:schemeClr val="tx1"/>
                                  </a:solidFill>
                                  <a:latin typeface="Cambria Math" panose="02040503050406030204" pitchFamily="18" charset="0"/>
                                </a:rPr>
                                <m:t>4</m:t>
                              </m:r>
                            </m:sub>
                          </m:sSub>
                        </m:oMath>
                      </m:oMathPara>
                    </a14:m>
                    <a:endParaRPr lang="en-US" sz="1100" dirty="0">
                      <a:solidFill>
                        <a:schemeClr val="tx1"/>
                      </a:solidFill>
                    </a:endParaRPr>
                  </a:p>
                </p:txBody>
              </p:sp>
            </mc:Choice>
            <mc:Fallback xmlns="">
              <p:sp>
                <p:nvSpPr>
                  <p:cNvPr id="91" name="Textfeld 90">
                    <a:extLst>
                      <a:ext uri="{FF2B5EF4-FFF2-40B4-BE49-F238E27FC236}">
                        <a16:creationId xmlns:a16="http://schemas.microsoft.com/office/drawing/2014/main" id="{EAB6B97C-84FB-DF5B-5C75-ED54F9ECD3FC}"/>
                      </a:ext>
                    </a:extLst>
                  </p:cNvPr>
                  <p:cNvSpPr txBox="1">
                    <a:spLocks noRot="1" noChangeAspect="1" noMove="1" noResize="1" noEditPoints="1" noAdjustHandles="1" noChangeArrowheads="1" noChangeShapeType="1" noTextEdit="1"/>
                  </p:cNvSpPr>
                  <p:nvPr/>
                </p:nvSpPr>
                <p:spPr>
                  <a:xfrm>
                    <a:off x="2017232" y="3817219"/>
                    <a:ext cx="699941" cy="338554"/>
                  </a:xfrm>
                  <a:prstGeom prst="rect">
                    <a:avLst/>
                  </a:prstGeom>
                  <a:blipFill>
                    <a:blip r:embed="rId5"/>
                    <a:stretch>
                      <a:fillRect b="-37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feld 91">
                    <a:extLst>
                      <a:ext uri="{FF2B5EF4-FFF2-40B4-BE49-F238E27FC236}">
                        <a16:creationId xmlns:a16="http://schemas.microsoft.com/office/drawing/2014/main" id="{787EB2F2-886B-08BC-4EB3-63FA5FFAD013}"/>
                      </a:ext>
                    </a:extLst>
                  </p:cNvPr>
                  <p:cNvSpPr txBox="1"/>
                  <p:nvPr/>
                </p:nvSpPr>
                <p:spPr>
                  <a:xfrm>
                    <a:off x="2001424" y="4396922"/>
                    <a:ext cx="699941" cy="33855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n-US" sz="1600" i="1" smtClean="0">
                                  <a:solidFill>
                                    <a:schemeClr val="tx1"/>
                                  </a:solidFill>
                                  <a:latin typeface="Cambria Math" panose="02040503050406030204" pitchFamily="18" charset="0"/>
                                </a:rPr>
                              </m:ctrlPr>
                            </m:sSubPr>
                            <m:e>
                              <m:r>
                                <a:rPr lang="de-DE" sz="1600" b="0" i="1" smtClean="0">
                                  <a:solidFill>
                                    <a:schemeClr val="tx1"/>
                                  </a:solidFill>
                                  <a:latin typeface="Cambria Math" panose="02040503050406030204" pitchFamily="18" charset="0"/>
                                </a:rPr>
                                <m:t>𝐼</m:t>
                              </m:r>
                            </m:e>
                            <m:sub>
                              <m:r>
                                <a:rPr lang="de-DE" sz="1600" b="0" i="1" smtClean="0">
                                  <a:solidFill>
                                    <a:schemeClr val="tx1"/>
                                  </a:solidFill>
                                  <a:latin typeface="Cambria Math" panose="02040503050406030204" pitchFamily="18" charset="0"/>
                                </a:rPr>
                                <m:t>5</m:t>
                              </m:r>
                            </m:sub>
                          </m:sSub>
                        </m:oMath>
                      </m:oMathPara>
                    </a14:m>
                    <a:endParaRPr lang="en-US" sz="1100" dirty="0">
                      <a:solidFill>
                        <a:schemeClr val="tx1"/>
                      </a:solidFill>
                    </a:endParaRPr>
                  </a:p>
                </p:txBody>
              </p:sp>
            </mc:Choice>
            <mc:Fallback xmlns="">
              <p:sp>
                <p:nvSpPr>
                  <p:cNvPr id="92" name="Textfeld 91">
                    <a:extLst>
                      <a:ext uri="{FF2B5EF4-FFF2-40B4-BE49-F238E27FC236}">
                        <a16:creationId xmlns:a16="http://schemas.microsoft.com/office/drawing/2014/main" id="{787EB2F2-886B-08BC-4EB3-63FA5FFAD013}"/>
                      </a:ext>
                    </a:extLst>
                  </p:cNvPr>
                  <p:cNvSpPr txBox="1">
                    <a:spLocks noRot="1" noChangeAspect="1" noMove="1" noResize="1" noEditPoints="1" noAdjustHandles="1" noChangeArrowheads="1" noChangeShapeType="1" noTextEdit="1"/>
                  </p:cNvSpPr>
                  <p:nvPr/>
                </p:nvSpPr>
                <p:spPr>
                  <a:xfrm>
                    <a:off x="2001424" y="4396922"/>
                    <a:ext cx="699941" cy="338554"/>
                  </a:xfrm>
                  <a:prstGeom prst="rect">
                    <a:avLst/>
                  </a:prstGeom>
                  <a:blipFill>
                    <a:blip r:embed="rId6"/>
                    <a:stretch>
                      <a:fillRect b="-3571"/>
                    </a:stretch>
                  </a:blipFill>
                </p:spPr>
                <p:txBody>
                  <a:bodyPr/>
                  <a:lstStyle/>
                  <a:p>
                    <a:r>
                      <a:rPr lang="en-US">
                        <a:noFill/>
                      </a:rPr>
                      <a:t> </a:t>
                    </a:r>
                  </a:p>
                </p:txBody>
              </p:sp>
            </mc:Fallback>
          </mc:AlternateContent>
          <p:cxnSp>
            <p:nvCxnSpPr>
              <p:cNvPr id="94" name="Gerade Verbindung mit Pfeil 93">
                <a:extLst>
                  <a:ext uri="{FF2B5EF4-FFF2-40B4-BE49-F238E27FC236}">
                    <a16:creationId xmlns:a16="http://schemas.microsoft.com/office/drawing/2014/main" id="{E8FD163A-C255-AB4F-312E-0A2E8FF15231}"/>
                  </a:ext>
                </a:extLst>
              </p:cNvPr>
              <p:cNvCxnSpPr>
                <a:cxnSpLocks/>
              </p:cNvCxnSpPr>
              <p:nvPr/>
            </p:nvCxnSpPr>
            <p:spPr>
              <a:xfrm flipV="1">
                <a:off x="1311692" y="2376534"/>
                <a:ext cx="833146" cy="106836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5" name="Gerade Verbindung mit Pfeil 94">
                <a:extLst>
                  <a:ext uri="{FF2B5EF4-FFF2-40B4-BE49-F238E27FC236}">
                    <a16:creationId xmlns:a16="http://schemas.microsoft.com/office/drawing/2014/main" id="{11AE954E-4887-CA53-48A4-CF52AA415FD4}"/>
                  </a:ext>
                </a:extLst>
              </p:cNvPr>
              <p:cNvCxnSpPr>
                <a:cxnSpLocks/>
              </p:cNvCxnSpPr>
              <p:nvPr/>
            </p:nvCxnSpPr>
            <p:spPr>
              <a:xfrm flipV="1">
                <a:off x="1295621" y="2967954"/>
                <a:ext cx="873541" cy="4957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6" name="Gerade Verbindung mit Pfeil 95">
                <a:extLst>
                  <a:ext uri="{FF2B5EF4-FFF2-40B4-BE49-F238E27FC236}">
                    <a16:creationId xmlns:a16="http://schemas.microsoft.com/office/drawing/2014/main" id="{4B713324-532A-1164-89CC-39DB8B2C5C9D}"/>
                  </a:ext>
                </a:extLst>
              </p:cNvPr>
              <p:cNvCxnSpPr>
                <a:cxnSpLocks/>
              </p:cNvCxnSpPr>
              <p:nvPr/>
            </p:nvCxnSpPr>
            <p:spPr>
              <a:xfrm>
                <a:off x="1307843" y="3444902"/>
                <a:ext cx="866597" cy="58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7" name="Gerade Verbindung mit Pfeil 96">
                <a:extLst>
                  <a:ext uri="{FF2B5EF4-FFF2-40B4-BE49-F238E27FC236}">
                    <a16:creationId xmlns:a16="http://schemas.microsoft.com/office/drawing/2014/main" id="{6F58077E-CA11-A32A-15C3-7658549CAC18}"/>
                  </a:ext>
                </a:extLst>
              </p:cNvPr>
              <p:cNvCxnSpPr>
                <a:cxnSpLocks/>
              </p:cNvCxnSpPr>
              <p:nvPr/>
            </p:nvCxnSpPr>
            <p:spPr>
              <a:xfrm>
                <a:off x="1318106" y="3444902"/>
                <a:ext cx="856334" cy="4752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8" name="Gerade Verbindung mit Pfeil 97">
                <a:extLst>
                  <a:ext uri="{FF2B5EF4-FFF2-40B4-BE49-F238E27FC236}">
                    <a16:creationId xmlns:a16="http://schemas.microsoft.com/office/drawing/2014/main" id="{040DEDD3-ABD9-844A-50EC-2012506BBF0D}"/>
                  </a:ext>
                </a:extLst>
              </p:cNvPr>
              <p:cNvCxnSpPr>
                <a:cxnSpLocks/>
              </p:cNvCxnSpPr>
              <p:nvPr/>
            </p:nvCxnSpPr>
            <p:spPr>
              <a:xfrm>
                <a:off x="1338849" y="3490136"/>
                <a:ext cx="855413" cy="9788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79" name="Textfeld 78">
                    <a:extLst>
                      <a:ext uri="{FF2B5EF4-FFF2-40B4-BE49-F238E27FC236}">
                        <a16:creationId xmlns:a16="http://schemas.microsoft.com/office/drawing/2014/main" id="{FA698CAB-DF8B-E2E4-49A9-CCE1DDFCAC03}"/>
                      </a:ext>
                    </a:extLst>
                  </p:cNvPr>
                  <p:cNvSpPr txBox="1"/>
                  <p:nvPr/>
                </p:nvSpPr>
                <p:spPr>
                  <a:xfrm>
                    <a:off x="2020704" y="2738469"/>
                    <a:ext cx="699941" cy="33855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de-DE" sz="1600" b="0" i="1" smtClean="0">
                              <a:solidFill>
                                <a:schemeClr val="tx1"/>
                              </a:solidFill>
                              <a:latin typeface="Cambria Math" panose="02040503050406030204" pitchFamily="18" charset="0"/>
                            </a:rPr>
                            <m:t>𝐽</m:t>
                          </m:r>
                        </m:oMath>
                      </m:oMathPara>
                    </a14:m>
                    <a:endParaRPr lang="en-US" sz="1600" dirty="0">
                      <a:solidFill>
                        <a:schemeClr val="tx1"/>
                      </a:solidFill>
                    </a:endParaRPr>
                  </a:p>
                </p:txBody>
              </p:sp>
            </mc:Choice>
            <mc:Fallback xmlns="">
              <p:sp>
                <p:nvSpPr>
                  <p:cNvPr id="79" name="Textfeld 78">
                    <a:extLst>
                      <a:ext uri="{FF2B5EF4-FFF2-40B4-BE49-F238E27FC236}">
                        <a16:creationId xmlns:a16="http://schemas.microsoft.com/office/drawing/2014/main" id="{FA698CAB-DF8B-E2E4-49A9-CCE1DDFCAC03}"/>
                      </a:ext>
                    </a:extLst>
                  </p:cNvPr>
                  <p:cNvSpPr txBox="1">
                    <a:spLocks noRot="1" noChangeAspect="1" noMove="1" noResize="1" noEditPoints="1" noAdjustHandles="1" noChangeArrowheads="1" noChangeShapeType="1" noTextEdit="1"/>
                  </p:cNvSpPr>
                  <p:nvPr/>
                </p:nvSpPr>
                <p:spPr>
                  <a:xfrm>
                    <a:off x="2020704" y="2738469"/>
                    <a:ext cx="699941" cy="338554"/>
                  </a:xfrm>
                  <a:prstGeom prst="rect">
                    <a:avLst/>
                  </a:prstGeom>
                  <a:blipFill>
                    <a:blip r:embed="rId7"/>
                    <a:stretch>
                      <a:fillRect b="-7143"/>
                    </a:stretch>
                  </a:blipFill>
                </p:spPr>
                <p:txBody>
                  <a:bodyPr/>
                  <a:lstStyle/>
                  <a:p>
                    <a:r>
                      <a:rPr lang="en-US">
                        <a:noFill/>
                      </a:rPr>
                      <a:t> </a:t>
                    </a:r>
                  </a:p>
                </p:txBody>
              </p:sp>
            </mc:Fallback>
          </mc:AlternateContent>
        </p:grpSp>
        <p:sp>
          <p:nvSpPr>
            <p:cNvPr id="113" name="Abgerundetes Rechteck 112">
              <a:extLst>
                <a:ext uri="{FF2B5EF4-FFF2-40B4-BE49-F238E27FC236}">
                  <a16:creationId xmlns:a16="http://schemas.microsoft.com/office/drawing/2014/main" id="{B0C4467A-2C81-774A-F03E-6D12C217945D}"/>
                </a:ext>
              </a:extLst>
            </p:cNvPr>
            <p:cNvSpPr/>
            <p:nvPr/>
          </p:nvSpPr>
          <p:spPr>
            <a:xfrm>
              <a:off x="2695897" y="5567931"/>
              <a:ext cx="1191892" cy="309473"/>
            </a:xfrm>
            <a:prstGeom prst="roundRect">
              <a:avLst/>
            </a:prstGeom>
            <a:solidFill>
              <a:srgbClr val="FFC000">
                <a:alpha val="28086"/>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5 inputs</a:t>
              </a:r>
            </a:p>
          </p:txBody>
        </p:sp>
        <p:sp>
          <p:nvSpPr>
            <p:cNvPr id="131" name="Textfeld 130">
              <a:extLst>
                <a:ext uri="{FF2B5EF4-FFF2-40B4-BE49-F238E27FC236}">
                  <a16:creationId xmlns:a16="http://schemas.microsoft.com/office/drawing/2014/main" id="{886BA3C2-E19D-C7B0-7E6A-3AC001838309}"/>
                </a:ext>
              </a:extLst>
            </p:cNvPr>
            <p:cNvSpPr txBox="1"/>
            <p:nvPr/>
          </p:nvSpPr>
          <p:spPr>
            <a:xfrm>
              <a:off x="4218925" y="2812561"/>
              <a:ext cx="743570" cy="338554"/>
            </a:xfrm>
            <a:prstGeom prst="rect">
              <a:avLst/>
            </a:prstGeom>
            <a:noFill/>
          </p:spPr>
          <p:txBody>
            <a:bodyPr wrap="square" rtlCol="0">
              <a:spAutoFit/>
            </a:bodyPr>
            <a:lstStyle/>
            <a:p>
              <a:r>
                <a:rPr lang="en-US" sz="1600" dirty="0"/>
                <a:t>SP</a:t>
              </a:r>
            </a:p>
          </p:txBody>
        </p:sp>
        <p:sp>
          <p:nvSpPr>
            <p:cNvPr id="132" name="Textfeld 131">
              <a:extLst>
                <a:ext uri="{FF2B5EF4-FFF2-40B4-BE49-F238E27FC236}">
                  <a16:creationId xmlns:a16="http://schemas.microsoft.com/office/drawing/2014/main" id="{B2E0C28D-FACD-8166-85E0-A40070C33692}"/>
                </a:ext>
              </a:extLst>
            </p:cNvPr>
            <p:cNvSpPr txBox="1"/>
            <p:nvPr/>
          </p:nvSpPr>
          <p:spPr>
            <a:xfrm>
              <a:off x="4212144" y="3199193"/>
              <a:ext cx="743570" cy="338554"/>
            </a:xfrm>
            <a:prstGeom prst="rect">
              <a:avLst/>
            </a:prstGeom>
            <a:noFill/>
          </p:spPr>
          <p:txBody>
            <a:bodyPr wrap="square" rtlCol="0">
              <a:spAutoFit/>
            </a:bodyPr>
            <a:lstStyle/>
            <a:p>
              <a:r>
                <a:rPr lang="en-US" sz="1600" dirty="0"/>
                <a:t>SP</a:t>
              </a:r>
            </a:p>
          </p:txBody>
        </p:sp>
        <p:sp>
          <p:nvSpPr>
            <p:cNvPr id="133" name="Textfeld 132">
              <a:extLst>
                <a:ext uri="{FF2B5EF4-FFF2-40B4-BE49-F238E27FC236}">
                  <a16:creationId xmlns:a16="http://schemas.microsoft.com/office/drawing/2014/main" id="{B3D21144-18D8-40BA-7673-AF1C3A9CF206}"/>
                </a:ext>
              </a:extLst>
            </p:cNvPr>
            <p:cNvSpPr txBox="1"/>
            <p:nvPr/>
          </p:nvSpPr>
          <p:spPr>
            <a:xfrm>
              <a:off x="4215489" y="4010367"/>
              <a:ext cx="743570" cy="338554"/>
            </a:xfrm>
            <a:prstGeom prst="rect">
              <a:avLst/>
            </a:prstGeom>
            <a:noFill/>
          </p:spPr>
          <p:txBody>
            <a:bodyPr wrap="square" rtlCol="0">
              <a:spAutoFit/>
            </a:bodyPr>
            <a:lstStyle/>
            <a:p>
              <a:r>
                <a:rPr lang="en-US" sz="1600" dirty="0"/>
                <a:t>SP</a:t>
              </a:r>
            </a:p>
          </p:txBody>
        </p:sp>
        <p:sp>
          <p:nvSpPr>
            <p:cNvPr id="134" name="Textfeld 133">
              <a:extLst>
                <a:ext uri="{FF2B5EF4-FFF2-40B4-BE49-F238E27FC236}">
                  <a16:creationId xmlns:a16="http://schemas.microsoft.com/office/drawing/2014/main" id="{B2E854A2-4731-B3CB-B786-509F1AEA0B9E}"/>
                </a:ext>
              </a:extLst>
            </p:cNvPr>
            <p:cNvSpPr txBox="1"/>
            <p:nvPr/>
          </p:nvSpPr>
          <p:spPr>
            <a:xfrm>
              <a:off x="5623287" y="2822098"/>
              <a:ext cx="743570" cy="338554"/>
            </a:xfrm>
            <a:prstGeom prst="rect">
              <a:avLst/>
            </a:prstGeom>
            <a:noFill/>
          </p:spPr>
          <p:txBody>
            <a:bodyPr wrap="square" rtlCol="0">
              <a:spAutoFit/>
            </a:bodyPr>
            <a:lstStyle/>
            <a:p>
              <a:r>
                <a:rPr lang="en-US" sz="1600" dirty="0"/>
                <a:t>SP</a:t>
              </a:r>
            </a:p>
          </p:txBody>
        </p:sp>
        <p:sp>
          <p:nvSpPr>
            <p:cNvPr id="135" name="Textfeld 134">
              <a:extLst>
                <a:ext uri="{FF2B5EF4-FFF2-40B4-BE49-F238E27FC236}">
                  <a16:creationId xmlns:a16="http://schemas.microsoft.com/office/drawing/2014/main" id="{85133007-99C4-376F-4E16-E64F81E38D45}"/>
                </a:ext>
              </a:extLst>
            </p:cNvPr>
            <p:cNvSpPr txBox="1"/>
            <p:nvPr/>
          </p:nvSpPr>
          <p:spPr>
            <a:xfrm>
              <a:off x="5618009" y="3208730"/>
              <a:ext cx="743570" cy="338554"/>
            </a:xfrm>
            <a:prstGeom prst="rect">
              <a:avLst/>
            </a:prstGeom>
            <a:noFill/>
          </p:spPr>
          <p:txBody>
            <a:bodyPr wrap="square" rtlCol="0">
              <a:spAutoFit/>
            </a:bodyPr>
            <a:lstStyle/>
            <a:p>
              <a:r>
                <a:rPr lang="en-US" sz="1600" dirty="0"/>
                <a:t>SP</a:t>
              </a:r>
            </a:p>
          </p:txBody>
        </p:sp>
        <p:sp>
          <p:nvSpPr>
            <p:cNvPr id="136" name="Textfeld 135">
              <a:extLst>
                <a:ext uri="{FF2B5EF4-FFF2-40B4-BE49-F238E27FC236}">
                  <a16:creationId xmlns:a16="http://schemas.microsoft.com/office/drawing/2014/main" id="{2BC1BC18-78A3-FF03-8408-0B7D5C27B371}"/>
                </a:ext>
              </a:extLst>
            </p:cNvPr>
            <p:cNvSpPr txBox="1"/>
            <p:nvPr/>
          </p:nvSpPr>
          <p:spPr>
            <a:xfrm>
              <a:off x="5597585" y="4009984"/>
              <a:ext cx="743570" cy="338554"/>
            </a:xfrm>
            <a:prstGeom prst="rect">
              <a:avLst/>
            </a:prstGeom>
            <a:noFill/>
          </p:spPr>
          <p:txBody>
            <a:bodyPr wrap="square" rtlCol="0">
              <a:spAutoFit/>
            </a:bodyPr>
            <a:lstStyle/>
            <a:p>
              <a:r>
                <a:rPr lang="en-US" sz="1600" dirty="0"/>
                <a:t>SP</a:t>
              </a:r>
            </a:p>
          </p:txBody>
        </p:sp>
        <p:cxnSp>
          <p:nvCxnSpPr>
            <p:cNvPr id="137" name="Gerade Verbindung mit Pfeil 136">
              <a:extLst>
                <a:ext uri="{FF2B5EF4-FFF2-40B4-BE49-F238E27FC236}">
                  <a16:creationId xmlns:a16="http://schemas.microsoft.com/office/drawing/2014/main" id="{AE5581EC-69EC-1EE0-8A25-E0183922879E}"/>
                </a:ext>
              </a:extLst>
            </p:cNvPr>
            <p:cNvCxnSpPr>
              <a:cxnSpLocks/>
              <a:endCxn id="30" idx="2"/>
            </p:cNvCxnSpPr>
            <p:nvPr/>
          </p:nvCxnSpPr>
          <p:spPr>
            <a:xfrm>
              <a:off x="6010385" y="3006053"/>
              <a:ext cx="1259565" cy="4674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0" name="Gerade Verbindung mit Pfeil 139">
              <a:extLst>
                <a:ext uri="{FF2B5EF4-FFF2-40B4-BE49-F238E27FC236}">
                  <a16:creationId xmlns:a16="http://schemas.microsoft.com/office/drawing/2014/main" id="{414A403F-3340-E5A1-CEB9-B13DA7502E92}"/>
                </a:ext>
              </a:extLst>
            </p:cNvPr>
            <p:cNvCxnSpPr>
              <a:cxnSpLocks/>
              <a:endCxn id="30" idx="2"/>
            </p:cNvCxnSpPr>
            <p:nvPr/>
          </p:nvCxnSpPr>
          <p:spPr>
            <a:xfrm>
              <a:off x="6010385" y="3393305"/>
              <a:ext cx="1259565" cy="801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3" name="Gerade Verbindung mit Pfeil 142">
              <a:extLst>
                <a:ext uri="{FF2B5EF4-FFF2-40B4-BE49-F238E27FC236}">
                  <a16:creationId xmlns:a16="http://schemas.microsoft.com/office/drawing/2014/main" id="{BDCDF007-FCF7-E35D-4170-2ECEFB4BCCC5}"/>
                </a:ext>
              </a:extLst>
            </p:cNvPr>
            <p:cNvCxnSpPr>
              <a:cxnSpLocks/>
              <a:endCxn id="30" idx="2"/>
            </p:cNvCxnSpPr>
            <p:nvPr/>
          </p:nvCxnSpPr>
          <p:spPr>
            <a:xfrm flipV="1">
              <a:off x="6010385" y="3473454"/>
              <a:ext cx="1259565" cy="7192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6" name="Abgerundetes Rechteck 145">
              <a:extLst>
                <a:ext uri="{FF2B5EF4-FFF2-40B4-BE49-F238E27FC236}">
                  <a16:creationId xmlns:a16="http://schemas.microsoft.com/office/drawing/2014/main" id="{10D1553B-68DD-6278-6013-1933D270C6BD}"/>
                </a:ext>
              </a:extLst>
            </p:cNvPr>
            <p:cNvSpPr/>
            <p:nvPr/>
          </p:nvSpPr>
          <p:spPr>
            <a:xfrm>
              <a:off x="2854791" y="2032013"/>
              <a:ext cx="876254" cy="3309679"/>
            </a:xfrm>
            <a:prstGeom prst="roundRect">
              <a:avLst/>
            </a:prstGeom>
            <a:solidFill>
              <a:srgbClr val="FFC000">
                <a:alpha val="27018"/>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Abgerundetes Rechteck 146">
              <a:extLst>
                <a:ext uri="{FF2B5EF4-FFF2-40B4-BE49-F238E27FC236}">
                  <a16:creationId xmlns:a16="http://schemas.microsoft.com/office/drawing/2014/main" id="{6AFF78BB-123F-56CE-ED64-06A30567D2C6}"/>
                </a:ext>
              </a:extLst>
            </p:cNvPr>
            <p:cNvSpPr/>
            <p:nvPr/>
          </p:nvSpPr>
          <p:spPr>
            <a:xfrm>
              <a:off x="6984061" y="2032013"/>
              <a:ext cx="876254" cy="3309679"/>
            </a:xfrm>
            <a:prstGeom prst="roundRect">
              <a:avLst/>
            </a:prstGeom>
            <a:solidFill>
              <a:srgbClr val="FF0000">
                <a:alpha val="27018"/>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8" name="Textfeld 147">
                  <a:extLst>
                    <a:ext uri="{FF2B5EF4-FFF2-40B4-BE49-F238E27FC236}">
                      <a16:creationId xmlns:a16="http://schemas.microsoft.com/office/drawing/2014/main" id="{5CEE8BB3-BB36-7FD2-963D-2CDED92458E3}"/>
                    </a:ext>
                  </a:extLst>
                </p:cNvPr>
                <p:cNvSpPr txBox="1"/>
                <p:nvPr/>
              </p:nvSpPr>
              <p:spPr>
                <a:xfrm>
                  <a:off x="7083132" y="3304177"/>
                  <a:ext cx="74357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panose="02040503050406030204" pitchFamily="18" charset="0"/>
                          </a:rPr>
                          <m:t>𝑊</m:t>
                        </m:r>
                      </m:oMath>
                    </m:oMathPara>
                  </a14:m>
                  <a:endParaRPr lang="en-US" sz="1600" dirty="0"/>
                </a:p>
              </p:txBody>
            </p:sp>
          </mc:Choice>
          <mc:Fallback xmlns="">
            <p:sp>
              <p:nvSpPr>
                <p:cNvPr id="148" name="Textfeld 147">
                  <a:extLst>
                    <a:ext uri="{FF2B5EF4-FFF2-40B4-BE49-F238E27FC236}">
                      <a16:creationId xmlns:a16="http://schemas.microsoft.com/office/drawing/2014/main" id="{5CEE8BB3-BB36-7FD2-963D-2CDED92458E3}"/>
                    </a:ext>
                  </a:extLst>
                </p:cNvPr>
                <p:cNvSpPr txBox="1">
                  <a:spLocks noRot="1" noChangeAspect="1" noMove="1" noResize="1" noEditPoints="1" noAdjustHandles="1" noChangeArrowheads="1" noChangeShapeType="1" noTextEdit="1"/>
                </p:cNvSpPr>
                <p:nvPr/>
              </p:nvSpPr>
              <p:spPr>
                <a:xfrm>
                  <a:off x="7083132" y="3304177"/>
                  <a:ext cx="743570" cy="338554"/>
                </a:xfrm>
                <a:prstGeom prst="rect">
                  <a:avLst/>
                </a:prstGeom>
                <a:blipFill>
                  <a:blip r:embed="rId8"/>
                  <a:stretch>
                    <a:fillRect/>
                  </a:stretch>
                </a:blipFill>
              </p:spPr>
              <p:txBody>
                <a:bodyPr/>
                <a:lstStyle/>
                <a:p>
                  <a:r>
                    <a:rPr lang="en-US">
                      <a:noFill/>
                    </a:rPr>
                    <a:t> </a:t>
                  </a:r>
                </a:p>
              </p:txBody>
            </p:sp>
          </mc:Fallback>
        </mc:AlternateContent>
        <p:cxnSp>
          <p:nvCxnSpPr>
            <p:cNvPr id="150" name="Gerade Verbindung mit Pfeil 149">
              <a:extLst>
                <a:ext uri="{FF2B5EF4-FFF2-40B4-BE49-F238E27FC236}">
                  <a16:creationId xmlns:a16="http://schemas.microsoft.com/office/drawing/2014/main" id="{CCE5F530-4048-24D8-C01D-737B78649DB5}"/>
                </a:ext>
              </a:extLst>
            </p:cNvPr>
            <p:cNvCxnSpPr>
              <a:cxnSpLocks/>
              <a:endCxn id="131" idx="1"/>
            </p:cNvCxnSpPr>
            <p:nvPr/>
          </p:nvCxnSpPr>
          <p:spPr>
            <a:xfrm>
              <a:off x="3461520" y="2526978"/>
              <a:ext cx="757405" cy="45486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6" name="Gerade Verbindung mit Pfeil 155">
              <a:extLst>
                <a:ext uri="{FF2B5EF4-FFF2-40B4-BE49-F238E27FC236}">
                  <a16:creationId xmlns:a16="http://schemas.microsoft.com/office/drawing/2014/main" id="{81492291-7C79-EE33-1AE1-FCD6F5389D23}"/>
                </a:ext>
              </a:extLst>
            </p:cNvPr>
            <p:cNvCxnSpPr>
              <a:cxnSpLocks/>
              <a:endCxn id="132" idx="1"/>
            </p:cNvCxnSpPr>
            <p:nvPr/>
          </p:nvCxnSpPr>
          <p:spPr>
            <a:xfrm>
              <a:off x="3440632" y="2499095"/>
              <a:ext cx="771512" cy="8693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9" name="Gerade Verbindung mit Pfeil 158">
              <a:extLst>
                <a:ext uri="{FF2B5EF4-FFF2-40B4-BE49-F238E27FC236}">
                  <a16:creationId xmlns:a16="http://schemas.microsoft.com/office/drawing/2014/main" id="{C62B2688-7AA6-27F5-AEC6-1836106BE577}"/>
                </a:ext>
              </a:extLst>
            </p:cNvPr>
            <p:cNvCxnSpPr>
              <a:cxnSpLocks/>
              <a:endCxn id="133" idx="1"/>
            </p:cNvCxnSpPr>
            <p:nvPr/>
          </p:nvCxnSpPr>
          <p:spPr>
            <a:xfrm>
              <a:off x="3471841" y="2526978"/>
              <a:ext cx="743648" cy="16526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2" name="Gerade Verbindung mit Pfeil 161">
              <a:extLst>
                <a:ext uri="{FF2B5EF4-FFF2-40B4-BE49-F238E27FC236}">
                  <a16:creationId xmlns:a16="http://schemas.microsoft.com/office/drawing/2014/main" id="{83323331-4528-1DA7-BD4C-8027549FA29C}"/>
                </a:ext>
              </a:extLst>
            </p:cNvPr>
            <p:cNvCxnSpPr>
              <a:cxnSpLocks/>
              <a:endCxn id="131" idx="1"/>
            </p:cNvCxnSpPr>
            <p:nvPr/>
          </p:nvCxnSpPr>
          <p:spPr>
            <a:xfrm flipV="1">
              <a:off x="3485844" y="2981838"/>
              <a:ext cx="733081" cy="1415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3" name="Gerade Verbindung mit Pfeil 162">
              <a:extLst>
                <a:ext uri="{FF2B5EF4-FFF2-40B4-BE49-F238E27FC236}">
                  <a16:creationId xmlns:a16="http://schemas.microsoft.com/office/drawing/2014/main" id="{D79A70F8-637C-8EA0-F8BD-7A933761F000}"/>
                </a:ext>
              </a:extLst>
            </p:cNvPr>
            <p:cNvCxnSpPr>
              <a:cxnSpLocks/>
              <a:endCxn id="132" idx="1"/>
            </p:cNvCxnSpPr>
            <p:nvPr/>
          </p:nvCxnSpPr>
          <p:spPr>
            <a:xfrm>
              <a:off x="3489280" y="3141617"/>
              <a:ext cx="722864" cy="2268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4" name="Gerade Verbindung mit Pfeil 163">
              <a:extLst>
                <a:ext uri="{FF2B5EF4-FFF2-40B4-BE49-F238E27FC236}">
                  <a16:creationId xmlns:a16="http://schemas.microsoft.com/office/drawing/2014/main" id="{A2DA7AE1-7C04-9092-8B42-2B064EC100B5}"/>
                </a:ext>
              </a:extLst>
            </p:cNvPr>
            <p:cNvCxnSpPr>
              <a:cxnSpLocks/>
              <a:endCxn id="133" idx="1"/>
            </p:cNvCxnSpPr>
            <p:nvPr/>
          </p:nvCxnSpPr>
          <p:spPr>
            <a:xfrm>
              <a:off x="3461520" y="3078098"/>
              <a:ext cx="753969" cy="11015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0" name="Gerade Verbindung mit Pfeil 179">
              <a:extLst>
                <a:ext uri="{FF2B5EF4-FFF2-40B4-BE49-F238E27FC236}">
                  <a16:creationId xmlns:a16="http://schemas.microsoft.com/office/drawing/2014/main" id="{448A1055-96FB-1504-947E-0A64E33949B0}"/>
                </a:ext>
              </a:extLst>
            </p:cNvPr>
            <p:cNvCxnSpPr>
              <a:cxnSpLocks/>
              <a:endCxn id="131" idx="1"/>
            </p:cNvCxnSpPr>
            <p:nvPr/>
          </p:nvCxnSpPr>
          <p:spPr>
            <a:xfrm flipV="1">
              <a:off x="3461520" y="2981838"/>
              <a:ext cx="757405" cy="6484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1" name="Gerade Verbindung mit Pfeil 180">
              <a:extLst>
                <a:ext uri="{FF2B5EF4-FFF2-40B4-BE49-F238E27FC236}">
                  <a16:creationId xmlns:a16="http://schemas.microsoft.com/office/drawing/2014/main" id="{AE448497-80D9-9BDF-4E7A-BCFF1421A0D4}"/>
                </a:ext>
              </a:extLst>
            </p:cNvPr>
            <p:cNvCxnSpPr>
              <a:cxnSpLocks/>
              <a:endCxn id="133" idx="1"/>
            </p:cNvCxnSpPr>
            <p:nvPr/>
          </p:nvCxnSpPr>
          <p:spPr>
            <a:xfrm>
              <a:off x="3461520" y="3613568"/>
              <a:ext cx="753969" cy="5660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2" name="Gerade Verbindung mit Pfeil 181">
              <a:extLst>
                <a:ext uri="{FF2B5EF4-FFF2-40B4-BE49-F238E27FC236}">
                  <a16:creationId xmlns:a16="http://schemas.microsoft.com/office/drawing/2014/main" id="{7603ED6B-7011-D787-988A-9D30FB403B92}"/>
                </a:ext>
              </a:extLst>
            </p:cNvPr>
            <p:cNvCxnSpPr>
              <a:cxnSpLocks/>
              <a:endCxn id="132" idx="1"/>
            </p:cNvCxnSpPr>
            <p:nvPr/>
          </p:nvCxnSpPr>
          <p:spPr>
            <a:xfrm flipV="1">
              <a:off x="3447096" y="3368470"/>
              <a:ext cx="765048" cy="2618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3" name="Gerade Verbindung mit Pfeil 202">
              <a:extLst>
                <a:ext uri="{FF2B5EF4-FFF2-40B4-BE49-F238E27FC236}">
                  <a16:creationId xmlns:a16="http://schemas.microsoft.com/office/drawing/2014/main" id="{AC4E19ED-1859-63C5-2B83-911746C656FA}"/>
                </a:ext>
              </a:extLst>
            </p:cNvPr>
            <p:cNvCxnSpPr>
              <a:cxnSpLocks/>
              <a:endCxn id="132" idx="1"/>
            </p:cNvCxnSpPr>
            <p:nvPr/>
          </p:nvCxnSpPr>
          <p:spPr>
            <a:xfrm flipV="1">
              <a:off x="3485844" y="3368470"/>
              <a:ext cx="726300" cy="7987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648472EB-BF9D-63E0-F4F7-95E518F3E122}"/>
                </a:ext>
              </a:extLst>
            </p:cNvPr>
            <p:cNvCxnSpPr>
              <a:cxnSpLocks/>
              <a:endCxn id="131" idx="1"/>
            </p:cNvCxnSpPr>
            <p:nvPr/>
          </p:nvCxnSpPr>
          <p:spPr>
            <a:xfrm flipV="1">
              <a:off x="3514025" y="2981838"/>
              <a:ext cx="704900" cy="11651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5" name="Gerade Verbindung mit Pfeil 204">
              <a:extLst>
                <a:ext uri="{FF2B5EF4-FFF2-40B4-BE49-F238E27FC236}">
                  <a16:creationId xmlns:a16="http://schemas.microsoft.com/office/drawing/2014/main" id="{C4C5B1E6-C04A-F00B-0BBE-96FCB4865865}"/>
                </a:ext>
              </a:extLst>
            </p:cNvPr>
            <p:cNvCxnSpPr>
              <a:cxnSpLocks/>
              <a:endCxn id="133" idx="1"/>
            </p:cNvCxnSpPr>
            <p:nvPr/>
          </p:nvCxnSpPr>
          <p:spPr>
            <a:xfrm>
              <a:off x="3514025" y="4179261"/>
              <a:ext cx="701464" cy="3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6" name="Gerade Verbindung mit Pfeil 215">
              <a:extLst>
                <a:ext uri="{FF2B5EF4-FFF2-40B4-BE49-F238E27FC236}">
                  <a16:creationId xmlns:a16="http://schemas.microsoft.com/office/drawing/2014/main" id="{D94B0BA3-87EF-8EC5-35E5-4782B8C5BA29}"/>
                </a:ext>
              </a:extLst>
            </p:cNvPr>
            <p:cNvCxnSpPr>
              <a:cxnSpLocks/>
              <a:endCxn id="133" idx="1"/>
            </p:cNvCxnSpPr>
            <p:nvPr/>
          </p:nvCxnSpPr>
          <p:spPr>
            <a:xfrm flipV="1">
              <a:off x="3461520" y="4179644"/>
              <a:ext cx="753969" cy="5128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9" name="Gerade Verbindung mit Pfeil 218">
              <a:extLst>
                <a:ext uri="{FF2B5EF4-FFF2-40B4-BE49-F238E27FC236}">
                  <a16:creationId xmlns:a16="http://schemas.microsoft.com/office/drawing/2014/main" id="{64E4E2F5-551D-9B4F-E73A-08AE8FD6D5C0}"/>
                </a:ext>
              </a:extLst>
            </p:cNvPr>
            <p:cNvCxnSpPr>
              <a:cxnSpLocks/>
              <a:endCxn id="132" idx="1"/>
            </p:cNvCxnSpPr>
            <p:nvPr/>
          </p:nvCxnSpPr>
          <p:spPr>
            <a:xfrm flipV="1">
              <a:off x="3447096" y="3368470"/>
              <a:ext cx="765048" cy="13239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2" name="Gerade Verbindung mit Pfeil 221">
              <a:extLst>
                <a:ext uri="{FF2B5EF4-FFF2-40B4-BE49-F238E27FC236}">
                  <a16:creationId xmlns:a16="http://schemas.microsoft.com/office/drawing/2014/main" id="{1721850F-7AC0-C974-5B51-37CC41F20254}"/>
                </a:ext>
              </a:extLst>
            </p:cNvPr>
            <p:cNvCxnSpPr>
              <a:cxnSpLocks/>
              <a:endCxn id="131" idx="1"/>
            </p:cNvCxnSpPr>
            <p:nvPr/>
          </p:nvCxnSpPr>
          <p:spPr>
            <a:xfrm flipV="1">
              <a:off x="3458084" y="2981838"/>
              <a:ext cx="760841" cy="17106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Gerade Verbindung mit Pfeil 53">
              <a:extLst>
                <a:ext uri="{FF2B5EF4-FFF2-40B4-BE49-F238E27FC236}">
                  <a16:creationId xmlns:a16="http://schemas.microsoft.com/office/drawing/2014/main" id="{6ED5BC71-5FD8-5BE9-FB2C-F06ABF1B9C7E}"/>
                </a:ext>
              </a:extLst>
            </p:cNvPr>
            <p:cNvCxnSpPr>
              <a:cxnSpLocks/>
              <a:endCxn id="77" idx="2"/>
            </p:cNvCxnSpPr>
            <p:nvPr/>
          </p:nvCxnSpPr>
          <p:spPr>
            <a:xfrm flipV="1">
              <a:off x="7865762" y="3499378"/>
              <a:ext cx="1137012" cy="142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9" name="Textfeld 58">
                  <a:extLst>
                    <a:ext uri="{FF2B5EF4-FFF2-40B4-BE49-F238E27FC236}">
                      <a16:creationId xmlns:a16="http://schemas.microsoft.com/office/drawing/2014/main" id="{CC1FCED0-DB82-3CD9-4916-FBC761EF6564}"/>
                    </a:ext>
                  </a:extLst>
                </p:cNvPr>
                <p:cNvSpPr txBox="1"/>
                <p:nvPr/>
              </p:nvSpPr>
              <p:spPr>
                <a:xfrm>
                  <a:off x="7686362" y="2810783"/>
                  <a:ext cx="1440000" cy="6365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r>
                              <a:rPr lang="de-DE" b="0" i="1" smtClean="0">
                                <a:latin typeface="Cambria Math" panose="02040503050406030204" pitchFamily="18" charset="0"/>
                              </a:rPr>
                              <m:t>𝑊</m:t>
                            </m:r>
                            <m:d>
                              <m:dPr>
                                <m:ctrlPr>
                                  <a:rPr lang="de-DE" b="0" i="1" smtClean="0">
                                    <a:latin typeface="Cambria Math" panose="02040503050406030204" pitchFamily="18" charset="0"/>
                                  </a:rPr>
                                </m:ctrlPr>
                              </m:dPr>
                              <m:e>
                                <m:r>
                                  <a:rPr lang="de-DE" b="1" i="1" smtClean="0">
                                    <a:latin typeface="Cambria Math" panose="02040503050406030204" pitchFamily="18" charset="0"/>
                                  </a:rPr>
                                  <m:t>𝑭</m:t>
                                </m:r>
                              </m:e>
                            </m:d>
                          </m:num>
                          <m:den>
                            <m:r>
                              <a:rPr lang="en-US" i="1" smtClean="0">
                                <a:latin typeface="Cambria Math" panose="02040503050406030204" pitchFamily="18" charset="0"/>
                              </a:rPr>
                              <m:t>𝜕</m:t>
                            </m:r>
                            <m:r>
                              <a:rPr lang="de-DE" b="1" i="1" smtClean="0">
                                <a:latin typeface="Cambria Math" panose="02040503050406030204" pitchFamily="18" charset="0"/>
                              </a:rPr>
                              <m:t>𝑭</m:t>
                            </m:r>
                          </m:den>
                        </m:f>
                      </m:oMath>
                    </m:oMathPara>
                  </a14:m>
                  <a:endParaRPr lang="en-US" dirty="0"/>
                </a:p>
              </p:txBody>
            </p:sp>
          </mc:Choice>
          <mc:Fallback xmlns="">
            <p:sp>
              <p:nvSpPr>
                <p:cNvPr id="59" name="Textfeld 58">
                  <a:extLst>
                    <a:ext uri="{FF2B5EF4-FFF2-40B4-BE49-F238E27FC236}">
                      <a16:creationId xmlns:a16="http://schemas.microsoft.com/office/drawing/2014/main" id="{CC1FCED0-DB82-3CD9-4916-FBC761EF6564}"/>
                    </a:ext>
                  </a:extLst>
                </p:cNvPr>
                <p:cNvSpPr txBox="1">
                  <a:spLocks noRot="1" noChangeAspect="1" noMove="1" noResize="1" noEditPoints="1" noAdjustHandles="1" noChangeArrowheads="1" noChangeShapeType="1" noTextEdit="1"/>
                </p:cNvSpPr>
                <p:nvPr/>
              </p:nvSpPr>
              <p:spPr>
                <a:xfrm>
                  <a:off x="7686362" y="2810783"/>
                  <a:ext cx="1440000" cy="636585"/>
                </a:xfrm>
                <a:prstGeom prst="rect">
                  <a:avLst/>
                </a:prstGeom>
                <a:blipFill>
                  <a:blip r:embed="rId9"/>
                  <a:stretch>
                    <a:fillRect b="-3922"/>
                  </a:stretch>
                </a:blipFill>
              </p:spPr>
              <p:txBody>
                <a:bodyPr/>
                <a:lstStyle/>
                <a:p>
                  <a:r>
                    <a:rPr lang="en-US">
                      <a:noFill/>
                    </a:rPr>
                    <a:t> </a:t>
                  </a:r>
                </a:p>
              </p:txBody>
            </p:sp>
          </mc:Fallback>
        </mc:AlternateContent>
        <p:sp>
          <p:nvSpPr>
            <p:cNvPr id="77" name="Oval 76">
              <a:extLst>
                <a:ext uri="{FF2B5EF4-FFF2-40B4-BE49-F238E27FC236}">
                  <a16:creationId xmlns:a16="http://schemas.microsoft.com/office/drawing/2014/main" id="{6CBE7B03-AF8A-B50F-572B-43380C29B251}"/>
                </a:ext>
              </a:extLst>
            </p:cNvPr>
            <p:cNvSpPr/>
            <p:nvPr/>
          </p:nvSpPr>
          <p:spPr>
            <a:xfrm>
              <a:off x="9002774" y="3319378"/>
              <a:ext cx="360000" cy="36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1" name="Textfeld 60">
                  <a:extLst>
                    <a:ext uri="{FF2B5EF4-FFF2-40B4-BE49-F238E27FC236}">
                      <a16:creationId xmlns:a16="http://schemas.microsoft.com/office/drawing/2014/main" id="{B396B083-7CA8-C59B-7044-E72F76BEEF1F}"/>
                    </a:ext>
                  </a:extLst>
                </p:cNvPr>
                <p:cNvSpPr txBox="1"/>
                <p:nvPr/>
              </p:nvSpPr>
              <p:spPr>
                <a:xfrm>
                  <a:off x="8756279" y="3314900"/>
                  <a:ext cx="876254" cy="33855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de-DE" sz="1600" b="1" i="1" smtClean="0">
                            <a:solidFill>
                              <a:schemeClr val="tx1"/>
                            </a:solidFill>
                            <a:latin typeface="Cambria Math" panose="02040503050406030204" pitchFamily="18" charset="0"/>
                          </a:rPr>
                          <m:t>𝑷</m:t>
                        </m:r>
                      </m:oMath>
                    </m:oMathPara>
                  </a14:m>
                  <a:endParaRPr lang="en-US" sz="1100" b="1" dirty="0">
                    <a:solidFill>
                      <a:schemeClr val="tx1"/>
                    </a:solidFill>
                  </a:endParaRPr>
                </a:p>
              </p:txBody>
            </p:sp>
          </mc:Choice>
          <mc:Fallback xmlns="">
            <p:sp>
              <p:nvSpPr>
                <p:cNvPr id="61" name="Textfeld 60">
                  <a:extLst>
                    <a:ext uri="{FF2B5EF4-FFF2-40B4-BE49-F238E27FC236}">
                      <a16:creationId xmlns:a16="http://schemas.microsoft.com/office/drawing/2014/main" id="{B396B083-7CA8-C59B-7044-E72F76BEEF1F}"/>
                    </a:ext>
                  </a:extLst>
                </p:cNvPr>
                <p:cNvSpPr txBox="1">
                  <a:spLocks noRot="1" noChangeAspect="1" noMove="1" noResize="1" noEditPoints="1" noAdjustHandles="1" noChangeArrowheads="1" noChangeShapeType="1" noTextEdit="1"/>
                </p:cNvSpPr>
                <p:nvPr/>
              </p:nvSpPr>
              <p:spPr>
                <a:xfrm>
                  <a:off x="8756279" y="3314900"/>
                  <a:ext cx="876254" cy="338554"/>
                </a:xfrm>
                <a:prstGeom prst="rect">
                  <a:avLst/>
                </a:prstGeom>
                <a:blipFill>
                  <a:blip r:embed="rId10"/>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103" name="Textfeld 102">
                <a:extLst>
                  <a:ext uri="{FF2B5EF4-FFF2-40B4-BE49-F238E27FC236}">
                    <a16:creationId xmlns:a16="http://schemas.microsoft.com/office/drawing/2014/main" id="{7843E35F-8D31-FB67-A9EE-6620517AE872}"/>
                  </a:ext>
                </a:extLst>
              </p:cNvPr>
              <p:cNvSpPr txBox="1"/>
              <p:nvPr/>
            </p:nvSpPr>
            <p:spPr>
              <a:xfrm>
                <a:off x="6287114" y="1063174"/>
                <a:ext cx="6097772" cy="923330"/>
              </a:xfrm>
              <a:prstGeom prst="rect">
                <a:avLst/>
              </a:prstGeom>
              <a:noFill/>
            </p:spPr>
            <p:txBody>
              <a:bodyPr wrap="square">
                <a:spAutoFit/>
              </a:bodyPr>
              <a:lstStyle/>
              <a:p>
                <a:r>
                  <a:rPr lang="en-US" dirty="0"/>
                  <a:t> </a:t>
                </a:r>
                <a14:m>
                  <m:oMath xmlns:m="http://schemas.openxmlformats.org/officeDocument/2006/math">
                    <m:r>
                      <a:rPr lang="de-DE" b="0" i="1" smtClean="0">
                        <a:latin typeface="Cambria Math" panose="02040503050406030204" pitchFamily="18" charset="0"/>
                      </a:rPr>
                      <m:t>𝑊</m:t>
                    </m:r>
                  </m:oMath>
                </a14:m>
                <a:r>
                  <a:rPr lang="en-US" dirty="0"/>
                  <a:t> expressed in terms of invariants of </a:t>
                </a:r>
                <a14:m>
                  <m:oMath xmlns:m="http://schemas.openxmlformats.org/officeDocument/2006/math">
                    <m:r>
                      <a:rPr lang="de-DE" b="1" i="1">
                        <a:latin typeface="Cambria Math" panose="02040503050406030204" pitchFamily="18" charset="0"/>
                      </a:rPr>
                      <m:t>𝑪</m:t>
                    </m:r>
                    <m:r>
                      <a:rPr lang="de-DE" b="1" i="1">
                        <a:latin typeface="Cambria Math" panose="02040503050406030204" pitchFamily="18" charset="0"/>
                      </a:rPr>
                      <m:t>= </m:t>
                    </m:r>
                    <m:sSup>
                      <m:sSupPr>
                        <m:ctrlPr>
                          <a:rPr lang="de-DE" b="1" i="1">
                            <a:latin typeface="Cambria Math" panose="02040503050406030204" pitchFamily="18" charset="0"/>
                          </a:rPr>
                        </m:ctrlPr>
                      </m:sSupPr>
                      <m:e>
                        <m:r>
                          <a:rPr lang="de-DE" b="1" i="1">
                            <a:latin typeface="Cambria Math" panose="02040503050406030204" pitchFamily="18" charset="0"/>
                          </a:rPr>
                          <m:t>𝑭</m:t>
                        </m:r>
                      </m:e>
                      <m:sup>
                        <m:r>
                          <a:rPr lang="de-DE" i="1">
                            <a:latin typeface="Cambria Math" panose="02040503050406030204" pitchFamily="18" charset="0"/>
                          </a:rPr>
                          <m:t>𝑇</m:t>
                        </m:r>
                      </m:sup>
                    </m:sSup>
                    <m:r>
                      <a:rPr lang="de-DE" b="1" i="1">
                        <a:latin typeface="Cambria Math" panose="02040503050406030204" pitchFamily="18" charset="0"/>
                      </a:rPr>
                      <m:t>𝑭</m:t>
                    </m:r>
                  </m:oMath>
                </a14:m>
                <a:endParaRPr lang="de-DE" b="1" dirty="0"/>
              </a:p>
              <a:p>
                <a:pPr marL="0" indent="0">
                  <a:buNone/>
                </a:pPr>
                <a14:m>
                  <m:oMathPara xmlns:m="http://schemas.openxmlformats.org/officeDocument/2006/math">
                    <m:oMathParaPr>
                      <m:jc m:val="left"/>
                    </m:oMathParaPr>
                    <m:oMath xmlns:m="http://schemas.openxmlformats.org/officeDocument/2006/math">
                      <m:r>
                        <a:rPr lang="de-DE" b="0" i="1" smtClean="0">
                          <a:latin typeface="Cambria Math" panose="02040503050406030204" pitchFamily="18" charset="0"/>
                        </a:rPr>
                        <m:t>𝑊</m:t>
                      </m:r>
                      <m:d>
                        <m:dPr>
                          <m:ctrlPr>
                            <a:rPr lang="de-DE" b="0" i="1" smtClean="0">
                              <a:latin typeface="Cambria Math" panose="02040503050406030204" pitchFamily="18" charset="0"/>
                            </a:rPr>
                          </m:ctrlPr>
                        </m:dPr>
                        <m:e>
                          <m:r>
                            <a:rPr lang="de-DE" b="1" i="1" smtClean="0">
                              <a:latin typeface="Cambria Math" panose="02040503050406030204" pitchFamily="18" charset="0"/>
                            </a:rPr>
                            <m:t>𝑭</m:t>
                          </m:r>
                        </m:e>
                      </m:d>
                      <m:r>
                        <a:rPr lang="de-DE" b="0"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𝑊</m:t>
                      </m:r>
                      <m:d>
                        <m:dPr>
                          <m:ctrlPr>
                            <a:rPr lang="de-DE" i="1">
                              <a:latin typeface="Cambria Math" panose="02040503050406030204" pitchFamily="18" charset="0"/>
                            </a:rPr>
                          </m:ctrlPr>
                        </m:dPr>
                        <m:e>
                          <m:r>
                            <a:rPr lang="de-DE" b="1" i="1" smtClean="0">
                              <a:latin typeface="Cambria Math" panose="02040503050406030204" pitchFamily="18" charset="0"/>
                            </a:rPr>
                            <m:t>𝑪</m:t>
                          </m:r>
                        </m:e>
                      </m:d>
                      <m:r>
                        <a:rPr lang="de-DE"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𝑊</m:t>
                      </m:r>
                      <m:d>
                        <m:dPr>
                          <m:ctrlPr>
                            <a:rPr lang="de-DE" i="1">
                              <a:latin typeface="Cambria Math" panose="02040503050406030204" pitchFamily="18" charset="0"/>
                            </a:rPr>
                          </m:ctrlPr>
                        </m:dPr>
                        <m:e>
                          <m:sSub>
                            <m:sSubPr>
                              <m:ctrlPr>
                                <a:rPr lang="en-US" b="1" i="1">
                                  <a:latin typeface="Cambria Math" panose="02040503050406030204" pitchFamily="18" charset="0"/>
                                </a:rPr>
                              </m:ctrlPr>
                            </m:sSubPr>
                            <m:e>
                              <m:r>
                                <a:rPr lang="de-DE" i="1">
                                  <a:latin typeface="Cambria Math" panose="02040503050406030204" pitchFamily="18" charset="0"/>
                                </a:rPr>
                                <m:t>𝐼</m:t>
                              </m:r>
                            </m:e>
                            <m:sub>
                              <m:r>
                                <a:rPr lang="de-DE" i="1">
                                  <a:latin typeface="Cambria Math" panose="02040503050406030204" pitchFamily="18" charset="0"/>
                                </a:rPr>
                                <m:t>1</m:t>
                              </m:r>
                            </m:sub>
                          </m:sSub>
                          <m:r>
                            <a:rPr lang="de-DE" b="1" i="1" smtClean="0">
                              <a:latin typeface="Cambria Math" panose="02040503050406030204" pitchFamily="18" charset="0"/>
                            </a:rPr>
                            <m:t>,</m:t>
                          </m:r>
                          <m:r>
                            <a:rPr lang="de-DE" b="0" i="1" smtClean="0">
                              <a:latin typeface="Cambria Math" panose="02040503050406030204" pitchFamily="18" charset="0"/>
                            </a:rPr>
                            <m:t>𝐽</m:t>
                          </m:r>
                          <m:r>
                            <a:rPr lang="de-DE" b="0" i="1" smtClean="0">
                              <a:latin typeface="Cambria Math" panose="02040503050406030204" pitchFamily="18" charset="0"/>
                            </a:rPr>
                            <m:t>,</m:t>
                          </m:r>
                          <m:sSub>
                            <m:sSubPr>
                              <m:ctrlPr>
                                <a:rPr lang="en-US" b="1" i="1">
                                  <a:latin typeface="Cambria Math" panose="02040503050406030204" pitchFamily="18" charset="0"/>
                                </a:rPr>
                              </m:ctrlPr>
                            </m:sSubPr>
                            <m:e>
                              <m:r>
                                <a:rPr lang="de-DE" i="1">
                                  <a:latin typeface="Cambria Math" panose="02040503050406030204" pitchFamily="18" charset="0"/>
                                </a:rPr>
                                <m:t>𝐼</m:t>
                              </m:r>
                            </m:e>
                            <m:sub>
                              <m:r>
                                <a:rPr lang="de-DE" b="0" i="1" smtClean="0">
                                  <a:latin typeface="Cambria Math" panose="02040503050406030204" pitchFamily="18" charset="0"/>
                                </a:rPr>
                                <m:t>3</m:t>
                              </m:r>
                            </m:sub>
                          </m:sSub>
                          <m:r>
                            <a:rPr lang="de-DE" b="0" i="1" smtClean="0">
                              <a:latin typeface="Cambria Math" panose="02040503050406030204" pitchFamily="18" charset="0"/>
                            </a:rPr>
                            <m:t>, </m:t>
                          </m:r>
                          <m:sSub>
                            <m:sSubPr>
                              <m:ctrlPr>
                                <a:rPr lang="en-US" b="1" i="1">
                                  <a:latin typeface="Cambria Math" panose="02040503050406030204" pitchFamily="18" charset="0"/>
                                </a:rPr>
                              </m:ctrlPr>
                            </m:sSubPr>
                            <m:e>
                              <m:r>
                                <a:rPr lang="de-DE" i="1">
                                  <a:latin typeface="Cambria Math" panose="02040503050406030204" pitchFamily="18" charset="0"/>
                                </a:rPr>
                                <m:t>𝐼</m:t>
                              </m:r>
                            </m:e>
                            <m:sub>
                              <m:r>
                                <a:rPr lang="de-DE" b="0" i="1" smtClean="0">
                                  <a:latin typeface="Cambria Math" panose="02040503050406030204" pitchFamily="18" charset="0"/>
                                </a:rPr>
                                <m:t>4</m:t>
                              </m:r>
                            </m:sub>
                          </m:sSub>
                          <m:r>
                            <a:rPr lang="de-DE" b="0" i="1" smtClean="0">
                              <a:latin typeface="Cambria Math" panose="02040503050406030204" pitchFamily="18" charset="0"/>
                            </a:rPr>
                            <m:t>,</m:t>
                          </m:r>
                          <m:sSub>
                            <m:sSubPr>
                              <m:ctrlPr>
                                <a:rPr lang="en-US" b="1" i="1">
                                  <a:latin typeface="Cambria Math" panose="02040503050406030204" pitchFamily="18" charset="0"/>
                                </a:rPr>
                              </m:ctrlPr>
                            </m:sSubPr>
                            <m:e>
                              <m:r>
                                <a:rPr lang="de-DE" b="0" i="1" smtClean="0">
                                  <a:latin typeface="Cambria Math" panose="02040503050406030204" pitchFamily="18" charset="0"/>
                                </a:rPr>
                                <m:t> </m:t>
                              </m:r>
                              <m:r>
                                <a:rPr lang="de-DE" i="1">
                                  <a:latin typeface="Cambria Math" panose="02040503050406030204" pitchFamily="18" charset="0"/>
                                </a:rPr>
                                <m:t>𝐼</m:t>
                              </m:r>
                            </m:e>
                            <m:sub>
                              <m:r>
                                <a:rPr lang="de-DE" b="0" i="1" smtClean="0">
                                  <a:latin typeface="Cambria Math" panose="02040503050406030204" pitchFamily="18" charset="0"/>
                                </a:rPr>
                                <m:t>5</m:t>
                              </m:r>
                            </m:sub>
                          </m:sSub>
                        </m:e>
                      </m:d>
                    </m:oMath>
                  </m:oMathPara>
                </a14:m>
                <a:endParaRPr lang="en-US" dirty="0"/>
              </a:p>
              <a:p>
                <a14:m>
                  <m:oMath xmlns:m="http://schemas.openxmlformats.org/officeDocument/2006/math">
                    <m:sSub>
                      <m:sSubPr>
                        <m:ctrlPr>
                          <a:rPr lang="en-US" b="1" i="1" smtClean="0">
                            <a:latin typeface="Cambria Math" panose="02040503050406030204" pitchFamily="18" charset="0"/>
                          </a:rPr>
                        </m:ctrlPr>
                      </m:sSubPr>
                      <m:e>
                        <m:r>
                          <a:rPr lang="de-DE" b="0" i="1" smtClean="0">
                            <a:latin typeface="Cambria Math" panose="02040503050406030204" pitchFamily="18" charset="0"/>
                          </a:rPr>
                          <m:t>𝐼</m:t>
                        </m:r>
                      </m:e>
                      <m:sub>
                        <m:r>
                          <a:rPr lang="de-DE" b="0" i="1" smtClean="0">
                            <a:latin typeface="Cambria Math" panose="02040503050406030204" pitchFamily="18" charset="0"/>
                          </a:rPr>
                          <m:t>1</m:t>
                        </m:r>
                      </m:sub>
                    </m:sSub>
                    <m:r>
                      <a:rPr lang="de-DE" b="1" i="1" smtClean="0">
                        <a:latin typeface="Cambria Math" panose="02040503050406030204" pitchFamily="18" charset="0"/>
                      </a:rPr>
                      <m:t>=</m:t>
                    </m:r>
                    <m:r>
                      <a:rPr lang="de-DE" b="0" i="1" smtClean="0">
                        <a:latin typeface="Cambria Math" panose="02040503050406030204" pitchFamily="18" charset="0"/>
                      </a:rPr>
                      <m:t>𝑡𝑟</m:t>
                    </m:r>
                    <m:r>
                      <a:rPr lang="de-DE" b="0" i="1" smtClean="0">
                        <a:latin typeface="Cambria Math" panose="02040503050406030204" pitchFamily="18" charset="0"/>
                      </a:rPr>
                      <m:t> </m:t>
                    </m:r>
                    <m:r>
                      <a:rPr lang="de-DE" b="1" i="1" smtClean="0">
                        <a:latin typeface="Cambria Math" panose="02040503050406030204" pitchFamily="18" charset="0"/>
                      </a:rPr>
                      <m:t>𝑪</m:t>
                    </m:r>
                  </m:oMath>
                </a14:m>
                <a:r>
                  <a:rPr lang="en-US" b="1" dirty="0"/>
                  <a:t>, </a:t>
                </a:r>
                <a14:m>
                  <m:oMath xmlns:m="http://schemas.openxmlformats.org/officeDocument/2006/math">
                    <m:r>
                      <a:rPr lang="de-DE" b="0" i="1" dirty="0" smtClean="0">
                        <a:latin typeface="Cambria Math" panose="02040503050406030204" pitchFamily="18" charset="0"/>
                      </a:rPr>
                      <m:t>𝐽</m:t>
                    </m:r>
                    <m:r>
                      <a:rPr lang="de-DE" b="0" i="1" dirty="0" smtClean="0">
                        <a:latin typeface="Cambria Math" panose="02040503050406030204" pitchFamily="18" charset="0"/>
                      </a:rPr>
                      <m:t>=</m:t>
                    </m:r>
                    <m:func>
                      <m:funcPr>
                        <m:ctrlPr>
                          <a:rPr lang="de-DE" b="0" i="1" dirty="0" smtClean="0">
                            <a:latin typeface="Cambria Math" panose="02040503050406030204" pitchFamily="18" charset="0"/>
                          </a:rPr>
                        </m:ctrlPr>
                      </m:funcPr>
                      <m:fName>
                        <m:r>
                          <m:rPr>
                            <m:sty m:val="p"/>
                          </m:rPr>
                          <a:rPr lang="de-DE" b="0" i="0" dirty="0" smtClean="0">
                            <a:latin typeface="Cambria Math" panose="02040503050406030204" pitchFamily="18" charset="0"/>
                          </a:rPr>
                          <m:t>det</m:t>
                        </m:r>
                      </m:fName>
                      <m:e>
                        <m:r>
                          <a:rPr lang="de-DE" b="1" i="1" dirty="0" smtClean="0">
                            <a:latin typeface="Cambria Math" panose="02040503050406030204" pitchFamily="18" charset="0"/>
                          </a:rPr>
                          <m:t>𝑭</m:t>
                        </m:r>
                      </m:e>
                    </m:func>
                  </m:oMath>
                </a14:m>
                <a:r>
                  <a:rPr lang="en-US" dirty="0"/>
                  <a:t>, </a:t>
                </a:r>
                <a14:m>
                  <m:oMath xmlns:m="http://schemas.openxmlformats.org/officeDocument/2006/math">
                    <m:sSub>
                      <m:sSubPr>
                        <m:ctrlPr>
                          <a:rPr lang="en-US" i="1" smtClean="0">
                            <a:latin typeface="Cambria Math" panose="02040503050406030204" pitchFamily="18" charset="0"/>
                          </a:rPr>
                        </m:ctrlPr>
                      </m:sSubPr>
                      <m:e>
                        <m:r>
                          <a:rPr lang="de-DE" b="0" i="1" smtClean="0">
                            <a:latin typeface="Cambria Math" panose="02040503050406030204" pitchFamily="18" charset="0"/>
                          </a:rPr>
                          <m:t>𝐼</m:t>
                        </m:r>
                      </m:e>
                      <m:sub>
                        <m:r>
                          <a:rPr lang="de-DE" b="0" i="1" smtClean="0">
                            <a:latin typeface="Cambria Math" panose="02040503050406030204" pitchFamily="18" charset="0"/>
                          </a:rPr>
                          <m:t>4</m:t>
                        </m:r>
                      </m:sub>
                    </m:sSub>
                    <m:r>
                      <a:rPr lang="de-DE" b="0" i="1" smtClean="0">
                        <a:latin typeface="Cambria Math" panose="02040503050406030204" pitchFamily="18" charset="0"/>
                      </a:rPr>
                      <m:t>=</m:t>
                    </m:r>
                    <m:r>
                      <a:rPr lang="de-DE" b="0" i="1" smtClean="0">
                        <a:latin typeface="Cambria Math" panose="02040503050406030204" pitchFamily="18" charset="0"/>
                      </a:rPr>
                      <m:t>𝑡𝑟</m:t>
                    </m:r>
                    <m:r>
                      <a:rPr lang="de-DE" b="0" i="1" smtClean="0">
                        <a:latin typeface="Cambria Math" panose="02040503050406030204" pitchFamily="18" charset="0"/>
                      </a:rPr>
                      <m:t> (</m:t>
                    </m:r>
                    <m:r>
                      <a:rPr lang="de-DE" b="1" i="1" smtClean="0">
                        <a:latin typeface="Cambria Math" panose="02040503050406030204" pitchFamily="18" charset="0"/>
                      </a:rPr>
                      <m:t>𝑪</m:t>
                    </m:r>
                    <m:sSub>
                      <m:sSubPr>
                        <m:ctrlPr>
                          <a:rPr lang="de-DE" b="1" i="1" smtClean="0">
                            <a:latin typeface="Cambria Math" panose="02040503050406030204" pitchFamily="18" charset="0"/>
                          </a:rPr>
                        </m:ctrlPr>
                      </m:sSubPr>
                      <m:e>
                        <m:r>
                          <a:rPr lang="de-DE" b="1" i="1" smtClean="0">
                            <a:latin typeface="Cambria Math" panose="02040503050406030204" pitchFamily="18" charset="0"/>
                          </a:rPr>
                          <m:t>𝑮</m:t>
                        </m:r>
                      </m:e>
                      <m:sub>
                        <m:r>
                          <a:rPr lang="de-DE" b="0" i="1" smtClean="0">
                            <a:latin typeface="Cambria Math" panose="02040503050406030204" pitchFamily="18" charset="0"/>
                          </a:rPr>
                          <m:t>𝑡𝑖</m:t>
                        </m:r>
                      </m:sub>
                    </m:sSub>
                    <m:r>
                      <a:rPr lang="de-DE" b="1" i="1" smtClean="0">
                        <a:latin typeface="Cambria Math" panose="02040503050406030204" pitchFamily="18" charset="0"/>
                      </a:rPr>
                      <m:t>)</m:t>
                    </m:r>
                  </m:oMath>
                </a14:m>
                <a:r>
                  <a:rPr lang="en-US" dirty="0"/>
                  <a:t>, </a:t>
                </a:r>
                <a14:m>
                  <m:oMath xmlns:m="http://schemas.openxmlformats.org/officeDocument/2006/math">
                    <m:sSub>
                      <m:sSubPr>
                        <m:ctrlPr>
                          <a:rPr lang="en-US" i="1" smtClean="0">
                            <a:latin typeface="Cambria Math" panose="02040503050406030204" pitchFamily="18" charset="0"/>
                          </a:rPr>
                        </m:ctrlPr>
                      </m:sSubPr>
                      <m:e>
                        <m:r>
                          <a:rPr lang="de-DE" b="0" i="1" smtClean="0">
                            <a:latin typeface="Cambria Math" panose="02040503050406030204" pitchFamily="18" charset="0"/>
                          </a:rPr>
                          <m:t>𝐼</m:t>
                        </m:r>
                      </m:e>
                      <m:sub>
                        <m:r>
                          <a:rPr lang="de-DE" b="0" i="1" smtClean="0">
                            <a:latin typeface="Cambria Math" panose="02040503050406030204" pitchFamily="18" charset="0"/>
                          </a:rPr>
                          <m:t>5</m:t>
                        </m:r>
                      </m:sub>
                    </m:sSub>
                    <m:r>
                      <a:rPr lang="de-DE" b="0" i="1" smtClean="0">
                        <a:latin typeface="Cambria Math" panose="02040503050406030204" pitchFamily="18" charset="0"/>
                      </a:rPr>
                      <m:t>=</m:t>
                    </m:r>
                    <m:r>
                      <a:rPr lang="de-DE" b="0" i="1" smtClean="0">
                        <a:latin typeface="Cambria Math" panose="02040503050406030204" pitchFamily="18" charset="0"/>
                      </a:rPr>
                      <m:t>𝑡𝑟</m:t>
                    </m:r>
                    <m:r>
                      <a:rPr lang="de-DE" b="0" i="1" smtClean="0">
                        <a:latin typeface="Cambria Math" panose="02040503050406030204" pitchFamily="18" charset="0"/>
                      </a:rPr>
                      <m:t> (</m:t>
                    </m:r>
                    <m:r>
                      <a:rPr lang="de-DE" b="0" i="1" smtClean="0">
                        <a:latin typeface="Cambria Math" panose="02040503050406030204" pitchFamily="18" charset="0"/>
                      </a:rPr>
                      <m:t>𝐶𝑜𝑓</m:t>
                    </m:r>
                    <m:r>
                      <a:rPr lang="de-DE" b="1" i="1" smtClean="0">
                        <a:latin typeface="Cambria Math" panose="02040503050406030204" pitchFamily="18" charset="0"/>
                      </a:rPr>
                      <m:t>𝑪</m:t>
                    </m:r>
                    <m:sSub>
                      <m:sSubPr>
                        <m:ctrlPr>
                          <a:rPr lang="de-DE" b="1" i="1" smtClean="0">
                            <a:latin typeface="Cambria Math" panose="02040503050406030204" pitchFamily="18" charset="0"/>
                          </a:rPr>
                        </m:ctrlPr>
                      </m:sSubPr>
                      <m:e>
                        <m:r>
                          <a:rPr lang="de-DE" b="1" i="1" smtClean="0">
                            <a:latin typeface="Cambria Math" panose="02040503050406030204" pitchFamily="18" charset="0"/>
                          </a:rPr>
                          <m:t>𝑮</m:t>
                        </m:r>
                      </m:e>
                      <m:sub>
                        <m:r>
                          <a:rPr lang="de-DE" b="0" i="1" smtClean="0">
                            <a:latin typeface="Cambria Math" panose="02040503050406030204" pitchFamily="18" charset="0"/>
                          </a:rPr>
                          <m:t>𝑡𝑖</m:t>
                        </m:r>
                      </m:sub>
                    </m:sSub>
                    <m:r>
                      <a:rPr lang="de-DE" b="0" i="1" smtClean="0">
                        <a:latin typeface="Cambria Math" panose="02040503050406030204" pitchFamily="18" charset="0"/>
                      </a:rPr>
                      <m:t>)</m:t>
                    </m:r>
                  </m:oMath>
                </a14:m>
                <a:endParaRPr lang="en-US" dirty="0"/>
              </a:p>
            </p:txBody>
          </p:sp>
        </mc:Choice>
        <mc:Fallback xmlns="">
          <p:sp>
            <p:nvSpPr>
              <p:cNvPr id="103" name="Textfeld 102">
                <a:extLst>
                  <a:ext uri="{FF2B5EF4-FFF2-40B4-BE49-F238E27FC236}">
                    <a16:creationId xmlns:a16="http://schemas.microsoft.com/office/drawing/2014/main" id="{7843E35F-8D31-FB67-A9EE-6620517AE872}"/>
                  </a:ext>
                </a:extLst>
              </p:cNvPr>
              <p:cNvSpPr txBox="1">
                <a:spLocks noRot="1" noChangeAspect="1" noMove="1" noResize="1" noEditPoints="1" noAdjustHandles="1" noChangeArrowheads="1" noChangeShapeType="1" noTextEdit="1"/>
              </p:cNvSpPr>
              <p:nvPr/>
            </p:nvSpPr>
            <p:spPr>
              <a:xfrm>
                <a:off x="6287114" y="1063174"/>
                <a:ext cx="6097772" cy="923330"/>
              </a:xfrm>
              <a:prstGeom prst="rect">
                <a:avLst/>
              </a:prstGeom>
              <a:blipFill>
                <a:blip r:embed="rId11"/>
                <a:stretch>
                  <a:fillRect t="-2703" b="-9459"/>
                </a:stretch>
              </a:blipFill>
            </p:spPr>
            <p:txBody>
              <a:bodyPr/>
              <a:lstStyle/>
              <a:p>
                <a:r>
                  <a:rPr lang="en-US">
                    <a:noFill/>
                  </a:rPr>
                  <a:t> </a:t>
                </a:r>
              </a:p>
            </p:txBody>
          </p:sp>
        </mc:Fallback>
      </mc:AlternateContent>
    </p:spTree>
    <p:extLst>
      <p:ext uri="{BB962C8B-B14F-4D97-AF65-F5344CB8AC3E}">
        <p14:creationId xmlns:p14="http://schemas.microsoft.com/office/powerpoint/2010/main" val="42631302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04A7F2D-8ABD-C13C-ACB6-4C4FD1511FBD}"/>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B1CA65A-CED8-2DDF-71C1-8816A5B79EEB}"/>
              </a:ext>
            </a:extLst>
          </p:cNvPr>
          <p:cNvSpPr>
            <a:spLocks noGrp="1"/>
          </p:cNvSpPr>
          <p:nvPr>
            <p:ph type="title"/>
          </p:nvPr>
        </p:nvSpPr>
        <p:spPr/>
        <p:txBody>
          <a:bodyPr anchor="t">
            <a:normAutofit/>
          </a:bodyPr>
          <a:lstStyle/>
          <a:p>
            <a:r>
              <a:rPr lang="en-US" sz="3200" dirty="0"/>
              <a:t>Deformation-gradient based neural network</a:t>
            </a:r>
          </a:p>
        </p:txBody>
      </p:sp>
      <p:sp>
        <p:nvSpPr>
          <p:cNvPr id="4" name="Datumsplatzhalter 3">
            <a:extLst>
              <a:ext uri="{FF2B5EF4-FFF2-40B4-BE49-F238E27FC236}">
                <a16:creationId xmlns:a16="http://schemas.microsoft.com/office/drawing/2014/main" id="{DCEF28F6-D4BC-164B-D44B-1E457C62B92B}"/>
              </a:ext>
            </a:extLst>
          </p:cNvPr>
          <p:cNvSpPr>
            <a:spLocks noGrp="1"/>
          </p:cNvSpPr>
          <p:nvPr>
            <p:ph type="dt" sz="half" idx="10"/>
          </p:nvPr>
        </p:nvSpPr>
        <p:spPr/>
        <p:txBody>
          <a:bodyPr/>
          <a:lstStyle/>
          <a:p>
            <a:fld id="{F033DDB9-20A1-F249-B817-FC3A576ACE88}" type="datetime1">
              <a:rPr lang="de-DE" smtClean="0"/>
              <a:t>12.12.24</a:t>
            </a:fld>
            <a:endParaRPr lang="de-DE" dirty="0"/>
          </a:p>
        </p:txBody>
      </p:sp>
      <p:sp>
        <p:nvSpPr>
          <p:cNvPr id="5" name="Fußzeilenplatzhalter 4">
            <a:extLst>
              <a:ext uri="{FF2B5EF4-FFF2-40B4-BE49-F238E27FC236}">
                <a16:creationId xmlns:a16="http://schemas.microsoft.com/office/drawing/2014/main" id="{896BAE5E-AD92-4751-1446-CF5813206923}"/>
              </a:ext>
            </a:extLst>
          </p:cNvPr>
          <p:cNvSpPr>
            <a:spLocks noGrp="1"/>
          </p:cNvSpPr>
          <p:nvPr>
            <p:ph type="ftr" sz="quarter" idx="11"/>
          </p:nvPr>
        </p:nvSpPr>
        <p:spPr/>
        <p:txBody>
          <a:bodyPr/>
          <a:lstStyle/>
          <a:p>
            <a:r>
              <a:rPr lang="de-DE" sz="1000" dirty="0"/>
              <a:t>Tutorial | </a:t>
            </a:r>
            <a:r>
              <a:rPr lang="de-DE" sz="1000" dirty="0" err="1"/>
              <a:t>Hyperelasticity</a:t>
            </a:r>
            <a:r>
              <a:rPr lang="de-DE" sz="1000" dirty="0"/>
              <a:t> | Task 3</a:t>
            </a:r>
          </a:p>
        </p:txBody>
      </p:sp>
      <p:sp>
        <p:nvSpPr>
          <p:cNvPr id="6" name="Foliennummernplatzhalter 5">
            <a:extLst>
              <a:ext uri="{FF2B5EF4-FFF2-40B4-BE49-F238E27FC236}">
                <a16:creationId xmlns:a16="http://schemas.microsoft.com/office/drawing/2014/main" id="{4A3837FD-8D97-1BFA-CE12-295AC55BE307}"/>
              </a:ext>
            </a:extLst>
          </p:cNvPr>
          <p:cNvSpPr>
            <a:spLocks noGrp="1"/>
          </p:cNvSpPr>
          <p:nvPr>
            <p:ph type="sldNum" sz="quarter" idx="12"/>
          </p:nvPr>
        </p:nvSpPr>
        <p:spPr/>
        <p:txBody>
          <a:bodyPr/>
          <a:lstStyle/>
          <a:p>
            <a:fld id="{DD2F4C09-65E4-4AD7-8D55-83CBD210ED85}" type="slidenum">
              <a:rPr lang="de-DE" smtClean="0"/>
              <a:pPr/>
              <a:t>27</a:t>
            </a:fld>
            <a:endParaRPr lang="de-DE" dirty="0"/>
          </a:p>
        </p:txBody>
      </p:sp>
      <p:grpSp>
        <p:nvGrpSpPr>
          <p:cNvPr id="11" name="Gruppieren 10">
            <a:extLst>
              <a:ext uri="{FF2B5EF4-FFF2-40B4-BE49-F238E27FC236}">
                <a16:creationId xmlns:a16="http://schemas.microsoft.com/office/drawing/2014/main" id="{415B48EB-DF25-F7DE-FA75-B206E4179FA2}"/>
              </a:ext>
            </a:extLst>
          </p:cNvPr>
          <p:cNvGrpSpPr/>
          <p:nvPr/>
        </p:nvGrpSpPr>
        <p:grpSpPr>
          <a:xfrm>
            <a:off x="3401325" y="1770289"/>
            <a:ext cx="7879400" cy="3854277"/>
            <a:chOff x="3401325" y="1770289"/>
            <a:chExt cx="7879400" cy="3854277"/>
          </a:xfrm>
        </p:grpSpPr>
        <p:grpSp>
          <p:nvGrpSpPr>
            <p:cNvPr id="10" name="Gruppieren 9">
              <a:extLst>
                <a:ext uri="{FF2B5EF4-FFF2-40B4-BE49-F238E27FC236}">
                  <a16:creationId xmlns:a16="http://schemas.microsoft.com/office/drawing/2014/main" id="{47CB2BA4-2FBB-E40D-BD57-9BD74DE1B70A}"/>
                </a:ext>
              </a:extLst>
            </p:cNvPr>
            <p:cNvGrpSpPr/>
            <p:nvPr/>
          </p:nvGrpSpPr>
          <p:grpSpPr>
            <a:xfrm>
              <a:off x="3401325" y="1770289"/>
              <a:ext cx="7879400" cy="3854277"/>
              <a:chOff x="1728579" y="2190933"/>
              <a:chExt cx="7879400" cy="3854277"/>
            </a:xfrm>
          </p:grpSpPr>
          <p:grpSp>
            <p:nvGrpSpPr>
              <p:cNvPr id="80" name="Gruppieren 79">
                <a:extLst>
                  <a:ext uri="{FF2B5EF4-FFF2-40B4-BE49-F238E27FC236}">
                    <a16:creationId xmlns:a16="http://schemas.microsoft.com/office/drawing/2014/main" id="{EB85CD9B-4FF8-7995-DD9B-9884A21FC49B}"/>
                  </a:ext>
                </a:extLst>
              </p:cNvPr>
              <p:cNvGrpSpPr/>
              <p:nvPr/>
            </p:nvGrpSpPr>
            <p:grpSpPr>
              <a:xfrm>
                <a:off x="1896418" y="2190933"/>
                <a:ext cx="7711561" cy="3854277"/>
                <a:chOff x="1920972" y="2032012"/>
                <a:chExt cx="7711561" cy="3854277"/>
              </a:xfrm>
            </p:grpSpPr>
            <p:sp>
              <p:nvSpPr>
                <p:cNvPr id="8" name="Abgerundetes Rechteck 7">
                  <a:extLst>
                    <a:ext uri="{FF2B5EF4-FFF2-40B4-BE49-F238E27FC236}">
                      <a16:creationId xmlns:a16="http://schemas.microsoft.com/office/drawing/2014/main" id="{B17E3E7A-D4CE-2A37-09F7-BCE0A81189EA}"/>
                    </a:ext>
                  </a:extLst>
                </p:cNvPr>
                <p:cNvSpPr/>
                <p:nvPr/>
              </p:nvSpPr>
              <p:spPr>
                <a:xfrm>
                  <a:off x="6587131" y="5567931"/>
                  <a:ext cx="1725637" cy="309473"/>
                </a:xfrm>
                <a:prstGeom prst="roundRect">
                  <a:avLst/>
                </a:prstGeom>
                <a:solidFill>
                  <a:srgbClr val="FF0000">
                    <a:alpha val="2808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1 scalar output </a:t>
                  </a:r>
                </a:p>
              </p:txBody>
            </p:sp>
            <p:sp>
              <p:nvSpPr>
                <p:cNvPr id="19" name="Oval 18">
                  <a:extLst>
                    <a:ext uri="{FF2B5EF4-FFF2-40B4-BE49-F238E27FC236}">
                      <a16:creationId xmlns:a16="http://schemas.microsoft.com/office/drawing/2014/main" id="{EF05AC3B-5C51-3EA1-9612-05537D2DC0FD}"/>
                    </a:ext>
                  </a:extLst>
                </p:cNvPr>
                <p:cNvSpPr/>
                <p:nvPr/>
              </p:nvSpPr>
              <p:spPr>
                <a:xfrm>
                  <a:off x="4243249" y="2813042"/>
                  <a:ext cx="378229"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0" name="Oval 19">
                  <a:extLst>
                    <a:ext uri="{FF2B5EF4-FFF2-40B4-BE49-F238E27FC236}">
                      <a16:creationId xmlns:a16="http://schemas.microsoft.com/office/drawing/2014/main" id="{1E37977A-B1C3-B9A5-AF0A-85372386DF92}"/>
                    </a:ext>
                  </a:extLst>
                </p:cNvPr>
                <p:cNvSpPr/>
                <p:nvPr/>
              </p:nvSpPr>
              <p:spPr>
                <a:xfrm>
                  <a:off x="4243249" y="3213305"/>
                  <a:ext cx="378229"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C3317D30-95E7-C390-EA97-C93A2AA0691B}"/>
                    </a:ext>
                  </a:extLst>
                </p:cNvPr>
                <p:cNvSpPr/>
                <p:nvPr/>
              </p:nvSpPr>
              <p:spPr>
                <a:xfrm>
                  <a:off x="4243249" y="3613568"/>
                  <a:ext cx="378229" cy="36000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22" name="Oval 21">
                  <a:extLst>
                    <a:ext uri="{FF2B5EF4-FFF2-40B4-BE49-F238E27FC236}">
                      <a16:creationId xmlns:a16="http://schemas.microsoft.com/office/drawing/2014/main" id="{6DD87FE6-EB86-5E76-1AC6-A26A1F1D80FB}"/>
                    </a:ext>
                  </a:extLst>
                </p:cNvPr>
                <p:cNvSpPr/>
                <p:nvPr/>
              </p:nvSpPr>
              <p:spPr>
                <a:xfrm>
                  <a:off x="4243249" y="4014305"/>
                  <a:ext cx="378229"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B1916FD6-BE26-A944-1A2B-DADA287BD7B3}"/>
                    </a:ext>
                  </a:extLst>
                </p:cNvPr>
                <p:cNvSpPr/>
                <p:nvPr/>
              </p:nvSpPr>
              <p:spPr>
                <a:xfrm>
                  <a:off x="5637790" y="2813042"/>
                  <a:ext cx="378229"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DB298A32-C182-614C-BBFE-5952D77CFE25}"/>
                    </a:ext>
                  </a:extLst>
                </p:cNvPr>
                <p:cNvSpPr/>
                <p:nvPr/>
              </p:nvSpPr>
              <p:spPr>
                <a:xfrm>
                  <a:off x="5637790" y="3213305"/>
                  <a:ext cx="378229"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9D9D8C2-20F4-B2FF-7F20-5FC30ACB6EFF}"/>
                    </a:ext>
                  </a:extLst>
                </p:cNvPr>
                <p:cNvSpPr/>
                <p:nvPr/>
              </p:nvSpPr>
              <p:spPr>
                <a:xfrm>
                  <a:off x="5637790" y="3613568"/>
                  <a:ext cx="378229" cy="36000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26" name="Oval 25">
                  <a:extLst>
                    <a:ext uri="{FF2B5EF4-FFF2-40B4-BE49-F238E27FC236}">
                      <a16:creationId xmlns:a16="http://schemas.microsoft.com/office/drawing/2014/main" id="{D8589B6B-E5CB-A841-A466-32B8A5EF7EAD}"/>
                    </a:ext>
                  </a:extLst>
                </p:cNvPr>
                <p:cNvSpPr/>
                <p:nvPr/>
              </p:nvSpPr>
              <p:spPr>
                <a:xfrm>
                  <a:off x="5637790" y="4014305"/>
                  <a:ext cx="378229"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9B32DEA-2CE8-DFD6-1A7B-AB3160694EA2}"/>
                    </a:ext>
                  </a:extLst>
                </p:cNvPr>
                <p:cNvSpPr/>
                <p:nvPr/>
              </p:nvSpPr>
              <p:spPr>
                <a:xfrm>
                  <a:off x="7269950" y="3293454"/>
                  <a:ext cx="360000" cy="360000"/>
                </a:xfrm>
                <a:prstGeom prst="ellips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4" name="Gruppieren 33">
                  <a:extLst>
                    <a:ext uri="{FF2B5EF4-FFF2-40B4-BE49-F238E27FC236}">
                      <a16:creationId xmlns:a16="http://schemas.microsoft.com/office/drawing/2014/main" id="{664D1EAD-0EED-E419-0B63-9DE0C59B1C7A}"/>
                    </a:ext>
                  </a:extLst>
                </p:cNvPr>
                <p:cNvGrpSpPr/>
                <p:nvPr/>
              </p:nvGrpSpPr>
              <p:grpSpPr>
                <a:xfrm>
                  <a:off x="4780873" y="2944964"/>
                  <a:ext cx="708077" cy="78155"/>
                  <a:chOff x="8329049" y="2349000"/>
                  <a:chExt cx="673951" cy="78155"/>
                </a:xfrm>
                <a:solidFill>
                  <a:schemeClr val="tx1">
                    <a:lumMod val="50000"/>
                    <a:lumOff val="50000"/>
                    <a:alpha val="46891"/>
                  </a:schemeClr>
                </a:solidFill>
              </p:grpSpPr>
              <p:sp>
                <p:nvSpPr>
                  <p:cNvPr id="70" name="Oval 69">
                    <a:extLst>
                      <a:ext uri="{FF2B5EF4-FFF2-40B4-BE49-F238E27FC236}">
                        <a16:creationId xmlns:a16="http://schemas.microsoft.com/office/drawing/2014/main" id="{2CBAA306-12D6-7250-7D67-354B56994C45}"/>
                      </a:ext>
                    </a:extLst>
                  </p:cNvPr>
                  <p:cNvSpPr/>
                  <p:nvPr/>
                </p:nvSpPr>
                <p:spPr>
                  <a:xfrm>
                    <a:off x="8329049"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1AC4F4DF-8760-4592-1192-22EBE8B9C8E7}"/>
                      </a:ext>
                    </a:extLst>
                  </p:cNvPr>
                  <p:cNvSpPr/>
                  <p:nvPr/>
                </p:nvSpPr>
                <p:spPr>
                  <a:xfrm>
                    <a:off x="8530093" y="2355155"/>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2926249A-0706-E38B-758A-64962339AE62}"/>
                      </a:ext>
                    </a:extLst>
                  </p:cNvPr>
                  <p:cNvSpPr/>
                  <p:nvPr/>
                </p:nvSpPr>
                <p:spPr>
                  <a:xfrm>
                    <a:off x="8731137"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7DC0733B-3D76-8861-6CCA-793FF1896206}"/>
                      </a:ext>
                    </a:extLst>
                  </p:cNvPr>
                  <p:cNvSpPr/>
                  <p:nvPr/>
                </p:nvSpPr>
                <p:spPr>
                  <a:xfrm>
                    <a:off x="8931000"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5" name="Gruppieren 34">
                  <a:extLst>
                    <a:ext uri="{FF2B5EF4-FFF2-40B4-BE49-F238E27FC236}">
                      <a16:creationId xmlns:a16="http://schemas.microsoft.com/office/drawing/2014/main" id="{E0C25C91-9766-E7D1-EC75-A62A4203744B}"/>
                    </a:ext>
                  </a:extLst>
                </p:cNvPr>
                <p:cNvGrpSpPr/>
                <p:nvPr/>
              </p:nvGrpSpPr>
              <p:grpSpPr>
                <a:xfrm>
                  <a:off x="4775595" y="3393305"/>
                  <a:ext cx="708077" cy="78155"/>
                  <a:chOff x="8329049" y="2349000"/>
                  <a:chExt cx="673951" cy="78155"/>
                </a:xfrm>
                <a:solidFill>
                  <a:schemeClr val="tx1">
                    <a:lumMod val="50000"/>
                    <a:lumOff val="50000"/>
                    <a:alpha val="46891"/>
                  </a:schemeClr>
                </a:solidFill>
              </p:grpSpPr>
              <p:sp>
                <p:nvSpPr>
                  <p:cNvPr id="66" name="Oval 65">
                    <a:extLst>
                      <a:ext uri="{FF2B5EF4-FFF2-40B4-BE49-F238E27FC236}">
                        <a16:creationId xmlns:a16="http://schemas.microsoft.com/office/drawing/2014/main" id="{36BB2E59-B36D-F44B-9589-9FE5EAF376C9}"/>
                      </a:ext>
                    </a:extLst>
                  </p:cNvPr>
                  <p:cNvSpPr/>
                  <p:nvPr/>
                </p:nvSpPr>
                <p:spPr>
                  <a:xfrm>
                    <a:off x="8329049"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19085F22-B841-1165-804A-4B994F86CC23}"/>
                      </a:ext>
                    </a:extLst>
                  </p:cNvPr>
                  <p:cNvSpPr/>
                  <p:nvPr/>
                </p:nvSpPr>
                <p:spPr>
                  <a:xfrm>
                    <a:off x="8530093" y="2355155"/>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1935C3A0-F03C-0881-6855-73EB44C68AA5}"/>
                      </a:ext>
                    </a:extLst>
                  </p:cNvPr>
                  <p:cNvSpPr/>
                  <p:nvPr/>
                </p:nvSpPr>
                <p:spPr>
                  <a:xfrm>
                    <a:off x="8731137"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C2DE073-3280-008A-34E2-F0045A2F60D0}"/>
                      </a:ext>
                    </a:extLst>
                  </p:cNvPr>
                  <p:cNvSpPr/>
                  <p:nvPr/>
                </p:nvSpPr>
                <p:spPr>
                  <a:xfrm>
                    <a:off x="8931000"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6" name="Gruppieren 35">
                  <a:extLst>
                    <a:ext uri="{FF2B5EF4-FFF2-40B4-BE49-F238E27FC236}">
                      <a16:creationId xmlns:a16="http://schemas.microsoft.com/office/drawing/2014/main" id="{FBE3AFAB-2B73-3C5D-234D-6885F78AB84B}"/>
                    </a:ext>
                  </a:extLst>
                </p:cNvPr>
                <p:cNvGrpSpPr/>
                <p:nvPr/>
              </p:nvGrpSpPr>
              <p:grpSpPr>
                <a:xfrm>
                  <a:off x="4775595" y="4175753"/>
                  <a:ext cx="708077" cy="78155"/>
                  <a:chOff x="8329049" y="2349000"/>
                  <a:chExt cx="673951" cy="78155"/>
                </a:xfrm>
                <a:solidFill>
                  <a:schemeClr val="tx1">
                    <a:lumMod val="50000"/>
                    <a:lumOff val="50000"/>
                    <a:alpha val="46891"/>
                  </a:schemeClr>
                </a:solidFill>
              </p:grpSpPr>
              <p:sp>
                <p:nvSpPr>
                  <p:cNvPr id="62" name="Oval 61">
                    <a:extLst>
                      <a:ext uri="{FF2B5EF4-FFF2-40B4-BE49-F238E27FC236}">
                        <a16:creationId xmlns:a16="http://schemas.microsoft.com/office/drawing/2014/main" id="{3BB009AA-79D9-0FDC-9765-79E6A213694B}"/>
                      </a:ext>
                    </a:extLst>
                  </p:cNvPr>
                  <p:cNvSpPr/>
                  <p:nvPr/>
                </p:nvSpPr>
                <p:spPr>
                  <a:xfrm>
                    <a:off x="8329049"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A410A17A-30E5-BAE5-6C66-DB9ADC645F96}"/>
                      </a:ext>
                    </a:extLst>
                  </p:cNvPr>
                  <p:cNvSpPr/>
                  <p:nvPr/>
                </p:nvSpPr>
                <p:spPr>
                  <a:xfrm>
                    <a:off x="8530093" y="2355155"/>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D5528438-5778-3339-F9B5-A6DE18B0AC20}"/>
                      </a:ext>
                    </a:extLst>
                  </p:cNvPr>
                  <p:cNvSpPr/>
                  <p:nvPr/>
                </p:nvSpPr>
                <p:spPr>
                  <a:xfrm>
                    <a:off x="8731137"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D92D9687-1DFD-9BDF-CA39-7D77DCCFE4DB}"/>
                      </a:ext>
                    </a:extLst>
                  </p:cNvPr>
                  <p:cNvSpPr/>
                  <p:nvPr/>
                </p:nvSpPr>
                <p:spPr>
                  <a:xfrm>
                    <a:off x="8931000"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3" name="Gerade Verbindung mit Pfeil 42">
                  <a:extLst>
                    <a:ext uri="{FF2B5EF4-FFF2-40B4-BE49-F238E27FC236}">
                      <a16:creationId xmlns:a16="http://schemas.microsoft.com/office/drawing/2014/main" id="{95344210-13F6-A61D-41A9-749096A25532}"/>
                    </a:ext>
                  </a:extLst>
                </p:cNvPr>
                <p:cNvCxnSpPr>
                  <a:cxnSpLocks/>
                  <a:stCxn id="19" idx="6"/>
                  <a:endCxn id="23" idx="2"/>
                </p:cNvCxnSpPr>
                <p:nvPr/>
              </p:nvCxnSpPr>
              <p:spPr>
                <a:xfrm>
                  <a:off x="4621478" y="2993042"/>
                  <a:ext cx="10163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4" name="Gerade Verbindung mit Pfeil 43">
                  <a:extLst>
                    <a:ext uri="{FF2B5EF4-FFF2-40B4-BE49-F238E27FC236}">
                      <a16:creationId xmlns:a16="http://schemas.microsoft.com/office/drawing/2014/main" id="{6140ECBE-27C0-C744-8AF0-0DF210552DFF}"/>
                    </a:ext>
                  </a:extLst>
                </p:cNvPr>
                <p:cNvCxnSpPr>
                  <a:cxnSpLocks/>
                  <a:stCxn id="19" idx="6"/>
                  <a:endCxn id="24" idx="2"/>
                </p:cNvCxnSpPr>
                <p:nvPr/>
              </p:nvCxnSpPr>
              <p:spPr>
                <a:xfrm>
                  <a:off x="4621478" y="2993042"/>
                  <a:ext cx="1016312" cy="400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Gerade Verbindung mit Pfeil 44">
                  <a:extLst>
                    <a:ext uri="{FF2B5EF4-FFF2-40B4-BE49-F238E27FC236}">
                      <a16:creationId xmlns:a16="http://schemas.microsoft.com/office/drawing/2014/main" id="{94DC6F2C-A346-4A33-5D5E-A1A891B8D5A2}"/>
                    </a:ext>
                  </a:extLst>
                </p:cNvPr>
                <p:cNvCxnSpPr>
                  <a:cxnSpLocks/>
                  <a:stCxn id="19" idx="6"/>
                  <a:endCxn id="26" idx="2"/>
                </p:cNvCxnSpPr>
                <p:nvPr/>
              </p:nvCxnSpPr>
              <p:spPr>
                <a:xfrm>
                  <a:off x="4621478" y="2993042"/>
                  <a:ext cx="1016312" cy="1201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6" name="Gerade Verbindung mit Pfeil 45">
                  <a:extLst>
                    <a:ext uri="{FF2B5EF4-FFF2-40B4-BE49-F238E27FC236}">
                      <a16:creationId xmlns:a16="http://schemas.microsoft.com/office/drawing/2014/main" id="{D23094BB-0429-B510-0D51-EBEE4F2845AD}"/>
                    </a:ext>
                  </a:extLst>
                </p:cNvPr>
                <p:cNvCxnSpPr>
                  <a:cxnSpLocks/>
                  <a:stCxn id="20" idx="6"/>
                  <a:endCxn id="23" idx="2"/>
                </p:cNvCxnSpPr>
                <p:nvPr/>
              </p:nvCxnSpPr>
              <p:spPr>
                <a:xfrm flipV="1">
                  <a:off x="4621478" y="2993042"/>
                  <a:ext cx="1016312" cy="400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7" name="Gerade Verbindung mit Pfeil 46">
                  <a:extLst>
                    <a:ext uri="{FF2B5EF4-FFF2-40B4-BE49-F238E27FC236}">
                      <a16:creationId xmlns:a16="http://schemas.microsoft.com/office/drawing/2014/main" id="{6C515B54-2A1E-6AE5-BE6E-96696C657CCC}"/>
                    </a:ext>
                  </a:extLst>
                </p:cNvPr>
                <p:cNvCxnSpPr>
                  <a:cxnSpLocks/>
                  <a:stCxn id="20" idx="6"/>
                  <a:endCxn id="24" idx="2"/>
                </p:cNvCxnSpPr>
                <p:nvPr/>
              </p:nvCxnSpPr>
              <p:spPr>
                <a:xfrm>
                  <a:off x="4621478" y="3393305"/>
                  <a:ext cx="10163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8" name="Gerade Verbindung mit Pfeil 47">
                  <a:extLst>
                    <a:ext uri="{FF2B5EF4-FFF2-40B4-BE49-F238E27FC236}">
                      <a16:creationId xmlns:a16="http://schemas.microsoft.com/office/drawing/2014/main" id="{F5202EBF-7DFA-03E1-64B0-5C431587460F}"/>
                    </a:ext>
                  </a:extLst>
                </p:cNvPr>
                <p:cNvCxnSpPr>
                  <a:cxnSpLocks/>
                  <a:stCxn id="20" idx="6"/>
                  <a:endCxn id="26" idx="2"/>
                </p:cNvCxnSpPr>
                <p:nvPr/>
              </p:nvCxnSpPr>
              <p:spPr>
                <a:xfrm>
                  <a:off x="4621478" y="3393305"/>
                  <a:ext cx="1016312" cy="80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9" name="Gerade Verbindung mit Pfeil 48">
                  <a:extLst>
                    <a:ext uri="{FF2B5EF4-FFF2-40B4-BE49-F238E27FC236}">
                      <a16:creationId xmlns:a16="http://schemas.microsoft.com/office/drawing/2014/main" id="{F12EB04B-5A0E-1ED1-8ED2-38F552EB1E2B}"/>
                    </a:ext>
                  </a:extLst>
                </p:cNvPr>
                <p:cNvCxnSpPr>
                  <a:cxnSpLocks/>
                  <a:stCxn id="22" idx="6"/>
                  <a:endCxn id="23" idx="2"/>
                </p:cNvCxnSpPr>
                <p:nvPr/>
              </p:nvCxnSpPr>
              <p:spPr>
                <a:xfrm flipV="1">
                  <a:off x="4621478" y="2993042"/>
                  <a:ext cx="1016312" cy="1201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0" name="Gerade Verbindung mit Pfeil 49">
                  <a:extLst>
                    <a:ext uri="{FF2B5EF4-FFF2-40B4-BE49-F238E27FC236}">
                      <a16:creationId xmlns:a16="http://schemas.microsoft.com/office/drawing/2014/main" id="{9EDFDE3A-9A28-B2E6-6AB7-7D0151E6120E}"/>
                    </a:ext>
                  </a:extLst>
                </p:cNvPr>
                <p:cNvCxnSpPr>
                  <a:cxnSpLocks/>
                  <a:stCxn id="22" idx="6"/>
                  <a:endCxn id="24" idx="2"/>
                </p:cNvCxnSpPr>
                <p:nvPr/>
              </p:nvCxnSpPr>
              <p:spPr>
                <a:xfrm flipV="1">
                  <a:off x="4621478" y="3393305"/>
                  <a:ext cx="1016312" cy="80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1" name="Gerade Verbindung mit Pfeil 50">
                  <a:extLst>
                    <a:ext uri="{FF2B5EF4-FFF2-40B4-BE49-F238E27FC236}">
                      <a16:creationId xmlns:a16="http://schemas.microsoft.com/office/drawing/2014/main" id="{A8DDA1AC-278E-4151-60F5-ECF171489545}"/>
                    </a:ext>
                  </a:extLst>
                </p:cNvPr>
                <p:cNvCxnSpPr>
                  <a:cxnSpLocks/>
                  <a:stCxn id="22" idx="6"/>
                  <a:endCxn id="26" idx="2"/>
                </p:cNvCxnSpPr>
                <p:nvPr/>
              </p:nvCxnSpPr>
              <p:spPr>
                <a:xfrm>
                  <a:off x="4621478" y="4194305"/>
                  <a:ext cx="101631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Abgerundetes Rechteck 13">
                  <a:extLst>
                    <a:ext uri="{FF2B5EF4-FFF2-40B4-BE49-F238E27FC236}">
                      <a16:creationId xmlns:a16="http://schemas.microsoft.com/office/drawing/2014/main" id="{A49239BF-41AB-DB39-0D73-FCFD505F1B9B}"/>
                    </a:ext>
                  </a:extLst>
                </p:cNvPr>
                <p:cNvSpPr/>
                <p:nvPr/>
              </p:nvSpPr>
              <p:spPr>
                <a:xfrm>
                  <a:off x="4345408" y="5576816"/>
                  <a:ext cx="1780916" cy="309473"/>
                </a:xfrm>
                <a:prstGeom prst="roundRect">
                  <a:avLst/>
                </a:prstGeom>
                <a:solidFill>
                  <a:srgbClr val="0070C0">
                    <a:alpha val="28086"/>
                  </a:srgb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hidden layers </a:t>
                  </a:r>
                </a:p>
              </p:txBody>
            </p:sp>
            <p:grpSp>
              <p:nvGrpSpPr>
                <p:cNvPr id="107" name="Gruppieren 106">
                  <a:extLst>
                    <a:ext uri="{FF2B5EF4-FFF2-40B4-BE49-F238E27FC236}">
                      <a16:creationId xmlns:a16="http://schemas.microsoft.com/office/drawing/2014/main" id="{69C84FDF-1CC3-BA76-D499-C013A6616189}"/>
                    </a:ext>
                  </a:extLst>
                </p:cNvPr>
                <p:cNvGrpSpPr/>
                <p:nvPr/>
              </p:nvGrpSpPr>
              <p:grpSpPr>
                <a:xfrm>
                  <a:off x="1920972" y="2875585"/>
                  <a:ext cx="1765481" cy="1433674"/>
                  <a:chOff x="951692" y="2753024"/>
                  <a:chExt cx="1765481" cy="1433674"/>
                </a:xfrm>
              </p:grpSpPr>
              <p:sp>
                <p:nvSpPr>
                  <p:cNvPr id="75" name="Oval 74">
                    <a:extLst>
                      <a:ext uri="{FF2B5EF4-FFF2-40B4-BE49-F238E27FC236}">
                        <a16:creationId xmlns:a16="http://schemas.microsoft.com/office/drawing/2014/main" id="{ECE4D4E1-F4A8-95C7-A8BE-1783C4536006}"/>
                      </a:ext>
                    </a:extLst>
                  </p:cNvPr>
                  <p:cNvSpPr/>
                  <p:nvPr/>
                </p:nvSpPr>
                <p:spPr>
                  <a:xfrm>
                    <a:off x="951692" y="3285270"/>
                    <a:ext cx="360000" cy="360000"/>
                  </a:xfrm>
                  <a:prstGeom prst="ellipse">
                    <a:avLst/>
                  </a:prstGeom>
                  <a:solidFill>
                    <a:srgbClr val="FFC000"/>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sz="2000" b="1" dirty="0">
                      <a:solidFill>
                        <a:schemeClr val="tx1"/>
                      </a:solidFill>
                    </a:endParaRPr>
                  </a:p>
                </p:txBody>
              </p:sp>
              <p:sp>
                <p:nvSpPr>
                  <p:cNvPr id="78" name="Oval 77">
                    <a:extLst>
                      <a:ext uri="{FF2B5EF4-FFF2-40B4-BE49-F238E27FC236}">
                        <a16:creationId xmlns:a16="http://schemas.microsoft.com/office/drawing/2014/main" id="{6058EF9C-1177-5631-7AF1-D37A7E5A577B}"/>
                      </a:ext>
                    </a:extLst>
                  </p:cNvPr>
                  <p:cNvSpPr/>
                  <p:nvPr/>
                </p:nvSpPr>
                <p:spPr>
                  <a:xfrm>
                    <a:off x="2147838" y="2753024"/>
                    <a:ext cx="360000" cy="360000"/>
                  </a:xfrm>
                  <a:prstGeom prst="ellipse">
                    <a:avLst/>
                  </a:prstGeom>
                  <a:solidFill>
                    <a:srgbClr val="FFC000"/>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sz="2000" b="1" dirty="0">
                      <a:solidFill>
                        <a:schemeClr val="tx1"/>
                      </a:solidFill>
                    </a:endParaRPr>
                  </a:p>
                </p:txBody>
              </p:sp>
              <p:sp>
                <p:nvSpPr>
                  <p:cNvPr id="81" name="Oval 80">
                    <a:extLst>
                      <a:ext uri="{FF2B5EF4-FFF2-40B4-BE49-F238E27FC236}">
                        <a16:creationId xmlns:a16="http://schemas.microsoft.com/office/drawing/2014/main" id="{1DE400F6-42D6-E2FF-FE96-2322F7F7CABC}"/>
                      </a:ext>
                    </a:extLst>
                  </p:cNvPr>
                  <p:cNvSpPr/>
                  <p:nvPr/>
                </p:nvSpPr>
                <p:spPr>
                  <a:xfrm>
                    <a:off x="2147838" y="3280005"/>
                    <a:ext cx="360000" cy="360000"/>
                  </a:xfrm>
                  <a:prstGeom prst="ellipse">
                    <a:avLst/>
                  </a:prstGeom>
                  <a:solidFill>
                    <a:srgbClr val="FFC000"/>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sz="2000" b="1" dirty="0">
                      <a:solidFill>
                        <a:schemeClr val="tx1"/>
                      </a:solidFill>
                    </a:endParaRPr>
                  </a:p>
                </p:txBody>
              </p:sp>
              <p:sp>
                <p:nvSpPr>
                  <p:cNvPr id="84" name="Oval 83">
                    <a:extLst>
                      <a:ext uri="{FF2B5EF4-FFF2-40B4-BE49-F238E27FC236}">
                        <a16:creationId xmlns:a16="http://schemas.microsoft.com/office/drawing/2014/main" id="{ADA1280A-C4FA-8722-670B-FE1E7B0A204C}"/>
                      </a:ext>
                    </a:extLst>
                  </p:cNvPr>
                  <p:cNvSpPr/>
                  <p:nvPr/>
                </p:nvSpPr>
                <p:spPr>
                  <a:xfrm>
                    <a:off x="2147838" y="3826698"/>
                    <a:ext cx="360000" cy="360000"/>
                  </a:xfrm>
                  <a:prstGeom prst="ellipse">
                    <a:avLst/>
                  </a:prstGeom>
                  <a:solidFill>
                    <a:srgbClr val="FFC000"/>
                  </a:solidFill>
                  <a:ln>
                    <a:noFill/>
                  </a:ln>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sz="2000" b="1" dirty="0">
                      <a:solidFill>
                        <a:schemeClr val="tx1"/>
                      </a:solidFill>
                    </a:endParaRPr>
                  </a:p>
                </p:txBody>
              </p:sp>
              <mc:AlternateContent xmlns:mc="http://schemas.openxmlformats.org/markup-compatibility/2006" xmlns:a14="http://schemas.microsoft.com/office/drawing/2010/main">
                <mc:Choice Requires="a14">
                  <p:sp>
                    <p:nvSpPr>
                      <p:cNvPr id="91" name="Textfeld 90">
                        <a:extLst>
                          <a:ext uri="{FF2B5EF4-FFF2-40B4-BE49-F238E27FC236}">
                            <a16:creationId xmlns:a16="http://schemas.microsoft.com/office/drawing/2014/main" id="{3F02B4BE-3AD4-C6D1-3CC4-1D5CC5512455}"/>
                          </a:ext>
                        </a:extLst>
                      </p:cNvPr>
                      <p:cNvSpPr txBox="1"/>
                      <p:nvPr/>
                    </p:nvSpPr>
                    <p:spPr>
                      <a:xfrm>
                        <a:off x="2017232" y="3817219"/>
                        <a:ext cx="699941" cy="33855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de-DE" sz="1600" b="0" i="1" smtClean="0">
                                  <a:solidFill>
                                    <a:schemeClr val="tx1"/>
                                  </a:solidFill>
                                  <a:latin typeface="Cambria Math" panose="02040503050406030204" pitchFamily="18" charset="0"/>
                                </a:rPr>
                                <m:t>𝐽</m:t>
                              </m:r>
                            </m:oMath>
                          </m:oMathPara>
                        </a14:m>
                        <a:endParaRPr lang="en-US" sz="1100" dirty="0">
                          <a:solidFill>
                            <a:schemeClr val="tx1"/>
                          </a:solidFill>
                        </a:endParaRPr>
                      </a:p>
                    </p:txBody>
                  </p:sp>
                </mc:Choice>
                <mc:Fallback xmlns="">
                  <p:sp>
                    <p:nvSpPr>
                      <p:cNvPr id="91" name="Textfeld 90">
                        <a:extLst>
                          <a:ext uri="{FF2B5EF4-FFF2-40B4-BE49-F238E27FC236}">
                            <a16:creationId xmlns:a16="http://schemas.microsoft.com/office/drawing/2014/main" id="{3F02B4BE-3AD4-C6D1-3CC4-1D5CC5512455}"/>
                          </a:ext>
                        </a:extLst>
                      </p:cNvPr>
                      <p:cNvSpPr txBox="1">
                        <a:spLocks noRot="1" noChangeAspect="1" noMove="1" noResize="1" noEditPoints="1" noAdjustHandles="1" noChangeArrowheads="1" noChangeShapeType="1" noTextEdit="1"/>
                      </p:cNvSpPr>
                      <p:nvPr/>
                    </p:nvSpPr>
                    <p:spPr>
                      <a:xfrm>
                        <a:off x="2017232" y="3817219"/>
                        <a:ext cx="699941" cy="338554"/>
                      </a:xfrm>
                      <a:prstGeom prst="rect">
                        <a:avLst/>
                      </a:prstGeom>
                      <a:blipFill>
                        <a:blip r:embed="rId2"/>
                        <a:stretch>
                          <a:fillRect b="-10714"/>
                        </a:stretch>
                      </a:blipFill>
                    </p:spPr>
                    <p:txBody>
                      <a:bodyPr/>
                      <a:lstStyle/>
                      <a:p>
                        <a:r>
                          <a:rPr lang="en-US">
                            <a:noFill/>
                          </a:rPr>
                          <a:t> </a:t>
                        </a:r>
                      </a:p>
                    </p:txBody>
                  </p:sp>
                </mc:Fallback>
              </mc:AlternateContent>
              <p:cxnSp>
                <p:nvCxnSpPr>
                  <p:cNvPr id="95" name="Gerade Verbindung mit Pfeil 94">
                    <a:extLst>
                      <a:ext uri="{FF2B5EF4-FFF2-40B4-BE49-F238E27FC236}">
                        <a16:creationId xmlns:a16="http://schemas.microsoft.com/office/drawing/2014/main" id="{929A6BD2-2659-2410-0AC8-6275D2FC3729}"/>
                      </a:ext>
                    </a:extLst>
                  </p:cNvPr>
                  <p:cNvCxnSpPr>
                    <a:cxnSpLocks/>
                  </p:cNvCxnSpPr>
                  <p:nvPr/>
                </p:nvCxnSpPr>
                <p:spPr>
                  <a:xfrm flipV="1">
                    <a:off x="1295621" y="2967954"/>
                    <a:ext cx="873541" cy="49571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6" name="Gerade Verbindung mit Pfeil 95">
                    <a:extLst>
                      <a:ext uri="{FF2B5EF4-FFF2-40B4-BE49-F238E27FC236}">
                        <a16:creationId xmlns:a16="http://schemas.microsoft.com/office/drawing/2014/main" id="{3C466CE0-58EF-FB70-7284-E665AEC03A1F}"/>
                      </a:ext>
                    </a:extLst>
                  </p:cNvPr>
                  <p:cNvCxnSpPr>
                    <a:cxnSpLocks/>
                  </p:cNvCxnSpPr>
                  <p:nvPr/>
                </p:nvCxnSpPr>
                <p:spPr>
                  <a:xfrm>
                    <a:off x="1307843" y="3444902"/>
                    <a:ext cx="866597" cy="584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7" name="Gerade Verbindung mit Pfeil 96">
                    <a:extLst>
                      <a:ext uri="{FF2B5EF4-FFF2-40B4-BE49-F238E27FC236}">
                        <a16:creationId xmlns:a16="http://schemas.microsoft.com/office/drawing/2014/main" id="{27F20E78-F5CA-87D2-FAFF-B24BD639DF86}"/>
                      </a:ext>
                    </a:extLst>
                  </p:cNvPr>
                  <p:cNvCxnSpPr>
                    <a:cxnSpLocks/>
                  </p:cNvCxnSpPr>
                  <p:nvPr/>
                </p:nvCxnSpPr>
                <p:spPr>
                  <a:xfrm>
                    <a:off x="1318106" y="3444902"/>
                    <a:ext cx="856334" cy="4752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13" name="Abgerundetes Rechteck 112">
                  <a:extLst>
                    <a:ext uri="{FF2B5EF4-FFF2-40B4-BE49-F238E27FC236}">
                      <a16:creationId xmlns:a16="http://schemas.microsoft.com/office/drawing/2014/main" id="{D7955415-E8CD-F329-3B20-32514AB31A1E}"/>
                    </a:ext>
                  </a:extLst>
                </p:cNvPr>
                <p:cNvSpPr/>
                <p:nvPr/>
              </p:nvSpPr>
              <p:spPr>
                <a:xfrm>
                  <a:off x="2695897" y="5567931"/>
                  <a:ext cx="1191892" cy="309473"/>
                </a:xfrm>
                <a:prstGeom prst="roundRect">
                  <a:avLst/>
                </a:prstGeom>
                <a:solidFill>
                  <a:srgbClr val="FFC000">
                    <a:alpha val="28086"/>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3 inputs</a:t>
                  </a:r>
                </a:p>
              </p:txBody>
            </p:sp>
            <p:sp>
              <p:nvSpPr>
                <p:cNvPr id="131" name="Textfeld 130">
                  <a:extLst>
                    <a:ext uri="{FF2B5EF4-FFF2-40B4-BE49-F238E27FC236}">
                      <a16:creationId xmlns:a16="http://schemas.microsoft.com/office/drawing/2014/main" id="{94FAEE1E-7400-A2D9-671F-7D99CA3E1CD8}"/>
                    </a:ext>
                  </a:extLst>
                </p:cNvPr>
                <p:cNvSpPr txBox="1"/>
                <p:nvPr/>
              </p:nvSpPr>
              <p:spPr>
                <a:xfrm>
                  <a:off x="4218925" y="2812561"/>
                  <a:ext cx="743570" cy="338554"/>
                </a:xfrm>
                <a:prstGeom prst="rect">
                  <a:avLst/>
                </a:prstGeom>
                <a:noFill/>
              </p:spPr>
              <p:txBody>
                <a:bodyPr wrap="square" rtlCol="0">
                  <a:spAutoFit/>
                </a:bodyPr>
                <a:lstStyle/>
                <a:p>
                  <a:r>
                    <a:rPr lang="en-US" sz="1600" dirty="0"/>
                    <a:t>SP</a:t>
                  </a:r>
                </a:p>
              </p:txBody>
            </p:sp>
            <p:sp>
              <p:nvSpPr>
                <p:cNvPr id="132" name="Textfeld 131">
                  <a:extLst>
                    <a:ext uri="{FF2B5EF4-FFF2-40B4-BE49-F238E27FC236}">
                      <a16:creationId xmlns:a16="http://schemas.microsoft.com/office/drawing/2014/main" id="{953E506C-CB1A-DF65-8A97-B3A58CC4B472}"/>
                    </a:ext>
                  </a:extLst>
                </p:cNvPr>
                <p:cNvSpPr txBox="1"/>
                <p:nvPr/>
              </p:nvSpPr>
              <p:spPr>
                <a:xfrm>
                  <a:off x="4212144" y="3199193"/>
                  <a:ext cx="743570" cy="338554"/>
                </a:xfrm>
                <a:prstGeom prst="rect">
                  <a:avLst/>
                </a:prstGeom>
                <a:noFill/>
              </p:spPr>
              <p:txBody>
                <a:bodyPr wrap="square" rtlCol="0">
                  <a:spAutoFit/>
                </a:bodyPr>
                <a:lstStyle/>
                <a:p>
                  <a:r>
                    <a:rPr lang="en-US" sz="1600" dirty="0"/>
                    <a:t>SP</a:t>
                  </a:r>
                </a:p>
              </p:txBody>
            </p:sp>
            <p:sp>
              <p:nvSpPr>
                <p:cNvPr id="133" name="Textfeld 132">
                  <a:extLst>
                    <a:ext uri="{FF2B5EF4-FFF2-40B4-BE49-F238E27FC236}">
                      <a16:creationId xmlns:a16="http://schemas.microsoft.com/office/drawing/2014/main" id="{78BEA3B6-4216-3DC3-8CD1-2E1230BCE949}"/>
                    </a:ext>
                  </a:extLst>
                </p:cNvPr>
                <p:cNvSpPr txBox="1"/>
                <p:nvPr/>
              </p:nvSpPr>
              <p:spPr>
                <a:xfrm>
                  <a:off x="4215489" y="4010367"/>
                  <a:ext cx="743570" cy="338554"/>
                </a:xfrm>
                <a:prstGeom prst="rect">
                  <a:avLst/>
                </a:prstGeom>
                <a:noFill/>
              </p:spPr>
              <p:txBody>
                <a:bodyPr wrap="square" rtlCol="0">
                  <a:spAutoFit/>
                </a:bodyPr>
                <a:lstStyle/>
                <a:p>
                  <a:r>
                    <a:rPr lang="en-US" sz="1600" dirty="0"/>
                    <a:t>SP</a:t>
                  </a:r>
                </a:p>
              </p:txBody>
            </p:sp>
            <p:sp>
              <p:nvSpPr>
                <p:cNvPr id="134" name="Textfeld 133">
                  <a:extLst>
                    <a:ext uri="{FF2B5EF4-FFF2-40B4-BE49-F238E27FC236}">
                      <a16:creationId xmlns:a16="http://schemas.microsoft.com/office/drawing/2014/main" id="{72695236-D963-A859-4315-B08B5F22E2D9}"/>
                    </a:ext>
                  </a:extLst>
                </p:cNvPr>
                <p:cNvSpPr txBox="1"/>
                <p:nvPr/>
              </p:nvSpPr>
              <p:spPr>
                <a:xfrm>
                  <a:off x="5623287" y="2822098"/>
                  <a:ext cx="743570" cy="338554"/>
                </a:xfrm>
                <a:prstGeom prst="rect">
                  <a:avLst/>
                </a:prstGeom>
                <a:noFill/>
              </p:spPr>
              <p:txBody>
                <a:bodyPr wrap="square" rtlCol="0">
                  <a:spAutoFit/>
                </a:bodyPr>
                <a:lstStyle/>
                <a:p>
                  <a:r>
                    <a:rPr lang="en-US" sz="1600" dirty="0"/>
                    <a:t>SP</a:t>
                  </a:r>
                </a:p>
              </p:txBody>
            </p:sp>
            <p:sp>
              <p:nvSpPr>
                <p:cNvPr id="135" name="Textfeld 134">
                  <a:extLst>
                    <a:ext uri="{FF2B5EF4-FFF2-40B4-BE49-F238E27FC236}">
                      <a16:creationId xmlns:a16="http://schemas.microsoft.com/office/drawing/2014/main" id="{FA318E0B-C866-7764-10F6-66121EA92063}"/>
                    </a:ext>
                  </a:extLst>
                </p:cNvPr>
                <p:cNvSpPr txBox="1"/>
                <p:nvPr/>
              </p:nvSpPr>
              <p:spPr>
                <a:xfrm>
                  <a:off x="5618009" y="3208730"/>
                  <a:ext cx="743570" cy="338554"/>
                </a:xfrm>
                <a:prstGeom prst="rect">
                  <a:avLst/>
                </a:prstGeom>
                <a:noFill/>
              </p:spPr>
              <p:txBody>
                <a:bodyPr wrap="square" rtlCol="0">
                  <a:spAutoFit/>
                </a:bodyPr>
                <a:lstStyle/>
                <a:p>
                  <a:r>
                    <a:rPr lang="en-US" sz="1600" dirty="0"/>
                    <a:t>SP</a:t>
                  </a:r>
                </a:p>
              </p:txBody>
            </p:sp>
            <p:sp>
              <p:nvSpPr>
                <p:cNvPr id="136" name="Textfeld 135">
                  <a:extLst>
                    <a:ext uri="{FF2B5EF4-FFF2-40B4-BE49-F238E27FC236}">
                      <a16:creationId xmlns:a16="http://schemas.microsoft.com/office/drawing/2014/main" id="{24F702CA-5EDB-C385-FB56-44B706603726}"/>
                    </a:ext>
                  </a:extLst>
                </p:cNvPr>
                <p:cNvSpPr txBox="1"/>
                <p:nvPr/>
              </p:nvSpPr>
              <p:spPr>
                <a:xfrm>
                  <a:off x="5597585" y="4009984"/>
                  <a:ext cx="743570" cy="338554"/>
                </a:xfrm>
                <a:prstGeom prst="rect">
                  <a:avLst/>
                </a:prstGeom>
                <a:noFill/>
              </p:spPr>
              <p:txBody>
                <a:bodyPr wrap="square" rtlCol="0">
                  <a:spAutoFit/>
                </a:bodyPr>
                <a:lstStyle/>
                <a:p>
                  <a:r>
                    <a:rPr lang="en-US" sz="1600" dirty="0"/>
                    <a:t>SP</a:t>
                  </a:r>
                </a:p>
              </p:txBody>
            </p:sp>
            <p:cxnSp>
              <p:nvCxnSpPr>
                <p:cNvPr id="137" name="Gerade Verbindung mit Pfeil 136">
                  <a:extLst>
                    <a:ext uri="{FF2B5EF4-FFF2-40B4-BE49-F238E27FC236}">
                      <a16:creationId xmlns:a16="http://schemas.microsoft.com/office/drawing/2014/main" id="{360466E1-BD7D-86EE-C533-2448C06734D6}"/>
                    </a:ext>
                  </a:extLst>
                </p:cNvPr>
                <p:cNvCxnSpPr>
                  <a:cxnSpLocks/>
                  <a:endCxn id="30" idx="2"/>
                </p:cNvCxnSpPr>
                <p:nvPr/>
              </p:nvCxnSpPr>
              <p:spPr>
                <a:xfrm>
                  <a:off x="6010385" y="3006053"/>
                  <a:ext cx="1259565" cy="4674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0" name="Gerade Verbindung mit Pfeil 139">
                  <a:extLst>
                    <a:ext uri="{FF2B5EF4-FFF2-40B4-BE49-F238E27FC236}">
                      <a16:creationId xmlns:a16="http://schemas.microsoft.com/office/drawing/2014/main" id="{DED3C965-5975-B177-541D-ED60F62F7C8D}"/>
                    </a:ext>
                  </a:extLst>
                </p:cNvPr>
                <p:cNvCxnSpPr>
                  <a:cxnSpLocks/>
                  <a:endCxn id="30" idx="2"/>
                </p:cNvCxnSpPr>
                <p:nvPr/>
              </p:nvCxnSpPr>
              <p:spPr>
                <a:xfrm>
                  <a:off x="6010385" y="3393305"/>
                  <a:ext cx="1259565" cy="801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3" name="Gerade Verbindung mit Pfeil 142">
                  <a:extLst>
                    <a:ext uri="{FF2B5EF4-FFF2-40B4-BE49-F238E27FC236}">
                      <a16:creationId xmlns:a16="http://schemas.microsoft.com/office/drawing/2014/main" id="{A1DDAEA7-CD73-4872-1626-FAF7DB758A53}"/>
                    </a:ext>
                  </a:extLst>
                </p:cNvPr>
                <p:cNvCxnSpPr>
                  <a:cxnSpLocks/>
                  <a:endCxn id="30" idx="2"/>
                </p:cNvCxnSpPr>
                <p:nvPr/>
              </p:nvCxnSpPr>
              <p:spPr>
                <a:xfrm flipV="1">
                  <a:off x="6010385" y="3473454"/>
                  <a:ext cx="1259565" cy="71921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6" name="Abgerundetes Rechteck 145">
                  <a:extLst>
                    <a:ext uri="{FF2B5EF4-FFF2-40B4-BE49-F238E27FC236}">
                      <a16:creationId xmlns:a16="http://schemas.microsoft.com/office/drawing/2014/main" id="{7C0EDD9D-1BD3-35B9-F201-A5C361313D22}"/>
                    </a:ext>
                  </a:extLst>
                </p:cNvPr>
                <p:cNvSpPr/>
                <p:nvPr/>
              </p:nvSpPr>
              <p:spPr>
                <a:xfrm>
                  <a:off x="2849877" y="2032012"/>
                  <a:ext cx="876254" cy="3309679"/>
                </a:xfrm>
                <a:prstGeom prst="roundRect">
                  <a:avLst/>
                </a:prstGeom>
                <a:solidFill>
                  <a:srgbClr val="FFC000">
                    <a:alpha val="27018"/>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Abgerundetes Rechteck 146">
                  <a:extLst>
                    <a:ext uri="{FF2B5EF4-FFF2-40B4-BE49-F238E27FC236}">
                      <a16:creationId xmlns:a16="http://schemas.microsoft.com/office/drawing/2014/main" id="{880DBCEB-E0CB-7E53-C4FA-7952F1BC790A}"/>
                    </a:ext>
                  </a:extLst>
                </p:cNvPr>
                <p:cNvSpPr/>
                <p:nvPr/>
              </p:nvSpPr>
              <p:spPr>
                <a:xfrm>
                  <a:off x="6984061" y="2032013"/>
                  <a:ext cx="876254" cy="3309679"/>
                </a:xfrm>
                <a:prstGeom prst="roundRect">
                  <a:avLst/>
                </a:prstGeom>
                <a:solidFill>
                  <a:srgbClr val="FF0000">
                    <a:alpha val="27018"/>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48" name="Textfeld 147">
                      <a:extLst>
                        <a:ext uri="{FF2B5EF4-FFF2-40B4-BE49-F238E27FC236}">
                          <a16:creationId xmlns:a16="http://schemas.microsoft.com/office/drawing/2014/main" id="{1371E4E2-398F-8D63-2B7A-CC0C8BD91A3E}"/>
                        </a:ext>
                      </a:extLst>
                    </p:cNvPr>
                    <p:cNvSpPr txBox="1"/>
                    <p:nvPr/>
                  </p:nvSpPr>
                  <p:spPr>
                    <a:xfrm>
                      <a:off x="7083132" y="3304177"/>
                      <a:ext cx="743570"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panose="02040503050406030204" pitchFamily="18" charset="0"/>
                              </a:rPr>
                              <m:t>𝑊</m:t>
                            </m:r>
                          </m:oMath>
                        </m:oMathPara>
                      </a14:m>
                      <a:endParaRPr lang="en-US" sz="1600" dirty="0"/>
                    </a:p>
                  </p:txBody>
                </p:sp>
              </mc:Choice>
              <mc:Fallback xmlns="">
                <p:sp>
                  <p:nvSpPr>
                    <p:cNvPr id="148" name="Textfeld 147">
                      <a:extLst>
                        <a:ext uri="{FF2B5EF4-FFF2-40B4-BE49-F238E27FC236}">
                          <a16:creationId xmlns:a16="http://schemas.microsoft.com/office/drawing/2014/main" id="{1371E4E2-398F-8D63-2B7A-CC0C8BD91A3E}"/>
                        </a:ext>
                      </a:extLst>
                    </p:cNvPr>
                    <p:cNvSpPr txBox="1">
                      <a:spLocks noRot="1" noChangeAspect="1" noMove="1" noResize="1" noEditPoints="1" noAdjustHandles="1" noChangeArrowheads="1" noChangeShapeType="1" noTextEdit="1"/>
                    </p:cNvSpPr>
                    <p:nvPr/>
                  </p:nvSpPr>
                  <p:spPr>
                    <a:xfrm>
                      <a:off x="7083132" y="3304177"/>
                      <a:ext cx="743570" cy="338554"/>
                    </a:xfrm>
                    <a:prstGeom prst="rect">
                      <a:avLst/>
                    </a:prstGeom>
                    <a:blipFill>
                      <a:blip r:embed="rId3"/>
                      <a:stretch>
                        <a:fillRect/>
                      </a:stretch>
                    </a:blipFill>
                  </p:spPr>
                  <p:txBody>
                    <a:bodyPr/>
                    <a:lstStyle/>
                    <a:p>
                      <a:r>
                        <a:rPr lang="en-US">
                          <a:noFill/>
                        </a:rPr>
                        <a:t> </a:t>
                      </a:r>
                    </a:p>
                  </p:txBody>
                </p:sp>
              </mc:Fallback>
            </mc:AlternateContent>
            <p:cxnSp>
              <p:nvCxnSpPr>
                <p:cNvPr id="162" name="Gerade Verbindung mit Pfeil 161">
                  <a:extLst>
                    <a:ext uri="{FF2B5EF4-FFF2-40B4-BE49-F238E27FC236}">
                      <a16:creationId xmlns:a16="http://schemas.microsoft.com/office/drawing/2014/main" id="{C18C57FC-0579-225A-1592-25534C3DEA23}"/>
                    </a:ext>
                  </a:extLst>
                </p:cNvPr>
                <p:cNvCxnSpPr>
                  <a:cxnSpLocks/>
                  <a:endCxn id="131" idx="1"/>
                </p:cNvCxnSpPr>
                <p:nvPr/>
              </p:nvCxnSpPr>
              <p:spPr>
                <a:xfrm flipV="1">
                  <a:off x="3485844" y="2981838"/>
                  <a:ext cx="733081" cy="1415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3" name="Gerade Verbindung mit Pfeil 162">
                  <a:extLst>
                    <a:ext uri="{FF2B5EF4-FFF2-40B4-BE49-F238E27FC236}">
                      <a16:creationId xmlns:a16="http://schemas.microsoft.com/office/drawing/2014/main" id="{8099D8E6-1CB1-1932-8AB7-1E98C92AFEBB}"/>
                    </a:ext>
                  </a:extLst>
                </p:cNvPr>
                <p:cNvCxnSpPr>
                  <a:cxnSpLocks/>
                  <a:endCxn id="132" idx="1"/>
                </p:cNvCxnSpPr>
                <p:nvPr/>
              </p:nvCxnSpPr>
              <p:spPr>
                <a:xfrm>
                  <a:off x="3489280" y="3141617"/>
                  <a:ext cx="722864" cy="2268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4" name="Gerade Verbindung mit Pfeil 163">
                  <a:extLst>
                    <a:ext uri="{FF2B5EF4-FFF2-40B4-BE49-F238E27FC236}">
                      <a16:creationId xmlns:a16="http://schemas.microsoft.com/office/drawing/2014/main" id="{8A33B23C-2455-93AD-61CE-F6D396413E27}"/>
                    </a:ext>
                  </a:extLst>
                </p:cNvPr>
                <p:cNvCxnSpPr>
                  <a:cxnSpLocks/>
                  <a:endCxn id="133" idx="1"/>
                </p:cNvCxnSpPr>
                <p:nvPr/>
              </p:nvCxnSpPr>
              <p:spPr>
                <a:xfrm>
                  <a:off x="3461520" y="3078098"/>
                  <a:ext cx="753969" cy="110154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0" name="Gerade Verbindung mit Pfeil 179">
                  <a:extLst>
                    <a:ext uri="{FF2B5EF4-FFF2-40B4-BE49-F238E27FC236}">
                      <a16:creationId xmlns:a16="http://schemas.microsoft.com/office/drawing/2014/main" id="{B8F3BBCC-9949-4524-7751-AE34B53D5829}"/>
                    </a:ext>
                  </a:extLst>
                </p:cNvPr>
                <p:cNvCxnSpPr>
                  <a:cxnSpLocks/>
                  <a:endCxn id="131" idx="1"/>
                </p:cNvCxnSpPr>
                <p:nvPr/>
              </p:nvCxnSpPr>
              <p:spPr>
                <a:xfrm flipV="1">
                  <a:off x="3461520" y="2981838"/>
                  <a:ext cx="757405" cy="64844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1" name="Gerade Verbindung mit Pfeil 180">
                  <a:extLst>
                    <a:ext uri="{FF2B5EF4-FFF2-40B4-BE49-F238E27FC236}">
                      <a16:creationId xmlns:a16="http://schemas.microsoft.com/office/drawing/2014/main" id="{2E980732-ADC2-BBEC-B9BA-400D4D9067FA}"/>
                    </a:ext>
                  </a:extLst>
                </p:cNvPr>
                <p:cNvCxnSpPr>
                  <a:cxnSpLocks/>
                  <a:endCxn id="133" idx="1"/>
                </p:cNvCxnSpPr>
                <p:nvPr/>
              </p:nvCxnSpPr>
              <p:spPr>
                <a:xfrm>
                  <a:off x="3461520" y="3613568"/>
                  <a:ext cx="753969" cy="5660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2" name="Gerade Verbindung mit Pfeil 181">
                  <a:extLst>
                    <a:ext uri="{FF2B5EF4-FFF2-40B4-BE49-F238E27FC236}">
                      <a16:creationId xmlns:a16="http://schemas.microsoft.com/office/drawing/2014/main" id="{8C767D50-44CA-F7E5-35D4-487D1161D923}"/>
                    </a:ext>
                  </a:extLst>
                </p:cNvPr>
                <p:cNvCxnSpPr>
                  <a:cxnSpLocks/>
                  <a:endCxn id="132" idx="1"/>
                </p:cNvCxnSpPr>
                <p:nvPr/>
              </p:nvCxnSpPr>
              <p:spPr>
                <a:xfrm flipV="1">
                  <a:off x="3447096" y="3368470"/>
                  <a:ext cx="765048" cy="2618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3" name="Gerade Verbindung mit Pfeil 202">
                  <a:extLst>
                    <a:ext uri="{FF2B5EF4-FFF2-40B4-BE49-F238E27FC236}">
                      <a16:creationId xmlns:a16="http://schemas.microsoft.com/office/drawing/2014/main" id="{896147C6-D4BC-D24C-6205-E5CF4A5A43A0}"/>
                    </a:ext>
                  </a:extLst>
                </p:cNvPr>
                <p:cNvCxnSpPr>
                  <a:cxnSpLocks/>
                  <a:endCxn id="132" idx="1"/>
                </p:cNvCxnSpPr>
                <p:nvPr/>
              </p:nvCxnSpPr>
              <p:spPr>
                <a:xfrm flipV="1">
                  <a:off x="3485844" y="3368470"/>
                  <a:ext cx="726300" cy="7987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4" name="Gerade Verbindung mit Pfeil 203">
                  <a:extLst>
                    <a:ext uri="{FF2B5EF4-FFF2-40B4-BE49-F238E27FC236}">
                      <a16:creationId xmlns:a16="http://schemas.microsoft.com/office/drawing/2014/main" id="{194CE4C5-14D0-0637-9E29-2D4BFDCE4F2C}"/>
                    </a:ext>
                  </a:extLst>
                </p:cNvPr>
                <p:cNvCxnSpPr>
                  <a:cxnSpLocks/>
                  <a:endCxn id="131" idx="1"/>
                </p:cNvCxnSpPr>
                <p:nvPr/>
              </p:nvCxnSpPr>
              <p:spPr>
                <a:xfrm flipV="1">
                  <a:off x="3514025" y="2981838"/>
                  <a:ext cx="704900" cy="11651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5" name="Gerade Verbindung mit Pfeil 204">
                  <a:extLst>
                    <a:ext uri="{FF2B5EF4-FFF2-40B4-BE49-F238E27FC236}">
                      <a16:creationId xmlns:a16="http://schemas.microsoft.com/office/drawing/2014/main" id="{778B5461-899D-F699-F88E-903D7F8F43B9}"/>
                    </a:ext>
                  </a:extLst>
                </p:cNvPr>
                <p:cNvCxnSpPr>
                  <a:cxnSpLocks/>
                  <a:endCxn id="133" idx="1"/>
                </p:cNvCxnSpPr>
                <p:nvPr/>
              </p:nvCxnSpPr>
              <p:spPr>
                <a:xfrm>
                  <a:off x="3514025" y="4179261"/>
                  <a:ext cx="701464" cy="3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4" name="Gerade Verbindung mit Pfeil 53">
                  <a:extLst>
                    <a:ext uri="{FF2B5EF4-FFF2-40B4-BE49-F238E27FC236}">
                      <a16:creationId xmlns:a16="http://schemas.microsoft.com/office/drawing/2014/main" id="{A1302160-3E8A-8C5A-6065-6B37703946EC}"/>
                    </a:ext>
                  </a:extLst>
                </p:cNvPr>
                <p:cNvCxnSpPr>
                  <a:cxnSpLocks/>
                  <a:endCxn id="77" idx="2"/>
                </p:cNvCxnSpPr>
                <p:nvPr/>
              </p:nvCxnSpPr>
              <p:spPr>
                <a:xfrm flipV="1">
                  <a:off x="7865762" y="3499378"/>
                  <a:ext cx="1137012" cy="1421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59" name="Textfeld 58">
                      <a:extLst>
                        <a:ext uri="{FF2B5EF4-FFF2-40B4-BE49-F238E27FC236}">
                          <a16:creationId xmlns:a16="http://schemas.microsoft.com/office/drawing/2014/main" id="{C6645415-0A7D-922D-5ED2-89B4FCE08E75}"/>
                        </a:ext>
                      </a:extLst>
                    </p:cNvPr>
                    <p:cNvSpPr txBox="1"/>
                    <p:nvPr/>
                  </p:nvSpPr>
                  <p:spPr>
                    <a:xfrm>
                      <a:off x="7686362" y="2810783"/>
                      <a:ext cx="1440000" cy="63658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rPr>
                                  <m:t>𝜕</m:t>
                                </m:r>
                                <m:r>
                                  <a:rPr lang="de-DE" b="0" i="1" smtClean="0">
                                    <a:latin typeface="Cambria Math" panose="02040503050406030204" pitchFamily="18" charset="0"/>
                                  </a:rPr>
                                  <m:t>𝑊</m:t>
                                </m:r>
                                <m:d>
                                  <m:dPr>
                                    <m:ctrlPr>
                                      <a:rPr lang="de-DE" b="0" i="1" smtClean="0">
                                        <a:latin typeface="Cambria Math" panose="02040503050406030204" pitchFamily="18" charset="0"/>
                                      </a:rPr>
                                    </m:ctrlPr>
                                  </m:dPr>
                                  <m:e>
                                    <m:r>
                                      <a:rPr lang="de-DE" b="1" i="1" smtClean="0">
                                        <a:latin typeface="Cambria Math" panose="02040503050406030204" pitchFamily="18" charset="0"/>
                                      </a:rPr>
                                      <m:t>𝑭</m:t>
                                    </m:r>
                                  </m:e>
                                </m:d>
                              </m:num>
                              <m:den>
                                <m:r>
                                  <a:rPr lang="en-US" i="1" smtClean="0">
                                    <a:latin typeface="Cambria Math" panose="02040503050406030204" pitchFamily="18" charset="0"/>
                                  </a:rPr>
                                  <m:t>𝜕</m:t>
                                </m:r>
                                <m:r>
                                  <a:rPr lang="de-DE" b="1" i="1" smtClean="0">
                                    <a:latin typeface="Cambria Math" panose="02040503050406030204" pitchFamily="18" charset="0"/>
                                  </a:rPr>
                                  <m:t>𝑭</m:t>
                                </m:r>
                              </m:den>
                            </m:f>
                          </m:oMath>
                        </m:oMathPara>
                      </a14:m>
                      <a:endParaRPr lang="en-US" dirty="0"/>
                    </a:p>
                  </p:txBody>
                </p:sp>
              </mc:Choice>
              <mc:Fallback xmlns="">
                <p:sp>
                  <p:nvSpPr>
                    <p:cNvPr id="59" name="Textfeld 58">
                      <a:extLst>
                        <a:ext uri="{FF2B5EF4-FFF2-40B4-BE49-F238E27FC236}">
                          <a16:creationId xmlns:a16="http://schemas.microsoft.com/office/drawing/2014/main" id="{C6645415-0A7D-922D-5ED2-89B4FCE08E75}"/>
                        </a:ext>
                      </a:extLst>
                    </p:cNvPr>
                    <p:cNvSpPr txBox="1">
                      <a:spLocks noRot="1" noChangeAspect="1" noMove="1" noResize="1" noEditPoints="1" noAdjustHandles="1" noChangeArrowheads="1" noChangeShapeType="1" noTextEdit="1"/>
                    </p:cNvSpPr>
                    <p:nvPr/>
                  </p:nvSpPr>
                  <p:spPr>
                    <a:xfrm>
                      <a:off x="7686362" y="2810783"/>
                      <a:ext cx="1440000" cy="636585"/>
                    </a:xfrm>
                    <a:prstGeom prst="rect">
                      <a:avLst/>
                    </a:prstGeom>
                    <a:blipFill>
                      <a:blip r:embed="rId4"/>
                      <a:stretch>
                        <a:fillRect b="-1923"/>
                      </a:stretch>
                    </a:blipFill>
                  </p:spPr>
                  <p:txBody>
                    <a:bodyPr/>
                    <a:lstStyle/>
                    <a:p>
                      <a:r>
                        <a:rPr lang="en-US">
                          <a:noFill/>
                        </a:rPr>
                        <a:t> </a:t>
                      </a:r>
                    </a:p>
                  </p:txBody>
                </p:sp>
              </mc:Fallback>
            </mc:AlternateContent>
            <p:sp>
              <p:nvSpPr>
                <p:cNvPr id="77" name="Oval 76">
                  <a:extLst>
                    <a:ext uri="{FF2B5EF4-FFF2-40B4-BE49-F238E27FC236}">
                      <a16:creationId xmlns:a16="http://schemas.microsoft.com/office/drawing/2014/main" id="{C58F3051-63E1-387A-3550-50500E38C403}"/>
                    </a:ext>
                  </a:extLst>
                </p:cNvPr>
                <p:cNvSpPr/>
                <p:nvPr/>
              </p:nvSpPr>
              <p:spPr>
                <a:xfrm>
                  <a:off x="9002774" y="3319378"/>
                  <a:ext cx="360000" cy="36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61" name="Textfeld 60">
                      <a:extLst>
                        <a:ext uri="{FF2B5EF4-FFF2-40B4-BE49-F238E27FC236}">
                          <a16:creationId xmlns:a16="http://schemas.microsoft.com/office/drawing/2014/main" id="{6CF422C4-4D59-6417-07CF-3116DCD979C2}"/>
                        </a:ext>
                      </a:extLst>
                    </p:cNvPr>
                    <p:cNvSpPr txBox="1"/>
                    <p:nvPr/>
                  </p:nvSpPr>
                  <p:spPr>
                    <a:xfrm>
                      <a:off x="8756279" y="3314900"/>
                      <a:ext cx="876254" cy="33855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r>
                              <a:rPr lang="de-DE" sz="1600" b="1" i="1" smtClean="0">
                                <a:solidFill>
                                  <a:schemeClr val="tx1"/>
                                </a:solidFill>
                                <a:latin typeface="Cambria Math" panose="02040503050406030204" pitchFamily="18" charset="0"/>
                              </a:rPr>
                              <m:t>𝑷</m:t>
                            </m:r>
                          </m:oMath>
                        </m:oMathPara>
                      </a14:m>
                      <a:endParaRPr lang="en-US" sz="1100" b="1" dirty="0">
                        <a:solidFill>
                          <a:schemeClr val="tx1"/>
                        </a:solidFill>
                      </a:endParaRPr>
                    </a:p>
                  </p:txBody>
                </p:sp>
              </mc:Choice>
              <mc:Fallback xmlns="">
                <p:sp>
                  <p:nvSpPr>
                    <p:cNvPr id="61" name="Textfeld 60">
                      <a:extLst>
                        <a:ext uri="{FF2B5EF4-FFF2-40B4-BE49-F238E27FC236}">
                          <a16:creationId xmlns:a16="http://schemas.microsoft.com/office/drawing/2014/main" id="{6CF422C4-4D59-6417-07CF-3116DCD979C2}"/>
                        </a:ext>
                      </a:extLst>
                    </p:cNvPr>
                    <p:cNvSpPr txBox="1">
                      <a:spLocks noRot="1" noChangeAspect="1" noMove="1" noResize="1" noEditPoints="1" noAdjustHandles="1" noChangeArrowheads="1" noChangeShapeType="1" noTextEdit="1"/>
                    </p:cNvSpPr>
                    <p:nvPr/>
                  </p:nvSpPr>
                  <p:spPr>
                    <a:xfrm>
                      <a:off x="8756279" y="3314900"/>
                      <a:ext cx="876254" cy="338554"/>
                    </a:xfrm>
                    <a:prstGeom prst="rect">
                      <a:avLst/>
                    </a:prstGeom>
                    <a:blipFill>
                      <a:blip r:embed="rId5"/>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9" name="Textfeld 8">
                    <a:extLst>
                      <a:ext uri="{FF2B5EF4-FFF2-40B4-BE49-F238E27FC236}">
                        <a16:creationId xmlns:a16="http://schemas.microsoft.com/office/drawing/2014/main" id="{FBF058CE-FD36-1637-C33C-1A9985006937}"/>
                      </a:ext>
                    </a:extLst>
                  </p:cNvPr>
                  <p:cNvSpPr txBox="1"/>
                  <p:nvPr/>
                </p:nvSpPr>
                <p:spPr>
                  <a:xfrm>
                    <a:off x="1728579" y="3571494"/>
                    <a:ext cx="69994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de-DE" sz="1600" b="1" i="1" smtClean="0">
                              <a:latin typeface="Cambria Math" panose="02040503050406030204" pitchFamily="18" charset="0"/>
                            </a:rPr>
                            <m:t>𝑭</m:t>
                          </m:r>
                        </m:oMath>
                      </m:oMathPara>
                    </a14:m>
                    <a:endParaRPr lang="en-US" b="1" dirty="0"/>
                  </a:p>
                </p:txBody>
              </p:sp>
            </mc:Choice>
            <mc:Fallback xmlns="">
              <p:sp>
                <p:nvSpPr>
                  <p:cNvPr id="9" name="Textfeld 8">
                    <a:extLst>
                      <a:ext uri="{FF2B5EF4-FFF2-40B4-BE49-F238E27FC236}">
                        <a16:creationId xmlns:a16="http://schemas.microsoft.com/office/drawing/2014/main" id="{FBF058CE-FD36-1637-C33C-1A9985006937}"/>
                      </a:ext>
                    </a:extLst>
                  </p:cNvPr>
                  <p:cNvSpPr txBox="1">
                    <a:spLocks noRot="1" noChangeAspect="1" noMove="1" noResize="1" noEditPoints="1" noAdjustHandles="1" noChangeArrowheads="1" noChangeShapeType="1" noTextEdit="1"/>
                  </p:cNvSpPr>
                  <p:nvPr/>
                </p:nvSpPr>
                <p:spPr>
                  <a:xfrm>
                    <a:off x="1728579" y="3571494"/>
                    <a:ext cx="699941" cy="338554"/>
                  </a:xfrm>
                  <a:prstGeom prst="rect">
                    <a:avLst/>
                  </a:prstGeom>
                  <a:blipFill>
                    <a:blip r:embed="rId6"/>
                    <a:stretch>
                      <a:fillRect/>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3" name="Textfeld 2">
                  <a:extLst>
                    <a:ext uri="{FF2B5EF4-FFF2-40B4-BE49-F238E27FC236}">
                      <a16:creationId xmlns:a16="http://schemas.microsoft.com/office/drawing/2014/main" id="{2A04F1E5-D4CB-A300-E0EB-1D0D8C623CCB}"/>
                    </a:ext>
                  </a:extLst>
                </p:cNvPr>
                <p:cNvSpPr txBox="1"/>
                <p:nvPr/>
              </p:nvSpPr>
              <p:spPr>
                <a:xfrm>
                  <a:off x="4589150" y="2602020"/>
                  <a:ext cx="699941" cy="3583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600" b="0" i="1" smtClean="0">
                                <a:latin typeface="Cambria Math" panose="02040503050406030204" pitchFamily="18" charset="0"/>
                              </a:rPr>
                            </m:ctrlPr>
                          </m:sSubPr>
                          <m:e>
                            <m:r>
                              <a:rPr lang="de-DE" sz="1600" b="0" i="1" smtClean="0">
                                <a:latin typeface="Cambria Math" panose="02040503050406030204" pitchFamily="18" charset="0"/>
                              </a:rPr>
                              <m:t>𝐹</m:t>
                            </m:r>
                          </m:e>
                          <m:sub>
                            <m:r>
                              <a:rPr lang="de-DE" sz="1600" b="0" i="1" smtClean="0">
                                <a:latin typeface="Cambria Math" panose="02040503050406030204" pitchFamily="18" charset="0"/>
                              </a:rPr>
                              <m:t>𝑖𝑗</m:t>
                            </m:r>
                          </m:sub>
                        </m:sSub>
                      </m:oMath>
                    </m:oMathPara>
                  </a14:m>
                  <a:endParaRPr lang="en-US" dirty="0"/>
                </a:p>
              </p:txBody>
            </p:sp>
          </mc:Choice>
          <mc:Fallback xmlns="">
            <p:sp>
              <p:nvSpPr>
                <p:cNvPr id="3" name="Textfeld 2">
                  <a:extLst>
                    <a:ext uri="{FF2B5EF4-FFF2-40B4-BE49-F238E27FC236}">
                      <a16:creationId xmlns:a16="http://schemas.microsoft.com/office/drawing/2014/main" id="{2A04F1E5-D4CB-A300-E0EB-1D0D8C623CCB}"/>
                    </a:ext>
                  </a:extLst>
                </p:cNvPr>
                <p:cNvSpPr txBox="1">
                  <a:spLocks noRot="1" noChangeAspect="1" noMove="1" noResize="1" noEditPoints="1" noAdjustHandles="1" noChangeArrowheads="1" noChangeShapeType="1" noTextEdit="1"/>
                </p:cNvSpPr>
                <p:nvPr/>
              </p:nvSpPr>
              <p:spPr>
                <a:xfrm>
                  <a:off x="4589150" y="2602020"/>
                  <a:ext cx="699941" cy="358368"/>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72E16627-4E23-CED3-26ED-5627FA4E4B06}"/>
                    </a:ext>
                  </a:extLst>
                </p:cNvPr>
                <p:cNvSpPr txBox="1"/>
                <p:nvPr/>
              </p:nvSpPr>
              <p:spPr>
                <a:xfrm>
                  <a:off x="4631056" y="3155439"/>
                  <a:ext cx="699941" cy="3583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de-DE" sz="1600" b="0" i="1" smtClean="0">
                                <a:latin typeface="Cambria Math" panose="02040503050406030204" pitchFamily="18" charset="0"/>
                              </a:rPr>
                            </m:ctrlPr>
                          </m:sSubPr>
                          <m:e>
                            <m:r>
                              <a:rPr lang="de-DE" sz="1600" b="0" i="1" smtClean="0">
                                <a:latin typeface="Cambria Math" panose="02040503050406030204" pitchFamily="18" charset="0"/>
                              </a:rPr>
                              <m:t>𝐻</m:t>
                            </m:r>
                          </m:e>
                          <m:sub>
                            <m:r>
                              <a:rPr lang="de-DE" sz="1600" b="0" i="1" smtClean="0">
                                <a:latin typeface="Cambria Math" panose="02040503050406030204" pitchFamily="18" charset="0"/>
                              </a:rPr>
                              <m:t>𝑖𝑗</m:t>
                            </m:r>
                          </m:sub>
                        </m:sSub>
                      </m:oMath>
                    </m:oMathPara>
                  </a14:m>
                  <a:endParaRPr lang="en-US" dirty="0"/>
                </a:p>
              </p:txBody>
            </p:sp>
          </mc:Choice>
          <mc:Fallback xmlns="">
            <p:sp>
              <p:nvSpPr>
                <p:cNvPr id="7" name="Textfeld 6">
                  <a:extLst>
                    <a:ext uri="{FF2B5EF4-FFF2-40B4-BE49-F238E27FC236}">
                      <a16:creationId xmlns:a16="http://schemas.microsoft.com/office/drawing/2014/main" id="{72E16627-4E23-CED3-26ED-5627FA4E4B06}"/>
                    </a:ext>
                  </a:extLst>
                </p:cNvPr>
                <p:cNvSpPr txBox="1">
                  <a:spLocks noRot="1" noChangeAspect="1" noMove="1" noResize="1" noEditPoints="1" noAdjustHandles="1" noChangeArrowheads="1" noChangeShapeType="1" noTextEdit="1"/>
                </p:cNvSpPr>
                <p:nvPr/>
              </p:nvSpPr>
              <p:spPr>
                <a:xfrm>
                  <a:off x="4631056" y="3155439"/>
                  <a:ext cx="699941" cy="358368"/>
                </a:xfrm>
                <a:prstGeom prst="rect">
                  <a:avLst/>
                </a:prstGeom>
                <a:blipFill>
                  <a:blip r:embed="rId8"/>
                  <a:stretch>
                    <a:fillRect b="-3448"/>
                  </a:stretch>
                </a:blipFill>
              </p:spPr>
              <p:txBody>
                <a:bodyPr/>
                <a:lstStyle/>
                <a:p>
                  <a:r>
                    <a:rPr lang="en-US">
                      <a:noFill/>
                    </a:rPr>
                    <a:t> </a:t>
                  </a:r>
                </a:p>
              </p:txBody>
            </p:sp>
          </mc:Fallback>
        </mc:AlternateContent>
      </p:grpSp>
    </p:spTree>
    <p:extLst>
      <p:ext uri="{BB962C8B-B14F-4D97-AF65-F5344CB8AC3E}">
        <p14:creationId xmlns:p14="http://schemas.microsoft.com/office/powerpoint/2010/main" val="6422032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A28307-80FD-BAD7-A1AE-77C96CF49A1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F09FF9B-8B53-9CAA-5C08-5B9D5B41A4F5}"/>
              </a:ext>
            </a:extLst>
          </p:cNvPr>
          <p:cNvSpPr>
            <a:spLocks noGrp="1"/>
          </p:cNvSpPr>
          <p:nvPr>
            <p:ph type="title"/>
          </p:nvPr>
        </p:nvSpPr>
        <p:spPr>
          <a:xfrm>
            <a:off x="360000" y="736682"/>
            <a:ext cx="9696000" cy="1080000"/>
          </a:xfrm>
        </p:spPr>
        <p:txBody>
          <a:bodyPr anchor="t">
            <a:normAutofit/>
          </a:bodyPr>
          <a:lstStyle/>
          <a:p>
            <a:r>
              <a:rPr lang="de-DE" sz="3200" dirty="0" err="1"/>
              <a:t>Constitutive</a:t>
            </a:r>
            <a:r>
              <a:rPr lang="de-DE" sz="3200" dirty="0"/>
              <a:t> </a:t>
            </a:r>
            <a:r>
              <a:rPr lang="de-DE" sz="3200" dirty="0" err="1"/>
              <a:t>conditions</a:t>
            </a:r>
            <a:r>
              <a:rPr lang="de-DE" sz="3200" dirty="0"/>
              <a:t> </a:t>
            </a:r>
            <a:r>
              <a:rPr lang="de-DE" sz="3200" dirty="0" err="1"/>
              <a:t>for</a:t>
            </a:r>
            <a:r>
              <a:rPr lang="de-DE" sz="3200" dirty="0"/>
              <a:t> </a:t>
            </a:r>
            <a:r>
              <a:rPr lang="de-DE" sz="3200" dirty="0" err="1"/>
              <a:t>hyperelasticity</a:t>
            </a:r>
            <a:r>
              <a:rPr lang="de-DE" sz="3200" dirty="0"/>
              <a:t> </a:t>
            </a:r>
            <a:r>
              <a:rPr lang="de-DE" sz="3200" dirty="0" err="1"/>
              <a:t>models</a:t>
            </a:r>
            <a:endParaRPr lang="de-DE" sz="3200" dirty="0"/>
          </a:p>
        </p:txBody>
      </p:sp>
      <p:sp>
        <p:nvSpPr>
          <p:cNvPr id="4" name="Datumsplatzhalter 3">
            <a:extLst>
              <a:ext uri="{FF2B5EF4-FFF2-40B4-BE49-F238E27FC236}">
                <a16:creationId xmlns:a16="http://schemas.microsoft.com/office/drawing/2014/main" id="{FFA920C1-C14E-F4D2-3403-36F948B5540B}"/>
              </a:ext>
            </a:extLst>
          </p:cNvPr>
          <p:cNvSpPr>
            <a:spLocks noGrp="1"/>
          </p:cNvSpPr>
          <p:nvPr>
            <p:ph type="dt" sz="half" idx="10"/>
          </p:nvPr>
        </p:nvSpPr>
        <p:spPr>
          <a:xfrm>
            <a:off x="360000" y="6558140"/>
            <a:ext cx="1439993" cy="180000"/>
          </a:xfrm>
        </p:spPr>
        <p:txBody>
          <a:bodyPr/>
          <a:lstStyle/>
          <a:p>
            <a:fld id="{E303BF54-907F-AC4B-B834-39373B3CB420}" type="datetime1">
              <a:rPr lang="de-DE" smtClean="0"/>
              <a:t>12.12.24</a:t>
            </a:fld>
            <a:endParaRPr lang="de-DE" dirty="0"/>
          </a:p>
        </p:txBody>
      </p:sp>
      <p:sp>
        <p:nvSpPr>
          <p:cNvPr id="6" name="Foliennummernplatzhalter 5">
            <a:extLst>
              <a:ext uri="{FF2B5EF4-FFF2-40B4-BE49-F238E27FC236}">
                <a16:creationId xmlns:a16="http://schemas.microsoft.com/office/drawing/2014/main" id="{6E966016-9526-22B8-3FB3-B7BB4635562C}"/>
              </a:ext>
            </a:extLst>
          </p:cNvPr>
          <p:cNvSpPr>
            <a:spLocks noGrp="1"/>
          </p:cNvSpPr>
          <p:nvPr>
            <p:ph type="sldNum" sz="quarter" idx="12"/>
          </p:nvPr>
        </p:nvSpPr>
        <p:spPr>
          <a:xfrm>
            <a:off x="10417905" y="6558140"/>
            <a:ext cx="1462304" cy="180000"/>
          </a:xfrm>
        </p:spPr>
        <p:txBody>
          <a:bodyPr/>
          <a:lstStyle/>
          <a:p>
            <a:fld id="{DD2F4C09-65E4-4AD7-8D55-83CBD210ED85}" type="slidenum">
              <a:rPr lang="de-DE" smtClean="0"/>
              <a:pPr/>
              <a:t>3</a:t>
            </a:fld>
            <a:endParaRPr lang="de-DE"/>
          </a:p>
        </p:txBody>
      </p:sp>
      <p:sp>
        <p:nvSpPr>
          <p:cNvPr id="3" name="Fußzeilenplatzhalter 2">
            <a:extLst>
              <a:ext uri="{FF2B5EF4-FFF2-40B4-BE49-F238E27FC236}">
                <a16:creationId xmlns:a16="http://schemas.microsoft.com/office/drawing/2014/main" id="{1D0B12A4-CD59-2B5F-3617-C973F03617D6}"/>
              </a:ext>
            </a:extLst>
          </p:cNvPr>
          <p:cNvSpPr>
            <a:spLocks noGrp="1"/>
          </p:cNvSpPr>
          <p:nvPr>
            <p:ph type="ftr" sz="quarter" idx="11"/>
          </p:nvPr>
        </p:nvSpPr>
        <p:spPr>
          <a:xfrm>
            <a:off x="360000" y="359999"/>
            <a:ext cx="8976000" cy="190800"/>
          </a:xfrm>
        </p:spPr>
        <p:txBody>
          <a:bodyPr/>
          <a:lstStyle/>
          <a:p>
            <a:r>
              <a:rPr lang="de-DE" sz="1200" dirty="0"/>
              <a:t>L. Demuth | </a:t>
            </a:r>
            <a:r>
              <a:rPr lang="de-DE" sz="1200" dirty="0" err="1"/>
              <a:t>Hyperelasticity</a:t>
            </a:r>
            <a:endParaRPr lang="de-DE" sz="1200" dirty="0"/>
          </a:p>
        </p:txBody>
      </p:sp>
      <p:pic>
        <p:nvPicPr>
          <p:cNvPr id="38" name="Inhaltsplatzhalter 37" descr="Ein Bild, das Text, Diagramm, Reihe, Origami enthält.&#10;&#10;Automatisch generierte Beschreibung">
            <a:extLst>
              <a:ext uri="{FF2B5EF4-FFF2-40B4-BE49-F238E27FC236}">
                <a16:creationId xmlns:a16="http://schemas.microsoft.com/office/drawing/2014/main" id="{992D8802-C79A-944F-B29C-A01717B470C7}"/>
              </a:ext>
            </a:extLst>
          </p:cNvPr>
          <p:cNvPicPr>
            <a:picLocks noGrp="1"/>
          </p:cNvPicPr>
          <p:nvPr>
            <p:ph idx="1"/>
          </p:nvPr>
        </p:nvPicPr>
        <p:blipFill>
          <a:blip r:embed="rId3">
            <a:extLst>
              <a:ext uri="{28A0092B-C50C-407E-A947-70E740481C1C}">
                <a14:useLocalDpi xmlns:a14="http://schemas.microsoft.com/office/drawing/2010/main" val="0"/>
              </a:ext>
            </a:extLst>
          </a:blip>
          <a:srcRect l="35960" t="32204" r="34220" b="31971"/>
          <a:stretch/>
        </p:blipFill>
        <p:spPr>
          <a:xfrm>
            <a:off x="2606631" y="1768979"/>
            <a:ext cx="2347953" cy="2160000"/>
          </a:xfrm>
        </p:spPr>
      </p:pic>
      <p:pic>
        <p:nvPicPr>
          <p:cNvPr id="39" name="Inhaltsplatzhalter 37" descr="Ein Bild, das Text, Diagramm, Reihe, Origami enthält.&#10;&#10;Automatisch generierte Beschreibung">
            <a:extLst>
              <a:ext uri="{FF2B5EF4-FFF2-40B4-BE49-F238E27FC236}">
                <a16:creationId xmlns:a16="http://schemas.microsoft.com/office/drawing/2014/main" id="{086B1CDB-13A4-C91A-BB41-F8EF6898C2A1}"/>
              </a:ext>
            </a:extLst>
          </p:cNvPr>
          <p:cNvPicPr>
            <a:picLocks/>
          </p:cNvPicPr>
          <p:nvPr/>
        </p:nvPicPr>
        <p:blipFill rotWithShape="1">
          <a:blip r:embed="rId3">
            <a:extLst>
              <a:ext uri="{28A0092B-C50C-407E-A947-70E740481C1C}">
                <a14:useLocalDpi xmlns:a14="http://schemas.microsoft.com/office/drawing/2010/main" val="0"/>
              </a:ext>
            </a:extLst>
          </a:blip>
          <a:srcRect l="3472" r="67994" b="66423"/>
          <a:stretch/>
        </p:blipFill>
        <p:spPr>
          <a:xfrm>
            <a:off x="336000" y="1816682"/>
            <a:ext cx="2246631" cy="2160000"/>
          </a:xfrm>
          <a:prstGeom prst="rect">
            <a:avLst/>
          </a:prstGeom>
        </p:spPr>
      </p:pic>
      <p:pic>
        <p:nvPicPr>
          <p:cNvPr id="40" name="Inhaltsplatzhalter 37" descr="Ein Bild, das Text, Diagramm, Reihe, Origami enthält.&#10;&#10;Automatisch generierte Beschreibung">
            <a:extLst>
              <a:ext uri="{FF2B5EF4-FFF2-40B4-BE49-F238E27FC236}">
                <a16:creationId xmlns:a16="http://schemas.microsoft.com/office/drawing/2014/main" id="{21F0C8CF-E078-E13B-E1AB-DE46875F0DAE}"/>
              </a:ext>
            </a:extLst>
          </p:cNvPr>
          <p:cNvPicPr>
            <a:picLocks/>
          </p:cNvPicPr>
          <p:nvPr/>
        </p:nvPicPr>
        <p:blipFill rotWithShape="1">
          <a:blip r:embed="rId3">
            <a:extLst>
              <a:ext uri="{28A0092B-C50C-407E-A947-70E740481C1C}">
                <a14:useLocalDpi xmlns:a14="http://schemas.microsoft.com/office/drawing/2010/main" val="0"/>
              </a:ext>
            </a:extLst>
          </a:blip>
          <a:srcRect l="38397" r="38648" b="67795"/>
          <a:stretch/>
        </p:blipFill>
        <p:spPr>
          <a:xfrm>
            <a:off x="5375999" y="1892450"/>
            <a:ext cx="1739449" cy="1963656"/>
          </a:xfrm>
          <a:prstGeom prst="rect">
            <a:avLst/>
          </a:prstGeom>
        </p:spPr>
      </p:pic>
      <p:pic>
        <p:nvPicPr>
          <p:cNvPr id="42" name="Inhaltsplatzhalter 37" descr="Ein Bild, das Text, Diagramm, Reihe, Origami enthält.&#10;&#10;Automatisch generierte Beschreibung">
            <a:extLst>
              <a:ext uri="{FF2B5EF4-FFF2-40B4-BE49-F238E27FC236}">
                <a16:creationId xmlns:a16="http://schemas.microsoft.com/office/drawing/2014/main" id="{CD8FD81F-9E46-90AA-2CD9-ECD61D6B9975}"/>
              </a:ext>
            </a:extLst>
          </p:cNvPr>
          <p:cNvPicPr>
            <a:picLocks/>
          </p:cNvPicPr>
          <p:nvPr/>
        </p:nvPicPr>
        <p:blipFill rotWithShape="1">
          <a:blip r:embed="rId3">
            <a:alphaModFix amt="25000"/>
            <a:extLst>
              <a:ext uri="{28A0092B-C50C-407E-A947-70E740481C1C}">
                <a14:useLocalDpi xmlns:a14="http://schemas.microsoft.com/office/drawing/2010/main" val="0"/>
              </a:ext>
            </a:extLst>
          </a:blip>
          <a:srcRect l="69252" t="34384" r="2215" b="31971"/>
          <a:stretch/>
        </p:blipFill>
        <p:spPr>
          <a:xfrm>
            <a:off x="360000" y="4250225"/>
            <a:ext cx="2246632" cy="2028581"/>
          </a:xfrm>
          <a:prstGeom prst="rect">
            <a:avLst/>
          </a:prstGeom>
        </p:spPr>
      </p:pic>
      <p:pic>
        <p:nvPicPr>
          <p:cNvPr id="43" name="Inhaltsplatzhalter 37" descr="Ein Bild, das Text, Diagramm, Reihe, Origami enthält.&#10;&#10;Automatisch generierte Beschreibung">
            <a:extLst>
              <a:ext uri="{FF2B5EF4-FFF2-40B4-BE49-F238E27FC236}">
                <a16:creationId xmlns:a16="http://schemas.microsoft.com/office/drawing/2014/main" id="{E9E9536D-A2FF-347A-90D7-0540C4BC600A}"/>
              </a:ext>
            </a:extLst>
          </p:cNvPr>
          <p:cNvPicPr>
            <a:picLocks/>
          </p:cNvPicPr>
          <p:nvPr/>
        </p:nvPicPr>
        <p:blipFill>
          <a:blip r:embed="rId3">
            <a:alphaModFix amt="25000"/>
            <a:extLst>
              <a:ext uri="{28A0092B-C50C-407E-A947-70E740481C1C}">
                <a14:useLocalDpi xmlns:a14="http://schemas.microsoft.com/office/drawing/2010/main" val="0"/>
              </a:ext>
            </a:extLst>
          </a:blip>
          <a:srcRect l="68958" t="68029"/>
          <a:stretch/>
        </p:blipFill>
        <p:spPr>
          <a:xfrm>
            <a:off x="2933854" y="4170202"/>
            <a:ext cx="2285970" cy="2160000"/>
          </a:xfrm>
          <a:prstGeom prst="rect">
            <a:avLst/>
          </a:prstGeom>
        </p:spPr>
      </p:pic>
      <p:pic>
        <p:nvPicPr>
          <p:cNvPr id="44" name="Inhaltsplatzhalter 37" descr="Ein Bild, das Text, Diagramm, Reihe, Origami enthält.&#10;&#10;Automatisch generierte Beschreibung">
            <a:extLst>
              <a:ext uri="{FF2B5EF4-FFF2-40B4-BE49-F238E27FC236}">
                <a16:creationId xmlns:a16="http://schemas.microsoft.com/office/drawing/2014/main" id="{0914DB6B-F0DB-DF21-31EA-E0E3ED446700}"/>
              </a:ext>
            </a:extLst>
          </p:cNvPr>
          <p:cNvPicPr>
            <a:picLocks/>
          </p:cNvPicPr>
          <p:nvPr/>
        </p:nvPicPr>
        <p:blipFill>
          <a:blip r:embed="rId3">
            <a:alphaModFix amt="25000"/>
            <a:extLst>
              <a:ext uri="{28A0092B-C50C-407E-A947-70E740481C1C}">
                <a14:useLocalDpi xmlns:a14="http://schemas.microsoft.com/office/drawing/2010/main" val="0"/>
              </a:ext>
            </a:extLst>
          </a:blip>
          <a:srcRect l="36747" t="68029" r="34221"/>
          <a:stretch/>
        </p:blipFill>
        <p:spPr>
          <a:xfrm>
            <a:off x="5264901" y="4170202"/>
            <a:ext cx="2285971" cy="2160000"/>
          </a:xfrm>
          <a:prstGeom prst="rect">
            <a:avLst/>
          </a:prstGeom>
        </p:spPr>
      </p:pic>
      <p:pic>
        <p:nvPicPr>
          <p:cNvPr id="45" name="Inhaltsplatzhalter 37" descr="Ein Bild, das Text, Diagramm, Reihe, Origami enthält.&#10;&#10;Automatisch generierte Beschreibung">
            <a:extLst>
              <a:ext uri="{FF2B5EF4-FFF2-40B4-BE49-F238E27FC236}">
                <a16:creationId xmlns:a16="http://schemas.microsoft.com/office/drawing/2014/main" id="{3513A170-DCF5-0577-5CCD-870C0290A383}"/>
              </a:ext>
            </a:extLst>
          </p:cNvPr>
          <p:cNvPicPr>
            <a:picLocks/>
          </p:cNvPicPr>
          <p:nvPr/>
        </p:nvPicPr>
        <p:blipFill>
          <a:blip r:embed="rId3">
            <a:alphaModFix amt="25000"/>
            <a:extLst>
              <a:ext uri="{28A0092B-C50C-407E-A947-70E740481C1C}">
                <a14:useLocalDpi xmlns:a14="http://schemas.microsoft.com/office/drawing/2010/main" val="0"/>
              </a:ext>
            </a:extLst>
          </a:blip>
          <a:srcRect l="4399" t="68029" r="66225"/>
          <a:stretch/>
        </p:blipFill>
        <p:spPr>
          <a:xfrm>
            <a:off x="7708714" y="4160060"/>
            <a:ext cx="2191835" cy="2160000"/>
          </a:xfrm>
          <a:prstGeom prst="rect">
            <a:avLst/>
          </a:prstGeom>
        </p:spPr>
      </p:pic>
      <p:pic>
        <p:nvPicPr>
          <p:cNvPr id="46" name="Inhaltsplatzhalter 37" descr="Ein Bild, das Text, Diagramm, Reihe, Origami enthält.&#10;&#10;Automatisch generierte Beschreibung">
            <a:extLst>
              <a:ext uri="{FF2B5EF4-FFF2-40B4-BE49-F238E27FC236}">
                <a16:creationId xmlns:a16="http://schemas.microsoft.com/office/drawing/2014/main" id="{16623E01-A58A-CB0F-6C63-F892D0E34BDC}"/>
              </a:ext>
            </a:extLst>
          </p:cNvPr>
          <p:cNvPicPr>
            <a:picLocks/>
          </p:cNvPicPr>
          <p:nvPr/>
        </p:nvPicPr>
        <p:blipFill>
          <a:blip r:embed="rId3">
            <a:extLst>
              <a:ext uri="{28A0092B-C50C-407E-A947-70E740481C1C}">
                <a14:useLocalDpi xmlns:a14="http://schemas.microsoft.com/office/drawing/2010/main" val="0"/>
              </a:ext>
            </a:extLst>
          </a:blip>
          <a:srcRect l="4769" t="33043" r="66225" b="31972"/>
          <a:stretch/>
        </p:blipFill>
        <p:spPr>
          <a:xfrm>
            <a:off x="10056000" y="1819578"/>
            <a:ext cx="2164164" cy="2109401"/>
          </a:xfrm>
          <a:prstGeom prst="rect">
            <a:avLst/>
          </a:prstGeom>
        </p:spPr>
      </p:pic>
      <p:grpSp>
        <p:nvGrpSpPr>
          <p:cNvPr id="48" name="Gruppieren 47">
            <a:extLst>
              <a:ext uri="{FF2B5EF4-FFF2-40B4-BE49-F238E27FC236}">
                <a16:creationId xmlns:a16="http://schemas.microsoft.com/office/drawing/2014/main" id="{683EF6CB-D052-60FB-8289-6FBB008F6AA8}"/>
              </a:ext>
            </a:extLst>
          </p:cNvPr>
          <p:cNvGrpSpPr/>
          <p:nvPr/>
        </p:nvGrpSpPr>
        <p:grpSpPr>
          <a:xfrm>
            <a:off x="7270899" y="1885568"/>
            <a:ext cx="2629650" cy="1855778"/>
            <a:chOff x="7270899" y="1885568"/>
            <a:chExt cx="2629650" cy="1855778"/>
          </a:xfrm>
        </p:grpSpPr>
        <p:pic>
          <p:nvPicPr>
            <p:cNvPr id="41" name="Inhaltsplatzhalter 37" descr="Ein Bild, das Text, Diagramm, Reihe, Origami enthält.&#10;&#10;Automatisch generierte Beschreibung">
              <a:extLst>
                <a:ext uri="{FF2B5EF4-FFF2-40B4-BE49-F238E27FC236}">
                  <a16:creationId xmlns:a16="http://schemas.microsoft.com/office/drawing/2014/main" id="{18FB77DF-D87A-284E-9B18-5F0631E41B97}"/>
                </a:ext>
              </a:extLst>
            </p:cNvPr>
            <p:cNvPicPr>
              <a:picLocks/>
            </p:cNvPicPr>
            <p:nvPr/>
          </p:nvPicPr>
          <p:blipFill rotWithShape="1">
            <a:blip r:embed="rId3">
              <a:extLst>
                <a:ext uri="{28A0092B-C50C-407E-A947-70E740481C1C}">
                  <a14:useLocalDpi xmlns:a14="http://schemas.microsoft.com/office/drawing/2010/main" val="0"/>
                </a:ext>
              </a:extLst>
            </a:blip>
            <a:srcRect l="65780" b="65459"/>
            <a:stretch/>
          </p:blipFill>
          <p:spPr>
            <a:xfrm>
              <a:off x="7380549" y="1885568"/>
              <a:ext cx="2520000" cy="1855778"/>
            </a:xfrm>
            <a:prstGeom prst="rect">
              <a:avLst/>
            </a:prstGeom>
          </p:spPr>
        </p:pic>
        <p:sp>
          <p:nvSpPr>
            <p:cNvPr id="47" name="Rechteck 46">
              <a:extLst>
                <a:ext uri="{FF2B5EF4-FFF2-40B4-BE49-F238E27FC236}">
                  <a16:creationId xmlns:a16="http://schemas.microsoft.com/office/drawing/2014/main" id="{764DF7FC-13CB-8BE9-3ABD-79A0100D4E1D}"/>
                </a:ext>
              </a:extLst>
            </p:cNvPr>
            <p:cNvSpPr/>
            <p:nvPr/>
          </p:nvSpPr>
          <p:spPr>
            <a:xfrm>
              <a:off x="7270899" y="2000060"/>
              <a:ext cx="518016" cy="24547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5" name="Gruppieren 4">
            <a:extLst>
              <a:ext uri="{FF2B5EF4-FFF2-40B4-BE49-F238E27FC236}">
                <a16:creationId xmlns:a16="http://schemas.microsoft.com/office/drawing/2014/main" id="{DA9DB2E4-4C02-ADB9-D196-509C72B15C3B}"/>
              </a:ext>
            </a:extLst>
          </p:cNvPr>
          <p:cNvGrpSpPr/>
          <p:nvPr/>
        </p:nvGrpSpPr>
        <p:grpSpPr>
          <a:xfrm>
            <a:off x="2291451" y="5194862"/>
            <a:ext cx="5769446" cy="525613"/>
            <a:chOff x="696000" y="5631250"/>
            <a:chExt cx="10800000" cy="525613"/>
          </a:xfrm>
        </p:grpSpPr>
        <p:sp>
          <p:nvSpPr>
            <p:cNvPr id="7" name="Rechteck 6">
              <a:extLst>
                <a:ext uri="{FF2B5EF4-FFF2-40B4-BE49-F238E27FC236}">
                  <a16:creationId xmlns:a16="http://schemas.microsoft.com/office/drawing/2014/main" id="{DBE0B7B1-254E-EF6B-2A2C-4CFB5E436ADD}"/>
                </a:ext>
              </a:extLst>
            </p:cNvPr>
            <p:cNvSpPr/>
            <p:nvPr/>
          </p:nvSpPr>
          <p:spPr>
            <a:xfrm>
              <a:off x="696000" y="5631250"/>
              <a:ext cx="10800000" cy="525613"/>
            </a:xfrm>
            <a:prstGeom prst="rect">
              <a:avLst/>
            </a:prstGeom>
            <a:solidFill>
              <a:schemeClr val="accent5">
                <a:alpha val="20000"/>
              </a:schemeClr>
            </a:solidFill>
            <a:effectLst>
              <a:outerShdw blurRad="50800" dist="38100" dir="2700000" algn="tl" rotWithShape="0">
                <a:prstClr val="black">
                  <a:alpha val="37139"/>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8" name="Textfeld 7">
              <a:extLst>
                <a:ext uri="{FF2B5EF4-FFF2-40B4-BE49-F238E27FC236}">
                  <a16:creationId xmlns:a16="http://schemas.microsoft.com/office/drawing/2014/main" id="{61583D29-1D4C-A20C-32FA-F0810031BD34}"/>
                </a:ext>
              </a:extLst>
            </p:cNvPr>
            <p:cNvSpPr txBox="1"/>
            <p:nvPr/>
          </p:nvSpPr>
          <p:spPr>
            <a:xfrm>
              <a:off x="2544509" y="5709390"/>
              <a:ext cx="7546943" cy="369332"/>
            </a:xfrm>
            <a:prstGeom prst="rect">
              <a:avLst/>
            </a:prstGeom>
            <a:noFill/>
          </p:spPr>
          <p:txBody>
            <a:bodyPr wrap="square" rtlCol="0">
              <a:spAutoFit/>
            </a:bodyPr>
            <a:lstStyle/>
            <a:p>
              <a:pPr algn="ctr"/>
              <a:r>
                <a:rPr lang="en-US" b="1" dirty="0"/>
                <a:t>Not considered in this tutorial!</a:t>
              </a:r>
            </a:p>
          </p:txBody>
        </p:sp>
      </p:grpSp>
    </p:spTree>
    <p:extLst>
      <p:ext uri="{BB962C8B-B14F-4D97-AF65-F5344CB8AC3E}">
        <p14:creationId xmlns:p14="http://schemas.microsoft.com/office/powerpoint/2010/main" val="3271110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441DF-6E58-04A6-F4CD-48A2BC33EB9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8EC7D605-E149-6906-CA1F-1D0BBDBBFAB3}"/>
              </a:ext>
            </a:extLst>
          </p:cNvPr>
          <p:cNvSpPr>
            <a:spLocks noGrp="1"/>
          </p:cNvSpPr>
          <p:nvPr>
            <p:ph type="title"/>
          </p:nvPr>
        </p:nvSpPr>
        <p:spPr/>
        <p:txBody>
          <a:bodyPr anchor="t">
            <a:normAutofit/>
          </a:bodyPr>
          <a:lstStyle/>
          <a:p>
            <a:r>
              <a:rPr lang="de-DE" sz="3200" dirty="0"/>
              <a:t>Embedding </a:t>
            </a:r>
            <a:r>
              <a:rPr lang="de-DE" sz="3200" dirty="0" err="1"/>
              <a:t>physics</a:t>
            </a:r>
            <a:r>
              <a:rPr lang="de-DE" sz="3200" dirty="0"/>
              <a:t> in ML-models</a:t>
            </a:r>
          </a:p>
        </p:txBody>
      </p:sp>
      <p:sp>
        <p:nvSpPr>
          <p:cNvPr id="4" name="Datumsplatzhalter 3">
            <a:extLst>
              <a:ext uri="{FF2B5EF4-FFF2-40B4-BE49-F238E27FC236}">
                <a16:creationId xmlns:a16="http://schemas.microsoft.com/office/drawing/2014/main" id="{433F5037-3FF2-3D9F-0EE7-FC5D8FDA5AD4}"/>
              </a:ext>
            </a:extLst>
          </p:cNvPr>
          <p:cNvSpPr>
            <a:spLocks noGrp="1"/>
          </p:cNvSpPr>
          <p:nvPr>
            <p:ph type="dt" sz="half" idx="10"/>
          </p:nvPr>
        </p:nvSpPr>
        <p:spPr>
          <a:xfrm>
            <a:off x="360000" y="6558140"/>
            <a:ext cx="1439993" cy="180000"/>
          </a:xfrm>
        </p:spPr>
        <p:txBody>
          <a:bodyPr/>
          <a:lstStyle/>
          <a:p>
            <a:fld id="{E303BF54-907F-AC4B-B834-39373B3CB420}" type="datetime1">
              <a:rPr lang="de-DE" smtClean="0"/>
              <a:t>12.12.24</a:t>
            </a:fld>
            <a:endParaRPr lang="de-DE" dirty="0"/>
          </a:p>
        </p:txBody>
      </p:sp>
      <p:sp>
        <p:nvSpPr>
          <p:cNvPr id="6" name="Foliennummernplatzhalter 5">
            <a:extLst>
              <a:ext uri="{FF2B5EF4-FFF2-40B4-BE49-F238E27FC236}">
                <a16:creationId xmlns:a16="http://schemas.microsoft.com/office/drawing/2014/main" id="{F19C9A0B-9E25-F825-290B-55A22244D761}"/>
              </a:ext>
            </a:extLst>
          </p:cNvPr>
          <p:cNvSpPr>
            <a:spLocks noGrp="1"/>
          </p:cNvSpPr>
          <p:nvPr>
            <p:ph type="sldNum" sz="quarter" idx="12"/>
          </p:nvPr>
        </p:nvSpPr>
        <p:spPr>
          <a:xfrm>
            <a:off x="10417905" y="6558140"/>
            <a:ext cx="1462304" cy="180000"/>
          </a:xfrm>
        </p:spPr>
        <p:txBody>
          <a:bodyPr/>
          <a:lstStyle/>
          <a:p>
            <a:fld id="{DD2F4C09-65E4-4AD7-8D55-83CBD210ED85}" type="slidenum">
              <a:rPr lang="de-DE" smtClean="0"/>
              <a:pPr/>
              <a:t>4</a:t>
            </a:fld>
            <a:endParaRPr lang="de-DE"/>
          </a:p>
        </p:txBody>
      </p:sp>
      <p:sp>
        <p:nvSpPr>
          <p:cNvPr id="3" name="Fußzeilenplatzhalter 2">
            <a:extLst>
              <a:ext uri="{FF2B5EF4-FFF2-40B4-BE49-F238E27FC236}">
                <a16:creationId xmlns:a16="http://schemas.microsoft.com/office/drawing/2014/main" id="{A05DC6AA-60BF-B6CB-FF7D-D0455C7DA82A}"/>
              </a:ext>
            </a:extLst>
          </p:cNvPr>
          <p:cNvSpPr>
            <a:spLocks noGrp="1"/>
          </p:cNvSpPr>
          <p:nvPr>
            <p:ph type="ftr" sz="quarter" idx="11"/>
          </p:nvPr>
        </p:nvSpPr>
        <p:spPr>
          <a:xfrm>
            <a:off x="360000" y="359999"/>
            <a:ext cx="8976000" cy="190800"/>
          </a:xfrm>
        </p:spPr>
        <p:txBody>
          <a:bodyPr/>
          <a:lstStyle/>
          <a:p>
            <a:r>
              <a:rPr lang="de-DE" sz="1000" dirty="0"/>
              <a:t>L. Demuth | </a:t>
            </a:r>
            <a:r>
              <a:rPr lang="de-DE" dirty="0" err="1"/>
              <a:t>Hyperelasticity</a:t>
            </a:r>
            <a:endParaRPr lang="de-DE" sz="1000" dirty="0"/>
          </a:p>
          <a:p>
            <a:endParaRPr lang="de-DE" dirty="0"/>
          </a:p>
        </p:txBody>
      </p:sp>
      <p:grpSp>
        <p:nvGrpSpPr>
          <p:cNvPr id="34" name="Gruppieren 33">
            <a:extLst>
              <a:ext uri="{FF2B5EF4-FFF2-40B4-BE49-F238E27FC236}">
                <a16:creationId xmlns:a16="http://schemas.microsoft.com/office/drawing/2014/main" id="{050ED0AF-8B0E-672B-AE3F-F3C76B80EEDB}"/>
              </a:ext>
            </a:extLst>
          </p:cNvPr>
          <p:cNvGrpSpPr/>
          <p:nvPr/>
        </p:nvGrpSpPr>
        <p:grpSpPr>
          <a:xfrm>
            <a:off x="360000" y="3429000"/>
            <a:ext cx="5221351" cy="2943920"/>
            <a:chOff x="3276724" y="2576089"/>
            <a:chExt cx="5221351" cy="2943920"/>
          </a:xfrm>
        </p:grpSpPr>
        <p:sp>
          <p:nvSpPr>
            <p:cNvPr id="30" name="Abgerundetes Rechteck 29">
              <a:extLst>
                <a:ext uri="{FF2B5EF4-FFF2-40B4-BE49-F238E27FC236}">
                  <a16:creationId xmlns:a16="http://schemas.microsoft.com/office/drawing/2014/main" id="{DABA7D32-9939-E16F-5E79-D0BF413DC4B2}"/>
                </a:ext>
              </a:extLst>
            </p:cNvPr>
            <p:cNvSpPr/>
            <p:nvPr/>
          </p:nvSpPr>
          <p:spPr>
            <a:xfrm>
              <a:off x="6855607" y="5203887"/>
              <a:ext cx="1642468" cy="309473"/>
            </a:xfrm>
            <a:prstGeom prst="roundRect">
              <a:avLst/>
            </a:prstGeom>
            <a:solidFill>
              <a:srgbClr val="FF0000">
                <a:alpha val="2808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output layer</a:t>
              </a:r>
            </a:p>
          </p:txBody>
        </p:sp>
        <p:grpSp>
          <p:nvGrpSpPr>
            <p:cNvPr id="32" name="Gruppieren 31">
              <a:extLst>
                <a:ext uri="{FF2B5EF4-FFF2-40B4-BE49-F238E27FC236}">
                  <a16:creationId xmlns:a16="http://schemas.microsoft.com/office/drawing/2014/main" id="{44EFE57E-BAF7-6B48-242B-C64AC63A618D}"/>
                </a:ext>
              </a:extLst>
            </p:cNvPr>
            <p:cNvGrpSpPr/>
            <p:nvPr/>
          </p:nvGrpSpPr>
          <p:grpSpPr>
            <a:xfrm>
              <a:off x="3276724" y="2576089"/>
              <a:ext cx="4694203" cy="2943920"/>
              <a:chOff x="3276724" y="2576089"/>
              <a:chExt cx="4694203" cy="2943920"/>
            </a:xfrm>
          </p:grpSpPr>
          <p:grpSp>
            <p:nvGrpSpPr>
              <p:cNvPr id="11" name="Gruppieren 10">
                <a:extLst>
                  <a:ext uri="{FF2B5EF4-FFF2-40B4-BE49-F238E27FC236}">
                    <a16:creationId xmlns:a16="http://schemas.microsoft.com/office/drawing/2014/main" id="{65AE3BA5-CA1A-BB3F-512D-55517443E5E9}"/>
                  </a:ext>
                </a:extLst>
              </p:cNvPr>
              <p:cNvGrpSpPr/>
              <p:nvPr/>
            </p:nvGrpSpPr>
            <p:grpSpPr>
              <a:xfrm>
                <a:off x="3936000" y="2900435"/>
                <a:ext cx="3847330" cy="1934478"/>
                <a:chOff x="3936000" y="2900435"/>
                <a:chExt cx="3847330" cy="1934478"/>
              </a:xfrm>
            </p:grpSpPr>
            <p:sp>
              <p:nvSpPr>
                <p:cNvPr id="5" name="Oval 4">
                  <a:extLst>
                    <a:ext uri="{FF2B5EF4-FFF2-40B4-BE49-F238E27FC236}">
                      <a16:creationId xmlns:a16="http://schemas.microsoft.com/office/drawing/2014/main" id="{94893B29-0DD4-1D96-3EBF-47D9A2AEF615}"/>
                    </a:ext>
                  </a:extLst>
                </p:cNvPr>
                <p:cNvSpPr/>
                <p:nvPr/>
              </p:nvSpPr>
              <p:spPr>
                <a:xfrm>
                  <a:off x="3936000" y="2900435"/>
                  <a:ext cx="360000" cy="360000"/>
                </a:xfrm>
                <a:prstGeom prst="ellipse">
                  <a:avLst/>
                </a:prstGeom>
                <a:solidFill>
                  <a:srgbClr val="FFC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B6619B6-2D45-32B8-271D-90A608F8EFDA}"/>
                    </a:ext>
                  </a:extLst>
                </p:cNvPr>
                <p:cNvSpPr/>
                <p:nvPr/>
              </p:nvSpPr>
              <p:spPr>
                <a:xfrm>
                  <a:off x="3936000" y="3423753"/>
                  <a:ext cx="360000" cy="360000"/>
                </a:xfrm>
                <a:prstGeom prst="ellipse">
                  <a:avLst/>
                </a:prstGeom>
                <a:solidFill>
                  <a:srgbClr val="FFC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00DE9A47-4168-A98E-4DAB-0827FB6A77A6}"/>
                    </a:ext>
                  </a:extLst>
                </p:cNvPr>
                <p:cNvSpPr/>
                <p:nvPr/>
              </p:nvSpPr>
              <p:spPr>
                <a:xfrm>
                  <a:off x="3936000" y="3951595"/>
                  <a:ext cx="360000" cy="36000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10" name="Oval 9">
                  <a:extLst>
                    <a:ext uri="{FF2B5EF4-FFF2-40B4-BE49-F238E27FC236}">
                      <a16:creationId xmlns:a16="http://schemas.microsoft.com/office/drawing/2014/main" id="{4CADCEDB-15B7-9E7F-FEC2-19EE863E87F8}"/>
                    </a:ext>
                  </a:extLst>
                </p:cNvPr>
                <p:cNvSpPr/>
                <p:nvPr/>
              </p:nvSpPr>
              <p:spPr>
                <a:xfrm>
                  <a:off x="3936000" y="4474913"/>
                  <a:ext cx="360000" cy="360000"/>
                </a:xfrm>
                <a:prstGeom prst="ellipse">
                  <a:avLst/>
                </a:prstGeom>
                <a:solidFill>
                  <a:srgbClr val="FFC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4FF055D-E778-E916-E707-C0CF23DB1CAC}"/>
                    </a:ext>
                  </a:extLst>
                </p:cNvPr>
                <p:cNvSpPr/>
                <p:nvPr/>
              </p:nvSpPr>
              <p:spPr>
                <a:xfrm>
                  <a:off x="5016000" y="3040172"/>
                  <a:ext cx="360000"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2653CFE7-2618-BA20-1E3C-31681CF9D1F1}"/>
                    </a:ext>
                  </a:extLst>
                </p:cNvPr>
                <p:cNvSpPr/>
                <p:nvPr/>
              </p:nvSpPr>
              <p:spPr>
                <a:xfrm>
                  <a:off x="5016000" y="3440435"/>
                  <a:ext cx="360000"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21464E2A-1EC7-42C9-9B6F-29A1A9A3FA23}"/>
                    </a:ext>
                  </a:extLst>
                </p:cNvPr>
                <p:cNvSpPr/>
                <p:nvPr/>
              </p:nvSpPr>
              <p:spPr>
                <a:xfrm>
                  <a:off x="5016000" y="3840698"/>
                  <a:ext cx="360000" cy="36000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15" name="Oval 14">
                  <a:extLst>
                    <a:ext uri="{FF2B5EF4-FFF2-40B4-BE49-F238E27FC236}">
                      <a16:creationId xmlns:a16="http://schemas.microsoft.com/office/drawing/2014/main" id="{53DAF4DE-E012-FD4F-117E-E20B78C57744}"/>
                    </a:ext>
                  </a:extLst>
                </p:cNvPr>
                <p:cNvSpPr/>
                <p:nvPr/>
              </p:nvSpPr>
              <p:spPr>
                <a:xfrm>
                  <a:off x="5016000" y="4241435"/>
                  <a:ext cx="360000"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94A8FD7-5E6F-96C5-F792-6AAF1AF5A4D3}"/>
                    </a:ext>
                  </a:extLst>
                </p:cNvPr>
                <p:cNvSpPr/>
                <p:nvPr/>
              </p:nvSpPr>
              <p:spPr>
                <a:xfrm>
                  <a:off x="6343330" y="3040172"/>
                  <a:ext cx="360000"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0AD62E5-2719-DBF0-251A-527CF5C459A0}"/>
                    </a:ext>
                  </a:extLst>
                </p:cNvPr>
                <p:cNvSpPr/>
                <p:nvPr/>
              </p:nvSpPr>
              <p:spPr>
                <a:xfrm>
                  <a:off x="6343330" y="3440435"/>
                  <a:ext cx="360000"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C8CC1B4-C9CE-4FB3-5735-79453AB6CCDB}"/>
                    </a:ext>
                  </a:extLst>
                </p:cNvPr>
                <p:cNvSpPr/>
                <p:nvPr/>
              </p:nvSpPr>
              <p:spPr>
                <a:xfrm>
                  <a:off x="6343330" y="3840698"/>
                  <a:ext cx="360000" cy="36000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19" name="Oval 18">
                  <a:extLst>
                    <a:ext uri="{FF2B5EF4-FFF2-40B4-BE49-F238E27FC236}">
                      <a16:creationId xmlns:a16="http://schemas.microsoft.com/office/drawing/2014/main" id="{B37C99BD-F61A-8A8C-88B8-4FAED7FE1131}"/>
                    </a:ext>
                  </a:extLst>
                </p:cNvPr>
                <p:cNvSpPr/>
                <p:nvPr/>
              </p:nvSpPr>
              <p:spPr>
                <a:xfrm>
                  <a:off x="6343330" y="4241435"/>
                  <a:ext cx="360000"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7467814D-71B2-4B7E-520E-0E824613E857}"/>
                    </a:ext>
                  </a:extLst>
                </p:cNvPr>
                <p:cNvSpPr/>
                <p:nvPr/>
              </p:nvSpPr>
              <p:spPr>
                <a:xfrm>
                  <a:off x="7423330" y="2900435"/>
                  <a:ext cx="360000" cy="360000"/>
                </a:xfrm>
                <a:prstGeom prst="ellips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AAD559C-E88A-4C6F-2585-8C8F8936A7A9}"/>
                    </a:ext>
                  </a:extLst>
                </p:cNvPr>
                <p:cNvSpPr/>
                <p:nvPr/>
              </p:nvSpPr>
              <p:spPr>
                <a:xfrm>
                  <a:off x="7423330" y="3423753"/>
                  <a:ext cx="360000" cy="360000"/>
                </a:xfrm>
                <a:prstGeom prst="ellips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79D83A8E-0A92-2DF4-17B1-A53D037C678D}"/>
                    </a:ext>
                  </a:extLst>
                </p:cNvPr>
                <p:cNvSpPr/>
                <p:nvPr/>
              </p:nvSpPr>
              <p:spPr>
                <a:xfrm>
                  <a:off x="7423330" y="3951595"/>
                  <a:ext cx="360000" cy="36000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23" name="Oval 22">
                  <a:extLst>
                    <a:ext uri="{FF2B5EF4-FFF2-40B4-BE49-F238E27FC236}">
                      <a16:creationId xmlns:a16="http://schemas.microsoft.com/office/drawing/2014/main" id="{2A837F61-E61C-4225-A7D8-F52833F60D3D}"/>
                    </a:ext>
                  </a:extLst>
                </p:cNvPr>
                <p:cNvSpPr/>
                <p:nvPr/>
              </p:nvSpPr>
              <p:spPr>
                <a:xfrm>
                  <a:off x="7423330" y="4474913"/>
                  <a:ext cx="360000" cy="360000"/>
                </a:xfrm>
                <a:prstGeom prst="ellips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Gerade Verbindung mit Pfeil 25">
                  <a:extLst>
                    <a:ext uri="{FF2B5EF4-FFF2-40B4-BE49-F238E27FC236}">
                      <a16:creationId xmlns:a16="http://schemas.microsoft.com/office/drawing/2014/main" id="{1F3B1F72-E214-6741-5B2E-22C841CBBB0A}"/>
                    </a:ext>
                  </a:extLst>
                </p:cNvPr>
                <p:cNvCxnSpPr>
                  <a:cxnSpLocks/>
                  <a:endCxn id="12" idx="2"/>
                </p:cNvCxnSpPr>
                <p:nvPr/>
              </p:nvCxnSpPr>
              <p:spPr>
                <a:xfrm>
                  <a:off x="4296000" y="3088215"/>
                  <a:ext cx="720000" cy="1319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Gerade Verbindung mit Pfeil 27">
                  <a:extLst>
                    <a:ext uri="{FF2B5EF4-FFF2-40B4-BE49-F238E27FC236}">
                      <a16:creationId xmlns:a16="http://schemas.microsoft.com/office/drawing/2014/main" id="{FD2D9E1F-8ACC-6807-A2D3-0EF0B9E8C320}"/>
                    </a:ext>
                  </a:extLst>
                </p:cNvPr>
                <p:cNvCxnSpPr>
                  <a:cxnSpLocks/>
                  <a:endCxn id="13" idx="2"/>
                </p:cNvCxnSpPr>
                <p:nvPr/>
              </p:nvCxnSpPr>
              <p:spPr>
                <a:xfrm>
                  <a:off x="4296000" y="3080435"/>
                  <a:ext cx="720000" cy="540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Gerade Verbindung mit Pfeil 32">
                  <a:extLst>
                    <a:ext uri="{FF2B5EF4-FFF2-40B4-BE49-F238E27FC236}">
                      <a16:creationId xmlns:a16="http://schemas.microsoft.com/office/drawing/2014/main" id="{CD9B3EA8-9612-89C9-61DB-16925C8A52E2}"/>
                    </a:ext>
                  </a:extLst>
                </p:cNvPr>
                <p:cNvCxnSpPr>
                  <a:cxnSpLocks/>
                  <a:endCxn id="15" idx="2"/>
                </p:cNvCxnSpPr>
                <p:nvPr/>
              </p:nvCxnSpPr>
              <p:spPr>
                <a:xfrm>
                  <a:off x="4296000" y="3088215"/>
                  <a:ext cx="720000" cy="13332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42" name="Gruppieren 41">
                  <a:extLst>
                    <a:ext uri="{FF2B5EF4-FFF2-40B4-BE49-F238E27FC236}">
                      <a16:creationId xmlns:a16="http://schemas.microsoft.com/office/drawing/2014/main" id="{D3B929E6-A508-CF61-AF9B-D7C6C800395C}"/>
                    </a:ext>
                  </a:extLst>
                </p:cNvPr>
                <p:cNvGrpSpPr/>
                <p:nvPr/>
              </p:nvGrpSpPr>
              <p:grpSpPr>
                <a:xfrm>
                  <a:off x="5527713" y="3172094"/>
                  <a:ext cx="673951" cy="78155"/>
                  <a:chOff x="8329049" y="2349000"/>
                  <a:chExt cx="673951" cy="78155"/>
                </a:xfrm>
                <a:solidFill>
                  <a:schemeClr val="tx1">
                    <a:lumMod val="50000"/>
                    <a:lumOff val="50000"/>
                    <a:alpha val="46891"/>
                  </a:schemeClr>
                </a:solidFill>
              </p:grpSpPr>
              <p:sp>
                <p:nvSpPr>
                  <p:cNvPr id="38" name="Oval 37">
                    <a:extLst>
                      <a:ext uri="{FF2B5EF4-FFF2-40B4-BE49-F238E27FC236}">
                        <a16:creationId xmlns:a16="http://schemas.microsoft.com/office/drawing/2014/main" id="{7DB822DA-D746-09B6-8F2B-E583B3B18D8D}"/>
                      </a:ext>
                    </a:extLst>
                  </p:cNvPr>
                  <p:cNvSpPr/>
                  <p:nvPr/>
                </p:nvSpPr>
                <p:spPr>
                  <a:xfrm>
                    <a:off x="8329049"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42507493-710F-A2C4-BA22-24F5C6A231E8}"/>
                      </a:ext>
                    </a:extLst>
                  </p:cNvPr>
                  <p:cNvSpPr/>
                  <p:nvPr/>
                </p:nvSpPr>
                <p:spPr>
                  <a:xfrm>
                    <a:off x="8530093" y="2355155"/>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829AD05D-9562-36F1-4FDC-1DF37770E958}"/>
                      </a:ext>
                    </a:extLst>
                  </p:cNvPr>
                  <p:cNvSpPr/>
                  <p:nvPr/>
                </p:nvSpPr>
                <p:spPr>
                  <a:xfrm>
                    <a:off x="8731137"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8CA317C-990A-6C52-9837-DBE38EB33E5C}"/>
                      </a:ext>
                    </a:extLst>
                  </p:cNvPr>
                  <p:cNvSpPr/>
                  <p:nvPr/>
                </p:nvSpPr>
                <p:spPr>
                  <a:xfrm>
                    <a:off x="8931000"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 name="Gruppieren 57">
                  <a:extLst>
                    <a:ext uri="{FF2B5EF4-FFF2-40B4-BE49-F238E27FC236}">
                      <a16:creationId xmlns:a16="http://schemas.microsoft.com/office/drawing/2014/main" id="{2805621D-C805-A50E-7C0D-BC3647F7C4EA}"/>
                    </a:ext>
                  </a:extLst>
                </p:cNvPr>
                <p:cNvGrpSpPr/>
                <p:nvPr/>
              </p:nvGrpSpPr>
              <p:grpSpPr>
                <a:xfrm>
                  <a:off x="5522689" y="3620435"/>
                  <a:ext cx="673951" cy="78155"/>
                  <a:chOff x="8329049" y="2349000"/>
                  <a:chExt cx="673951" cy="78155"/>
                </a:xfrm>
                <a:solidFill>
                  <a:schemeClr val="tx1">
                    <a:lumMod val="50000"/>
                    <a:lumOff val="50000"/>
                    <a:alpha val="46891"/>
                  </a:schemeClr>
                </a:solidFill>
              </p:grpSpPr>
              <p:sp>
                <p:nvSpPr>
                  <p:cNvPr id="59" name="Oval 58">
                    <a:extLst>
                      <a:ext uri="{FF2B5EF4-FFF2-40B4-BE49-F238E27FC236}">
                        <a16:creationId xmlns:a16="http://schemas.microsoft.com/office/drawing/2014/main" id="{D2D5389C-88AB-8014-8BC7-EDD6A3DEF3A6}"/>
                      </a:ext>
                    </a:extLst>
                  </p:cNvPr>
                  <p:cNvSpPr/>
                  <p:nvPr/>
                </p:nvSpPr>
                <p:spPr>
                  <a:xfrm>
                    <a:off x="8329049"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748FA3DA-5763-6011-7F86-B27227002F0A}"/>
                      </a:ext>
                    </a:extLst>
                  </p:cNvPr>
                  <p:cNvSpPr/>
                  <p:nvPr/>
                </p:nvSpPr>
                <p:spPr>
                  <a:xfrm>
                    <a:off x="8530093" y="2355155"/>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4545C641-E320-D931-9CA6-B0CF7CCE0BF8}"/>
                      </a:ext>
                    </a:extLst>
                  </p:cNvPr>
                  <p:cNvSpPr/>
                  <p:nvPr/>
                </p:nvSpPr>
                <p:spPr>
                  <a:xfrm>
                    <a:off x="8731137"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FB16D1E3-2CDD-BC81-E04D-81FDE415472F}"/>
                      </a:ext>
                    </a:extLst>
                  </p:cNvPr>
                  <p:cNvSpPr/>
                  <p:nvPr/>
                </p:nvSpPr>
                <p:spPr>
                  <a:xfrm>
                    <a:off x="8931000"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3" name="Gruppieren 62">
                  <a:extLst>
                    <a:ext uri="{FF2B5EF4-FFF2-40B4-BE49-F238E27FC236}">
                      <a16:creationId xmlns:a16="http://schemas.microsoft.com/office/drawing/2014/main" id="{4F476CA5-F5D8-3349-044E-46BFA175D173}"/>
                    </a:ext>
                  </a:extLst>
                </p:cNvPr>
                <p:cNvGrpSpPr/>
                <p:nvPr/>
              </p:nvGrpSpPr>
              <p:grpSpPr>
                <a:xfrm>
                  <a:off x="5522689" y="4402883"/>
                  <a:ext cx="673951" cy="78155"/>
                  <a:chOff x="8329049" y="2349000"/>
                  <a:chExt cx="673951" cy="78155"/>
                </a:xfrm>
                <a:solidFill>
                  <a:schemeClr val="tx1">
                    <a:lumMod val="50000"/>
                    <a:lumOff val="50000"/>
                    <a:alpha val="46891"/>
                  </a:schemeClr>
                </a:solidFill>
              </p:grpSpPr>
              <p:sp>
                <p:nvSpPr>
                  <p:cNvPr id="64" name="Oval 63">
                    <a:extLst>
                      <a:ext uri="{FF2B5EF4-FFF2-40B4-BE49-F238E27FC236}">
                        <a16:creationId xmlns:a16="http://schemas.microsoft.com/office/drawing/2014/main" id="{98A4A580-B319-F980-52BC-C5C7B4DD97EC}"/>
                      </a:ext>
                    </a:extLst>
                  </p:cNvPr>
                  <p:cNvSpPr/>
                  <p:nvPr/>
                </p:nvSpPr>
                <p:spPr>
                  <a:xfrm>
                    <a:off x="8329049"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FAC2DFFF-E8CD-C37D-55E2-6EC3F4CFDE3B}"/>
                      </a:ext>
                    </a:extLst>
                  </p:cNvPr>
                  <p:cNvSpPr/>
                  <p:nvPr/>
                </p:nvSpPr>
                <p:spPr>
                  <a:xfrm>
                    <a:off x="8530093" y="2355155"/>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4D50074F-40E0-1B47-BF07-322144FC0E56}"/>
                      </a:ext>
                    </a:extLst>
                  </p:cNvPr>
                  <p:cNvSpPr/>
                  <p:nvPr/>
                </p:nvSpPr>
                <p:spPr>
                  <a:xfrm>
                    <a:off x="8731137"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FE7DFBE3-BB51-2178-4963-613B7D42DC23}"/>
                      </a:ext>
                    </a:extLst>
                  </p:cNvPr>
                  <p:cNvSpPr/>
                  <p:nvPr/>
                </p:nvSpPr>
                <p:spPr>
                  <a:xfrm>
                    <a:off x="8931000"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68" name="Gerade Verbindung mit Pfeil 67">
                  <a:extLst>
                    <a:ext uri="{FF2B5EF4-FFF2-40B4-BE49-F238E27FC236}">
                      <a16:creationId xmlns:a16="http://schemas.microsoft.com/office/drawing/2014/main" id="{6B8C0B97-3952-6F77-206B-F28B4DE8EC94}"/>
                    </a:ext>
                  </a:extLst>
                </p:cNvPr>
                <p:cNvCxnSpPr>
                  <a:cxnSpLocks/>
                  <a:stCxn id="8" idx="6"/>
                  <a:endCxn id="12" idx="2"/>
                </p:cNvCxnSpPr>
                <p:nvPr/>
              </p:nvCxnSpPr>
              <p:spPr>
                <a:xfrm flipV="1">
                  <a:off x="4296000" y="3220172"/>
                  <a:ext cx="720000" cy="3835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Gerade Verbindung mit Pfeil 68">
                  <a:extLst>
                    <a:ext uri="{FF2B5EF4-FFF2-40B4-BE49-F238E27FC236}">
                      <a16:creationId xmlns:a16="http://schemas.microsoft.com/office/drawing/2014/main" id="{7D1BC31C-0444-9FDB-459F-136CB8C51595}"/>
                    </a:ext>
                  </a:extLst>
                </p:cNvPr>
                <p:cNvCxnSpPr>
                  <a:cxnSpLocks/>
                  <a:stCxn id="8" idx="6"/>
                  <a:endCxn id="13" idx="2"/>
                </p:cNvCxnSpPr>
                <p:nvPr/>
              </p:nvCxnSpPr>
              <p:spPr>
                <a:xfrm>
                  <a:off x="4296000" y="3603753"/>
                  <a:ext cx="720000" cy="166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 name="Gerade Verbindung mit Pfeil 69">
                  <a:extLst>
                    <a:ext uri="{FF2B5EF4-FFF2-40B4-BE49-F238E27FC236}">
                      <a16:creationId xmlns:a16="http://schemas.microsoft.com/office/drawing/2014/main" id="{DD7D8277-8A0A-53A4-90D9-D8A95A095231}"/>
                    </a:ext>
                  </a:extLst>
                </p:cNvPr>
                <p:cNvCxnSpPr>
                  <a:cxnSpLocks/>
                  <a:stCxn id="8" idx="6"/>
                  <a:endCxn id="15" idx="2"/>
                </p:cNvCxnSpPr>
                <p:nvPr/>
              </p:nvCxnSpPr>
              <p:spPr>
                <a:xfrm>
                  <a:off x="4296000" y="3603753"/>
                  <a:ext cx="720000" cy="8176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0" name="Gerade Verbindung mit Pfeil 79">
                  <a:extLst>
                    <a:ext uri="{FF2B5EF4-FFF2-40B4-BE49-F238E27FC236}">
                      <a16:creationId xmlns:a16="http://schemas.microsoft.com/office/drawing/2014/main" id="{81FA3995-B810-307E-6030-BB4F02A9BD7F}"/>
                    </a:ext>
                  </a:extLst>
                </p:cNvPr>
                <p:cNvCxnSpPr>
                  <a:cxnSpLocks/>
                  <a:stCxn id="10" idx="6"/>
                  <a:endCxn id="12" idx="2"/>
                </p:cNvCxnSpPr>
                <p:nvPr/>
              </p:nvCxnSpPr>
              <p:spPr>
                <a:xfrm flipV="1">
                  <a:off x="4296000" y="3220172"/>
                  <a:ext cx="720000" cy="14347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1" name="Gerade Verbindung mit Pfeil 80">
                  <a:extLst>
                    <a:ext uri="{FF2B5EF4-FFF2-40B4-BE49-F238E27FC236}">
                      <a16:creationId xmlns:a16="http://schemas.microsoft.com/office/drawing/2014/main" id="{73859728-C943-EDE9-673E-8912977E0E4B}"/>
                    </a:ext>
                  </a:extLst>
                </p:cNvPr>
                <p:cNvCxnSpPr>
                  <a:cxnSpLocks/>
                  <a:stCxn id="10" idx="6"/>
                  <a:endCxn id="13" idx="2"/>
                </p:cNvCxnSpPr>
                <p:nvPr/>
              </p:nvCxnSpPr>
              <p:spPr>
                <a:xfrm flipV="1">
                  <a:off x="4296000" y="3620435"/>
                  <a:ext cx="720000" cy="10344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2" name="Gerade Verbindung mit Pfeil 81">
                  <a:extLst>
                    <a:ext uri="{FF2B5EF4-FFF2-40B4-BE49-F238E27FC236}">
                      <a16:creationId xmlns:a16="http://schemas.microsoft.com/office/drawing/2014/main" id="{AEEF5D79-F37E-FFD9-4B85-A9982C807219}"/>
                    </a:ext>
                  </a:extLst>
                </p:cNvPr>
                <p:cNvCxnSpPr>
                  <a:cxnSpLocks/>
                  <a:stCxn id="10" idx="6"/>
                  <a:endCxn id="15" idx="2"/>
                </p:cNvCxnSpPr>
                <p:nvPr/>
              </p:nvCxnSpPr>
              <p:spPr>
                <a:xfrm flipV="1">
                  <a:off x="4296000" y="4421435"/>
                  <a:ext cx="720000" cy="2334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1" name="Gerade Verbindung mit Pfeil 100">
                  <a:extLst>
                    <a:ext uri="{FF2B5EF4-FFF2-40B4-BE49-F238E27FC236}">
                      <a16:creationId xmlns:a16="http://schemas.microsoft.com/office/drawing/2014/main" id="{9BA58E91-51CF-BA8B-C85E-FFFB09F8BF17}"/>
                    </a:ext>
                  </a:extLst>
                </p:cNvPr>
                <p:cNvCxnSpPr>
                  <a:cxnSpLocks/>
                  <a:stCxn id="12" idx="6"/>
                  <a:endCxn id="16" idx="2"/>
                </p:cNvCxnSpPr>
                <p:nvPr/>
              </p:nvCxnSpPr>
              <p:spPr>
                <a:xfrm>
                  <a:off x="5376000" y="3220172"/>
                  <a:ext cx="9673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4" name="Gerade Verbindung mit Pfeil 103">
                  <a:extLst>
                    <a:ext uri="{FF2B5EF4-FFF2-40B4-BE49-F238E27FC236}">
                      <a16:creationId xmlns:a16="http://schemas.microsoft.com/office/drawing/2014/main" id="{0D070D97-D736-050F-96BF-644C647AD29F}"/>
                    </a:ext>
                  </a:extLst>
                </p:cNvPr>
                <p:cNvCxnSpPr>
                  <a:cxnSpLocks/>
                  <a:stCxn id="12" idx="6"/>
                  <a:endCxn id="17" idx="2"/>
                </p:cNvCxnSpPr>
                <p:nvPr/>
              </p:nvCxnSpPr>
              <p:spPr>
                <a:xfrm>
                  <a:off x="5376000" y="3220172"/>
                  <a:ext cx="967330" cy="400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7" name="Gerade Verbindung mit Pfeil 106">
                  <a:extLst>
                    <a:ext uri="{FF2B5EF4-FFF2-40B4-BE49-F238E27FC236}">
                      <a16:creationId xmlns:a16="http://schemas.microsoft.com/office/drawing/2014/main" id="{33A8E8FB-94AF-3352-EC7E-1C957EB9380F}"/>
                    </a:ext>
                  </a:extLst>
                </p:cNvPr>
                <p:cNvCxnSpPr>
                  <a:cxnSpLocks/>
                  <a:stCxn id="12" idx="6"/>
                  <a:endCxn id="19" idx="2"/>
                </p:cNvCxnSpPr>
                <p:nvPr/>
              </p:nvCxnSpPr>
              <p:spPr>
                <a:xfrm>
                  <a:off x="5376000" y="3220172"/>
                  <a:ext cx="967330" cy="1201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 name="Gerade Verbindung mit Pfeil 109">
                  <a:extLst>
                    <a:ext uri="{FF2B5EF4-FFF2-40B4-BE49-F238E27FC236}">
                      <a16:creationId xmlns:a16="http://schemas.microsoft.com/office/drawing/2014/main" id="{FBB8A386-AF6E-761F-14A8-312520011CF6}"/>
                    </a:ext>
                  </a:extLst>
                </p:cNvPr>
                <p:cNvCxnSpPr>
                  <a:cxnSpLocks/>
                  <a:stCxn id="13" idx="6"/>
                  <a:endCxn id="16" idx="2"/>
                </p:cNvCxnSpPr>
                <p:nvPr/>
              </p:nvCxnSpPr>
              <p:spPr>
                <a:xfrm flipV="1">
                  <a:off x="5376000" y="3220172"/>
                  <a:ext cx="967330" cy="400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 name="Gerade Verbindung mit Pfeil 110">
                  <a:extLst>
                    <a:ext uri="{FF2B5EF4-FFF2-40B4-BE49-F238E27FC236}">
                      <a16:creationId xmlns:a16="http://schemas.microsoft.com/office/drawing/2014/main" id="{31003255-04BC-E21B-2B05-D28E23C5D040}"/>
                    </a:ext>
                  </a:extLst>
                </p:cNvPr>
                <p:cNvCxnSpPr>
                  <a:cxnSpLocks/>
                  <a:stCxn id="13" idx="6"/>
                  <a:endCxn id="17" idx="2"/>
                </p:cNvCxnSpPr>
                <p:nvPr/>
              </p:nvCxnSpPr>
              <p:spPr>
                <a:xfrm>
                  <a:off x="5376000" y="3620435"/>
                  <a:ext cx="9673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2" name="Gerade Verbindung mit Pfeil 111">
                  <a:extLst>
                    <a:ext uri="{FF2B5EF4-FFF2-40B4-BE49-F238E27FC236}">
                      <a16:creationId xmlns:a16="http://schemas.microsoft.com/office/drawing/2014/main" id="{51027006-98AE-E080-1B8E-2FA07F7EBEA6}"/>
                    </a:ext>
                  </a:extLst>
                </p:cNvPr>
                <p:cNvCxnSpPr>
                  <a:cxnSpLocks/>
                  <a:stCxn id="13" idx="6"/>
                  <a:endCxn id="19" idx="2"/>
                </p:cNvCxnSpPr>
                <p:nvPr/>
              </p:nvCxnSpPr>
              <p:spPr>
                <a:xfrm>
                  <a:off x="5376000" y="3620435"/>
                  <a:ext cx="967330" cy="80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9" name="Gerade Verbindung mit Pfeil 118">
                  <a:extLst>
                    <a:ext uri="{FF2B5EF4-FFF2-40B4-BE49-F238E27FC236}">
                      <a16:creationId xmlns:a16="http://schemas.microsoft.com/office/drawing/2014/main" id="{2C0883FA-85A9-9307-4773-F209AD71B963}"/>
                    </a:ext>
                  </a:extLst>
                </p:cNvPr>
                <p:cNvCxnSpPr>
                  <a:cxnSpLocks/>
                  <a:stCxn id="15" idx="6"/>
                  <a:endCxn id="16" idx="2"/>
                </p:cNvCxnSpPr>
                <p:nvPr/>
              </p:nvCxnSpPr>
              <p:spPr>
                <a:xfrm flipV="1">
                  <a:off x="5376000" y="3220172"/>
                  <a:ext cx="967330" cy="1201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0" name="Gerade Verbindung mit Pfeil 119">
                  <a:extLst>
                    <a:ext uri="{FF2B5EF4-FFF2-40B4-BE49-F238E27FC236}">
                      <a16:creationId xmlns:a16="http://schemas.microsoft.com/office/drawing/2014/main" id="{F1642312-DC86-9469-DBEF-F2A548128666}"/>
                    </a:ext>
                  </a:extLst>
                </p:cNvPr>
                <p:cNvCxnSpPr>
                  <a:cxnSpLocks/>
                  <a:stCxn id="15" idx="6"/>
                  <a:endCxn id="17" idx="2"/>
                </p:cNvCxnSpPr>
                <p:nvPr/>
              </p:nvCxnSpPr>
              <p:spPr>
                <a:xfrm flipV="1">
                  <a:off x="5376000" y="3620435"/>
                  <a:ext cx="967330" cy="80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1" name="Gerade Verbindung mit Pfeil 120">
                  <a:extLst>
                    <a:ext uri="{FF2B5EF4-FFF2-40B4-BE49-F238E27FC236}">
                      <a16:creationId xmlns:a16="http://schemas.microsoft.com/office/drawing/2014/main" id="{5101C62A-C477-3AA2-A21E-5EE7BF243064}"/>
                    </a:ext>
                  </a:extLst>
                </p:cNvPr>
                <p:cNvCxnSpPr>
                  <a:cxnSpLocks/>
                  <a:stCxn id="15" idx="6"/>
                  <a:endCxn id="19" idx="2"/>
                </p:cNvCxnSpPr>
                <p:nvPr/>
              </p:nvCxnSpPr>
              <p:spPr>
                <a:xfrm>
                  <a:off x="5376000" y="4421435"/>
                  <a:ext cx="9673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8" name="Gerade Verbindung mit Pfeil 127">
                  <a:extLst>
                    <a:ext uri="{FF2B5EF4-FFF2-40B4-BE49-F238E27FC236}">
                      <a16:creationId xmlns:a16="http://schemas.microsoft.com/office/drawing/2014/main" id="{24A3A9D5-2C72-B81F-100F-03D5D2F058D1}"/>
                    </a:ext>
                  </a:extLst>
                </p:cNvPr>
                <p:cNvCxnSpPr>
                  <a:cxnSpLocks/>
                  <a:stCxn id="16" idx="6"/>
                  <a:endCxn id="20" idx="2"/>
                </p:cNvCxnSpPr>
                <p:nvPr/>
              </p:nvCxnSpPr>
              <p:spPr>
                <a:xfrm flipV="1">
                  <a:off x="6703330" y="3080435"/>
                  <a:ext cx="720000" cy="1397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Gerade Verbindung mit Pfeil 128">
                  <a:extLst>
                    <a:ext uri="{FF2B5EF4-FFF2-40B4-BE49-F238E27FC236}">
                      <a16:creationId xmlns:a16="http://schemas.microsoft.com/office/drawing/2014/main" id="{B3C8DE2A-A336-C183-4442-955458C6653A}"/>
                    </a:ext>
                  </a:extLst>
                </p:cNvPr>
                <p:cNvCxnSpPr>
                  <a:cxnSpLocks/>
                  <a:stCxn id="16" idx="6"/>
                  <a:endCxn id="21" idx="2"/>
                </p:cNvCxnSpPr>
                <p:nvPr/>
              </p:nvCxnSpPr>
              <p:spPr>
                <a:xfrm>
                  <a:off x="6703330" y="3220172"/>
                  <a:ext cx="720000" cy="3835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0" name="Gerade Verbindung mit Pfeil 129">
                  <a:extLst>
                    <a:ext uri="{FF2B5EF4-FFF2-40B4-BE49-F238E27FC236}">
                      <a16:creationId xmlns:a16="http://schemas.microsoft.com/office/drawing/2014/main" id="{4181FB75-5F99-B8F1-B313-25937EDC0A4B}"/>
                    </a:ext>
                  </a:extLst>
                </p:cNvPr>
                <p:cNvCxnSpPr>
                  <a:cxnSpLocks/>
                  <a:stCxn id="16" idx="6"/>
                  <a:endCxn id="20" idx="2"/>
                </p:cNvCxnSpPr>
                <p:nvPr/>
              </p:nvCxnSpPr>
              <p:spPr>
                <a:xfrm flipV="1">
                  <a:off x="6703330" y="3080435"/>
                  <a:ext cx="720000" cy="1397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8" name="Gerade Verbindung mit Pfeil 137">
                  <a:extLst>
                    <a:ext uri="{FF2B5EF4-FFF2-40B4-BE49-F238E27FC236}">
                      <a16:creationId xmlns:a16="http://schemas.microsoft.com/office/drawing/2014/main" id="{136F27A6-D697-1466-BDC5-BCE6E82D14CF}"/>
                    </a:ext>
                  </a:extLst>
                </p:cNvPr>
                <p:cNvCxnSpPr>
                  <a:cxnSpLocks/>
                  <a:stCxn id="16" idx="6"/>
                  <a:endCxn id="23" idx="2"/>
                </p:cNvCxnSpPr>
                <p:nvPr/>
              </p:nvCxnSpPr>
              <p:spPr>
                <a:xfrm>
                  <a:off x="6703330" y="3220172"/>
                  <a:ext cx="720000" cy="14347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1" name="Gerade Verbindung mit Pfeil 140">
                  <a:extLst>
                    <a:ext uri="{FF2B5EF4-FFF2-40B4-BE49-F238E27FC236}">
                      <a16:creationId xmlns:a16="http://schemas.microsoft.com/office/drawing/2014/main" id="{8D2C84F4-6DFA-D0C9-D81F-7DED80F4AB85}"/>
                    </a:ext>
                  </a:extLst>
                </p:cNvPr>
                <p:cNvCxnSpPr>
                  <a:cxnSpLocks/>
                  <a:stCxn id="17" idx="6"/>
                  <a:endCxn id="21" idx="2"/>
                </p:cNvCxnSpPr>
                <p:nvPr/>
              </p:nvCxnSpPr>
              <p:spPr>
                <a:xfrm flipV="1">
                  <a:off x="6703330" y="3603753"/>
                  <a:ext cx="720000" cy="166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2" name="Gerade Verbindung mit Pfeil 141">
                  <a:extLst>
                    <a:ext uri="{FF2B5EF4-FFF2-40B4-BE49-F238E27FC236}">
                      <a16:creationId xmlns:a16="http://schemas.microsoft.com/office/drawing/2014/main" id="{E1385930-7C3C-5B89-3061-15371641827B}"/>
                    </a:ext>
                  </a:extLst>
                </p:cNvPr>
                <p:cNvCxnSpPr>
                  <a:cxnSpLocks/>
                  <a:stCxn id="17" idx="6"/>
                  <a:endCxn id="20" idx="2"/>
                </p:cNvCxnSpPr>
                <p:nvPr/>
              </p:nvCxnSpPr>
              <p:spPr>
                <a:xfrm flipV="1">
                  <a:off x="6703330" y="3080435"/>
                  <a:ext cx="720000" cy="540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3" name="Gerade Verbindung mit Pfeil 142">
                  <a:extLst>
                    <a:ext uri="{FF2B5EF4-FFF2-40B4-BE49-F238E27FC236}">
                      <a16:creationId xmlns:a16="http://schemas.microsoft.com/office/drawing/2014/main" id="{92EE0159-9A72-F67C-5EAE-3BB375F925F4}"/>
                    </a:ext>
                  </a:extLst>
                </p:cNvPr>
                <p:cNvCxnSpPr>
                  <a:cxnSpLocks/>
                  <a:stCxn id="17" idx="6"/>
                  <a:endCxn id="23" idx="2"/>
                </p:cNvCxnSpPr>
                <p:nvPr/>
              </p:nvCxnSpPr>
              <p:spPr>
                <a:xfrm>
                  <a:off x="6703330" y="3620435"/>
                  <a:ext cx="720000" cy="10344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1" name="Gerade Verbindung mit Pfeil 150">
                  <a:extLst>
                    <a:ext uri="{FF2B5EF4-FFF2-40B4-BE49-F238E27FC236}">
                      <a16:creationId xmlns:a16="http://schemas.microsoft.com/office/drawing/2014/main" id="{2D46C8EB-4612-6795-61AB-39ACB6683B60}"/>
                    </a:ext>
                  </a:extLst>
                </p:cNvPr>
                <p:cNvCxnSpPr>
                  <a:cxnSpLocks/>
                  <a:stCxn id="19" idx="6"/>
                  <a:endCxn id="21" idx="2"/>
                </p:cNvCxnSpPr>
                <p:nvPr/>
              </p:nvCxnSpPr>
              <p:spPr>
                <a:xfrm flipV="1">
                  <a:off x="6703330" y="3603753"/>
                  <a:ext cx="720000" cy="8176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2" name="Gerade Verbindung mit Pfeil 151">
                  <a:extLst>
                    <a:ext uri="{FF2B5EF4-FFF2-40B4-BE49-F238E27FC236}">
                      <a16:creationId xmlns:a16="http://schemas.microsoft.com/office/drawing/2014/main" id="{220808D5-61EB-A667-D422-3724B75AF457}"/>
                    </a:ext>
                  </a:extLst>
                </p:cNvPr>
                <p:cNvCxnSpPr>
                  <a:cxnSpLocks/>
                  <a:stCxn id="19" idx="6"/>
                  <a:endCxn id="20" idx="2"/>
                </p:cNvCxnSpPr>
                <p:nvPr/>
              </p:nvCxnSpPr>
              <p:spPr>
                <a:xfrm flipV="1">
                  <a:off x="6703330" y="3080435"/>
                  <a:ext cx="720000" cy="134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3" name="Gerade Verbindung mit Pfeil 152">
                  <a:extLst>
                    <a:ext uri="{FF2B5EF4-FFF2-40B4-BE49-F238E27FC236}">
                      <a16:creationId xmlns:a16="http://schemas.microsoft.com/office/drawing/2014/main" id="{AF411AE2-8784-6C43-660F-BA9AB7675872}"/>
                    </a:ext>
                  </a:extLst>
                </p:cNvPr>
                <p:cNvCxnSpPr>
                  <a:cxnSpLocks/>
                  <a:stCxn id="19" idx="6"/>
                  <a:endCxn id="23" idx="2"/>
                </p:cNvCxnSpPr>
                <p:nvPr/>
              </p:nvCxnSpPr>
              <p:spPr>
                <a:xfrm>
                  <a:off x="6703330" y="4421435"/>
                  <a:ext cx="720000" cy="2334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4" name="Abgerundetes Rechteck 23">
                <a:extLst>
                  <a:ext uri="{FF2B5EF4-FFF2-40B4-BE49-F238E27FC236}">
                    <a16:creationId xmlns:a16="http://schemas.microsoft.com/office/drawing/2014/main" id="{7CC23F00-C272-2192-5164-462396309244}"/>
                  </a:ext>
                </a:extLst>
              </p:cNvPr>
              <p:cNvSpPr/>
              <p:nvPr/>
            </p:nvSpPr>
            <p:spPr>
              <a:xfrm>
                <a:off x="3802400" y="2576089"/>
                <a:ext cx="720001" cy="2520000"/>
              </a:xfrm>
              <a:prstGeom prst="roundRect">
                <a:avLst/>
              </a:prstGeom>
              <a:solidFill>
                <a:srgbClr val="FFC000">
                  <a:alpha val="28086"/>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Abgerundetes Rechteck 24">
                <a:extLst>
                  <a:ext uri="{FF2B5EF4-FFF2-40B4-BE49-F238E27FC236}">
                    <a16:creationId xmlns:a16="http://schemas.microsoft.com/office/drawing/2014/main" id="{40DCAA90-1732-6D9E-98A9-57EF8EAC22E0}"/>
                  </a:ext>
                </a:extLst>
              </p:cNvPr>
              <p:cNvSpPr/>
              <p:nvPr/>
            </p:nvSpPr>
            <p:spPr>
              <a:xfrm>
                <a:off x="7250927" y="2576089"/>
                <a:ext cx="720000" cy="2520000"/>
              </a:xfrm>
              <a:prstGeom prst="roundRect">
                <a:avLst/>
              </a:prstGeom>
              <a:solidFill>
                <a:srgbClr val="FF0000">
                  <a:alpha val="2808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bgerundetes Rechteck 28">
                <a:extLst>
                  <a:ext uri="{FF2B5EF4-FFF2-40B4-BE49-F238E27FC236}">
                    <a16:creationId xmlns:a16="http://schemas.microsoft.com/office/drawing/2014/main" id="{2B0FD1F6-5ABF-9660-EB6F-66ED319A170C}"/>
                  </a:ext>
                </a:extLst>
              </p:cNvPr>
              <p:cNvSpPr/>
              <p:nvPr/>
            </p:nvSpPr>
            <p:spPr>
              <a:xfrm>
                <a:off x="3276724" y="5210536"/>
                <a:ext cx="1692000" cy="309473"/>
              </a:xfrm>
              <a:prstGeom prst="roundRect">
                <a:avLst/>
              </a:prstGeom>
              <a:solidFill>
                <a:srgbClr val="FFC000">
                  <a:alpha val="28086"/>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input layer</a:t>
                </a:r>
              </a:p>
            </p:txBody>
          </p:sp>
          <p:sp>
            <p:nvSpPr>
              <p:cNvPr id="31" name="Abgerundetes Rechteck 30">
                <a:extLst>
                  <a:ext uri="{FF2B5EF4-FFF2-40B4-BE49-F238E27FC236}">
                    <a16:creationId xmlns:a16="http://schemas.microsoft.com/office/drawing/2014/main" id="{095F186B-CD2E-C489-3052-7FF7C8B5CC3E}"/>
                  </a:ext>
                </a:extLst>
              </p:cNvPr>
              <p:cNvSpPr/>
              <p:nvPr/>
            </p:nvSpPr>
            <p:spPr>
              <a:xfrm>
                <a:off x="5064624" y="5210536"/>
                <a:ext cx="1695083" cy="309473"/>
              </a:xfrm>
              <a:prstGeom prst="roundRect">
                <a:avLst/>
              </a:prstGeom>
              <a:solidFill>
                <a:srgbClr val="0070C0">
                  <a:alpha val="28086"/>
                </a:srgb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hidden layer</a:t>
                </a:r>
              </a:p>
            </p:txBody>
          </p:sp>
        </p:grpSp>
      </p:grpSp>
      <p:pic>
        <p:nvPicPr>
          <p:cNvPr id="35" name="Inhaltsplatzhalter 37" descr="Ein Bild, das Text, Diagramm, Reihe, Origami enthält.&#10;&#10;Automatisch generierte Beschreibung">
            <a:extLst>
              <a:ext uri="{FF2B5EF4-FFF2-40B4-BE49-F238E27FC236}">
                <a16:creationId xmlns:a16="http://schemas.microsoft.com/office/drawing/2014/main" id="{03EF4615-DAB3-843D-CA34-2A14CCBBD18A}"/>
              </a:ext>
            </a:extLst>
          </p:cNvPr>
          <p:cNvPicPr>
            <a:picLocks/>
          </p:cNvPicPr>
          <p:nvPr/>
        </p:nvPicPr>
        <p:blipFill>
          <a:blip r:embed="rId3">
            <a:extLst>
              <a:ext uri="{28A0092B-C50C-407E-A947-70E740481C1C}">
                <a14:useLocalDpi xmlns:a14="http://schemas.microsoft.com/office/drawing/2010/main" val="0"/>
              </a:ext>
            </a:extLst>
          </a:blip>
          <a:srcRect l="35960" t="32204" r="34220" b="31971"/>
          <a:stretch/>
        </p:blipFill>
        <p:spPr>
          <a:xfrm>
            <a:off x="-3892055" y="339648"/>
            <a:ext cx="2347953" cy="2160000"/>
          </a:xfrm>
          <a:prstGeom prst="rect">
            <a:avLst/>
          </a:prstGeom>
        </p:spPr>
      </p:pic>
      <p:pic>
        <p:nvPicPr>
          <p:cNvPr id="36" name="Inhaltsplatzhalter 37" descr="Ein Bild, das Text, Diagramm, Reihe, Origami enthält.&#10;&#10;Automatisch generierte Beschreibung">
            <a:extLst>
              <a:ext uri="{FF2B5EF4-FFF2-40B4-BE49-F238E27FC236}">
                <a16:creationId xmlns:a16="http://schemas.microsoft.com/office/drawing/2014/main" id="{831A0077-65F7-6E05-EC86-773D1A3130FB}"/>
              </a:ext>
            </a:extLst>
          </p:cNvPr>
          <p:cNvPicPr>
            <a:picLocks/>
          </p:cNvPicPr>
          <p:nvPr/>
        </p:nvPicPr>
        <p:blipFill rotWithShape="1">
          <a:blip r:embed="rId3">
            <a:extLst>
              <a:ext uri="{28A0092B-C50C-407E-A947-70E740481C1C}">
                <a14:useLocalDpi xmlns:a14="http://schemas.microsoft.com/office/drawing/2010/main" val="0"/>
              </a:ext>
            </a:extLst>
          </a:blip>
          <a:srcRect l="3472" r="67994" b="66423"/>
          <a:stretch/>
        </p:blipFill>
        <p:spPr>
          <a:xfrm>
            <a:off x="-3854401" y="-2160000"/>
            <a:ext cx="2246631" cy="2160000"/>
          </a:xfrm>
          <a:prstGeom prst="rect">
            <a:avLst/>
          </a:prstGeom>
        </p:spPr>
      </p:pic>
      <p:pic>
        <p:nvPicPr>
          <p:cNvPr id="37" name="Inhaltsplatzhalter 37" descr="Ein Bild, das Text, Diagramm, Reihe, Origami enthält.&#10;&#10;Automatisch generierte Beschreibung">
            <a:extLst>
              <a:ext uri="{FF2B5EF4-FFF2-40B4-BE49-F238E27FC236}">
                <a16:creationId xmlns:a16="http://schemas.microsoft.com/office/drawing/2014/main" id="{980E2E39-4B1B-8362-2DB7-E3DF2B7B7A35}"/>
              </a:ext>
            </a:extLst>
          </p:cNvPr>
          <p:cNvPicPr>
            <a:picLocks/>
          </p:cNvPicPr>
          <p:nvPr/>
        </p:nvPicPr>
        <p:blipFill rotWithShape="1">
          <a:blip r:embed="rId3">
            <a:extLst>
              <a:ext uri="{28A0092B-C50C-407E-A947-70E740481C1C}">
                <a14:useLocalDpi xmlns:a14="http://schemas.microsoft.com/office/drawing/2010/main" val="0"/>
              </a:ext>
            </a:extLst>
          </a:blip>
          <a:srcRect l="38397" r="38648" b="67795"/>
          <a:stretch/>
        </p:blipFill>
        <p:spPr>
          <a:xfrm>
            <a:off x="-3766469" y="2620952"/>
            <a:ext cx="1739449" cy="1963656"/>
          </a:xfrm>
          <a:prstGeom prst="rect">
            <a:avLst/>
          </a:prstGeom>
        </p:spPr>
      </p:pic>
      <p:pic>
        <p:nvPicPr>
          <p:cNvPr id="43" name="Inhaltsplatzhalter 37" descr="Ein Bild, das Text, Diagramm, Reihe, Origami enthält.&#10;&#10;Automatisch generierte Beschreibung">
            <a:extLst>
              <a:ext uri="{FF2B5EF4-FFF2-40B4-BE49-F238E27FC236}">
                <a16:creationId xmlns:a16="http://schemas.microsoft.com/office/drawing/2014/main" id="{32927646-3ECB-BE7D-F087-BD786C18FFDB}"/>
              </a:ext>
            </a:extLst>
          </p:cNvPr>
          <p:cNvPicPr>
            <a:picLocks/>
          </p:cNvPicPr>
          <p:nvPr/>
        </p:nvPicPr>
        <p:blipFill>
          <a:blip r:embed="rId3">
            <a:extLst>
              <a:ext uri="{28A0092B-C50C-407E-A947-70E740481C1C}">
                <a14:useLocalDpi xmlns:a14="http://schemas.microsoft.com/office/drawing/2010/main" val="0"/>
              </a:ext>
            </a:extLst>
          </a:blip>
          <a:srcRect l="4769" t="33043" r="66225" b="31972"/>
          <a:stretch/>
        </p:blipFill>
        <p:spPr>
          <a:xfrm>
            <a:off x="-3978826" y="6934160"/>
            <a:ext cx="2164164" cy="2109401"/>
          </a:xfrm>
          <a:prstGeom prst="rect">
            <a:avLst/>
          </a:prstGeom>
        </p:spPr>
      </p:pic>
      <p:grpSp>
        <p:nvGrpSpPr>
          <p:cNvPr id="44" name="Gruppieren 43">
            <a:extLst>
              <a:ext uri="{FF2B5EF4-FFF2-40B4-BE49-F238E27FC236}">
                <a16:creationId xmlns:a16="http://schemas.microsoft.com/office/drawing/2014/main" id="{20E2C26A-5929-F481-23DE-87749D890035}"/>
              </a:ext>
            </a:extLst>
          </p:cNvPr>
          <p:cNvGrpSpPr/>
          <p:nvPr/>
        </p:nvGrpSpPr>
        <p:grpSpPr>
          <a:xfrm>
            <a:off x="-4304154" y="4804506"/>
            <a:ext cx="2629650" cy="1855778"/>
            <a:chOff x="7270899" y="1885568"/>
            <a:chExt cx="2629650" cy="1855778"/>
          </a:xfrm>
        </p:grpSpPr>
        <p:pic>
          <p:nvPicPr>
            <p:cNvPr id="45" name="Inhaltsplatzhalter 37" descr="Ein Bild, das Text, Diagramm, Reihe, Origami enthält.&#10;&#10;Automatisch generierte Beschreibung">
              <a:extLst>
                <a:ext uri="{FF2B5EF4-FFF2-40B4-BE49-F238E27FC236}">
                  <a16:creationId xmlns:a16="http://schemas.microsoft.com/office/drawing/2014/main" id="{1B511AF5-6BB8-3EFA-F8EB-3F89C2660460}"/>
                </a:ext>
              </a:extLst>
            </p:cNvPr>
            <p:cNvPicPr>
              <a:picLocks/>
            </p:cNvPicPr>
            <p:nvPr/>
          </p:nvPicPr>
          <p:blipFill rotWithShape="1">
            <a:blip r:embed="rId3">
              <a:extLst>
                <a:ext uri="{28A0092B-C50C-407E-A947-70E740481C1C}">
                  <a14:useLocalDpi xmlns:a14="http://schemas.microsoft.com/office/drawing/2010/main" val="0"/>
                </a:ext>
              </a:extLst>
            </a:blip>
            <a:srcRect l="65780" b="65459"/>
            <a:stretch/>
          </p:blipFill>
          <p:spPr>
            <a:xfrm>
              <a:off x="7380549" y="1885568"/>
              <a:ext cx="2520000" cy="1855778"/>
            </a:xfrm>
            <a:prstGeom prst="rect">
              <a:avLst/>
            </a:prstGeom>
          </p:spPr>
        </p:pic>
        <p:sp>
          <p:nvSpPr>
            <p:cNvPr id="46" name="Rechteck 45">
              <a:extLst>
                <a:ext uri="{FF2B5EF4-FFF2-40B4-BE49-F238E27FC236}">
                  <a16:creationId xmlns:a16="http://schemas.microsoft.com/office/drawing/2014/main" id="{C0650F51-266C-D500-1A72-E843323F851D}"/>
                </a:ext>
              </a:extLst>
            </p:cNvPr>
            <p:cNvSpPr/>
            <p:nvPr/>
          </p:nvSpPr>
          <p:spPr>
            <a:xfrm>
              <a:off x="7270899" y="2000060"/>
              <a:ext cx="518016" cy="245478"/>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14389047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FF6AE-5865-D618-AFA3-C8C659AB7DC2}"/>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BEA5B939-1AF6-6AAB-65AC-683159574D5A}"/>
              </a:ext>
            </a:extLst>
          </p:cNvPr>
          <p:cNvSpPr>
            <a:spLocks noGrp="1"/>
          </p:cNvSpPr>
          <p:nvPr>
            <p:ph type="title"/>
          </p:nvPr>
        </p:nvSpPr>
        <p:spPr>
          <a:xfrm>
            <a:off x="360000" y="736682"/>
            <a:ext cx="8976000" cy="524377"/>
          </a:xfrm>
        </p:spPr>
        <p:txBody>
          <a:bodyPr anchor="t">
            <a:normAutofit/>
          </a:bodyPr>
          <a:lstStyle/>
          <a:p>
            <a:r>
              <a:rPr lang="de-DE" sz="3200" dirty="0"/>
              <a:t>Embedding </a:t>
            </a:r>
            <a:r>
              <a:rPr lang="de-DE" sz="3200" dirty="0" err="1"/>
              <a:t>physics</a:t>
            </a:r>
            <a:r>
              <a:rPr lang="de-DE" sz="3200" dirty="0"/>
              <a:t> in ML-models</a:t>
            </a:r>
          </a:p>
        </p:txBody>
      </p:sp>
      <p:sp>
        <p:nvSpPr>
          <p:cNvPr id="4" name="Datumsplatzhalter 3">
            <a:extLst>
              <a:ext uri="{FF2B5EF4-FFF2-40B4-BE49-F238E27FC236}">
                <a16:creationId xmlns:a16="http://schemas.microsoft.com/office/drawing/2014/main" id="{809CD47C-E16B-D82B-3C59-BDE633242142}"/>
              </a:ext>
            </a:extLst>
          </p:cNvPr>
          <p:cNvSpPr>
            <a:spLocks noGrp="1"/>
          </p:cNvSpPr>
          <p:nvPr>
            <p:ph type="dt" sz="half" idx="10"/>
          </p:nvPr>
        </p:nvSpPr>
        <p:spPr>
          <a:xfrm>
            <a:off x="360000" y="6558140"/>
            <a:ext cx="1439993" cy="180000"/>
          </a:xfrm>
        </p:spPr>
        <p:txBody>
          <a:bodyPr/>
          <a:lstStyle/>
          <a:p>
            <a:fld id="{E303BF54-907F-AC4B-B834-39373B3CB420}" type="datetime1">
              <a:rPr lang="de-DE" smtClean="0"/>
              <a:t>12.12.24</a:t>
            </a:fld>
            <a:endParaRPr lang="de-DE" dirty="0"/>
          </a:p>
        </p:txBody>
      </p:sp>
      <p:sp>
        <p:nvSpPr>
          <p:cNvPr id="6" name="Foliennummernplatzhalter 5">
            <a:extLst>
              <a:ext uri="{FF2B5EF4-FFF2-40B4-BE49-F238E27FC236}">
                <a16:creationId xmlns:a16="http://schemas.microsoft.com/office/drawing/2014/main" id="{D9392157-6F39-A3F9-9A12-B839503E30D6}"/>
              </a:ext>
            </a:extLst>
          </p:cNvPr>
          <p:cNvSpPr>
            <a:spLocks noGrp="1"/>
          </p:cNvSpPr>
          <p:nvPr>
            <p:ph type="sldNum" sz="quarter" idx="12"/>
          </p:nvPr>
        </p:nvSpPr>
        <p:spPr>
          <a:xfrm>
            <a:off x="10417905" y="6558140"/>
            <a:ext cx="1462304" cy="180000"/>
          </a:xfrm>
        </p:spPr>
        <p:txBody>
          <a:bodyPr/>
          <a:lstStyle/>
          <a:p>
            <a:fld id="{DD2F4C09-65E4-4AD7-8D55-83CBD210ED85}" type="slidenum">
              <a:rPr lang="de-DE" smtClean="0"/>
              <a:pPr/>
              <a:t>5</a:t>
            </a:fld>
            <a:endParaRPr lang="de-DE"/>
          </a:p>
        </p:txBody>
      </p:sp>
      <p:sp>
        <p:nvSpPr>
          <p:cNvPr id="3" name="Fußzeilenplatzhalter 2">
            <a:extLst>
              <a:ext uri="{FF2B5EF4-FFF2-40B4-BE49-F238E27FC236}">
                <a16:creationId xmlns:a16="http://schemas.microsoft.com/office/drawing/2014/main" id="{3510A040-FF2B-5F56-900A-FF3871854AE5}"/>
              </a:ext>
            </a:extLst>
          </p:cNvPr>
          <p:cNvSpPr>
            <a:spLocks noGrp="1"/>
          </p:cNvSpPr>
          <p:nvPr>
            <p:ph type="ftr" sz="quarter" idx="11"/>
          </p:nvPr>
        </p:nvSpPr>
        <p:spPr>
          <a:xfrm>
            <a:off x="360000" y="359999"/>
            <a:ext cx="8976000" cy="190800"/>
          </a:xfrm>
        </p:spPr>
        <p:txBody>
          <a:bodyPr/>
          <a:lstStyle/>
          <a:p>
            <a:r>
              <a:rPr lang="de-DE" sz="1000" dirty="0"/>
              <a:t>L. Demuth | </a:t>
            </a:r>
            <a:r>
              <a:rPr lang="de-DE" dirty="0" err="1"/>
              <a:t>Hyperelasticity</a:t>
            </a:r>
            <a:endParaRPr lang="de-DE" sz="1000" dirty="0"/>
          </a:p>
          <a:p>
            <a:endParaRPr lang="de-DE" dirty="0"/>
          </a:p>
        </p:txBody>
      </p:sp>
      <p:grpSp>
        <p:nvGrpSpPr>
          <p:cNvPr id="34" name="Gruppieren 33">
            <a:extLst>
              <a:ext uri="{FF2B5EF4-FFF2-40B4-BE49-F238E27FC236}">
                <a16:creationId xmlns:a16="http://schemas.microsoft.com/office/drawing/2014/main" id="{41445262-C516-1014-45C6-44E873CD321A}"/>
              </a:ext>
            </a:extLst>
          </p:cNvPr>
          <p:cNvGrpSpPr/>
          <p:nvPr/>
        </p:nvGrpSpPr>
        <p:grpSpPr>
          <a:xfrm>
            <a:off x="360000" y="3430800"/>
            <a:ext cx="5221351" cy="2943920"/>
            <a:chOff x="3276724" y="2576089"/>
            <a:chExt cx="5221351" cy="2943920"/>
          </a:xfrm>
        </p:grpSpPr>
        <p:sp>
          <p:nvSpPr>
            <p:cNvPr id="30" name="Abgerundetes Rechteck 29">
              <a:extLst>
                <a:ext uri="{FF2B5EF4-FFF2-40B4-BE49-F238E27FC236}">
                  <a16:creationId xmlns:a16="http://schemas.microsoft.com/office/drawing/2014/main" id="{5E952A0F-E279-70B2-2477-19EE4E2504A5}"/>
                </a:ext>
              </a:extLst>
            </p:cNvPr>
            <p:cNvSpPr/>
            <p:nvPr/>
          </p:nvSpPr>
          <p:spPr>
            <a:xfrm>
              <a:off x="6855607" y="5203887"/>
              <a:ext cx="1642468" cy="309473"/>
            </a:xfrm>
            <a:prstGeom prst="roundRect">
              <a:avLst/>
            </a:prstGeom>
            <a:solidFill>
              <a:srgbClr val="FF0000">
                <a:alpha val="2808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output layer</a:t>
              </a:r>
            </a:p>
          </p:txBody>
        </p:sp>
        <p:grpSp>
          <p:nvGrpSpPr>
            <p:cNvPr id="32" name="Gruppieren 31">
              <a:extLst>
                <a:ext uri="{FF2B5EF4-FFF2-40B4-BE49-F238E27FC236}">
                  <a16:creationId xmlns:a16="http://schemas.microsoft.com/office/drawing/2014/main" id="{98BBFD07-6E6F-2E3C-0262-A94F1F2AB41D}"/>
                </a:ext>
              </a:extLst>
            </p:cNvPr>
            <p:cNvGrpSpPr/>
            <p:nvPr/>
          </p:nvGrpSpPr>
          <p:grpSpPr>
            <a:xfrm>
              <a:off x="3276724" y="2576089"/>
              <a:ext cx="4694203" cy="2943920"/>
              <a:chOff x="3276724" y="2576089"/>
              <a:chExt cx="4694203" cy="2943920"/>
            </a:xfrm>
          </p:grpSpPr>
          <p:grpSp>
            <p:nvGrpSpPr>
              <p:cNvPr id="11" name="Gruppieren 10">
                <a:extLst>
                  <a:ext uri="{FF2B5EF4-FFF2-40B4-BE49-F238E27FC236}">
                    <a16:creationId xmlns:a16="http://schemas.microsoft.com/office/drawing/2014/main" id="{EAEBBA54-0084-BF6B-552B-A91EC6672672}"/>
                  </a:ext>
                </a:extLst>
              </p:cNvPr>
              <p:cNvGrpSpPr/>
              <p:nvPr/>
            </p:nvGrpSpPr>
            <p:grpSpPr>
              <a:xfrm>
                <a:off x="3936000" y="2900435"/>
                <a:ext cx="3847330" cy="1934478"/>
                <a:chOff x="3936000" y="2900435"/>
                <a:chExt cx="3847330" cy="1934478"/>
              </a:xfrm>
            </p:grpSpPr>
            <p:sp>
              <p:nvSpPr>
                <p:cNvPr id="5" name="Oval 4">
                  <a:extLst>
                    <a:ext uri="{FF2B5EF4-FFF2-40B4-BE49-F238E27FC236}">
                      <a16:creationId xmlns:a16="http://schemas.microsoft.com/office/drawing/2014/main" id="{E1CF9746-C490-91F4-259F-1672E022A42A}"/>
                    </a:ext>
                  </a:extLst>
                </p:cNvPr>
                <p:cNvSpPr/>
                <p:nvPr/>
              </p:nvSpPr>
              <p:spPr>
                <a:xfrm>
                  <a:off x="3936000" y="2900435"/>
                  <a:ext cx="360000" cy="360000"/>
                </a:xfrm>
                <a:prstGeom prst="ellipse">
                  <a:avLst/>
                </a:prstGeom>
                <a:solidFill>
                  <a:srgbClr val="FFC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C874705-0AD8-5822-9E4E-F34BC9EBC243}"/>
                    </a:ext>
                  </a:extLst>
                </p:cNvPr>
                <p:cNvSpPr/>
                <p:nvPr/>
              </p:nvSpPr>
              <p:spPr>
                <a:xfrm>
                  <a:off x="3936000" y="3423753"/>
                  <a:ext cx="360000" cy="360000"/>
                </a:xfrm>
                <a:prstGeom prst="ellipse">
                  <a:avLst/>
                </a:prstGeom>
                <a:solidFill>
                  <a:srgbClr val="FFC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6D539CA5-A9D8-90C4-E54F-DE544D032ABD}"/>
                    </a:ext>
                  </a:extLst>
                </p:cNvPr>
                <p:cNvSpPr/>
                <p:nvPr/>
              </p:nvSpPr>
              <p:spPr>
                <a:xfrm>
                  <a:off x="3936000" y="3951595"/>
                  <a:ext cx="360000" cy="36000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10" name="Oval 9">
                  <a:extLst>
                    <a:ext uri="{FF2B5EF4-FFF2-40B4-BE49-F238E27FC236}">
                      <a16:creationId xmlns:a16="http://schemas.microsoft.com/office/drawing/2014/main" id="{240AC71C-628D-0C31-65F4-C7FC997D895D}"/>
                    </a:ext>
                  </a:extLst>
                </p:cNvPr>
                <p:cNvSpPr/>
                <p:nvPr/>
              </p:nvSpPr>
              <p:spPr>
                <a:xfrm>
                  <a:off x="3936000" y="4474913"/>
                  <a:ext cx="360000" cy="360000"/>
                </a:xfrm>
                <a:prstGeom prst="ellipse">
                  <a:avLst/>
                </a:prstGeom>
                <a:solidFill>
                  <a:srgbClr val="FFC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049730EA-ED41-3616-6CF6-48D9088B90CC}"/>
                    </a:ext>
                  </a:extLst>
                </p:cNvPr>
                <p:cNvSpPr/>
                <p:nvPr/>
              </p:nvSpPr>
              <p:spPr>
                <a:xfrm>
                  <a:off x="5016000" y="3040172"/>
                  <a:ext cx="360000"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AA8AE3A0-158C-D4D2-1E35-92106050FC53}"/>
                    </a:ext>
                  </a:extLst>
                </p:cNvPr>
                <p:cNvSpPr/>
                <p:nvPr/>
              </p:nvSpPr>
              <p:spPr>
                <a:xfrm>
                  <a:off x="5016000" y="3440435"/>
                  <a:ext cx="360000"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90D508A-3DD0-BE06-C506-11D99F2FE371}"/>
                    </a:ext>
                  </a:extLst>
                </p:cNvPr>
                <p:cNvSpPr/>
                <p:nvPr/>
              </p:nvSpPr>
              <p:spPr>
                <a:xfrm>
                  <a:off x="5016000" y="3840698"/>
                  <a:ext cx="360000" cy="36000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15" name="Oval 14">
                  <a:extLst>
                    <a:ext uri="{FF2B5EF4-FFF2-40B4-BE49-F238E27FC236}">
                      <a16:creationId xmlns:a16="http://schemas.microsoft.com/office/drawing/2014/main" id="{06D88BC2-D828-98E5-7A61-CBD7A1EDB0BA}"/>
                    </a:ext>
                  </a:extLst>
                </p:cNvPr>
                <p:cNvSpPr/>
                <p:nvPr/>
              </p:nvSpPr>
              <p:spPr>
                <a:xfrm>
                  <a:off x="5016000" y="4241435"/>
                  <a:ext cx="360000"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4323082-483A-FAD8-68C6-2200D2ACFC31}"/>
                    </a:ext>
                  </a:extLst>
                </p:cNvPr>
                <p:cNvSpPr/>
                <p:nvPr/>
              </p:nvSpPr>
              <p:spPr>
                <a:xfrm>
                  <a:off x="6343330" y="3040172"/>
                  <a:ext cx="360000"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719E80E5-F34D-95AB-9AAB-C9E507FECE38}"/>
                    </a:ext>
                  </a:extLst>
                </p:cNvPr>
                <p:cNvSpPr/>
                <p:nvPr/>
              </p:nvSpPr>
              <p:spPr>
                <a:xfrm>
                  <a:off x="6343330" y="3440435"/>
                  <a:ext cx="360000"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713D152B-F5B4-F41F-1880-28F4E11219A4}"/>
                    </a:ext>
                  </a:extLst>
                </p:cNvPr>
                <p:cNvSpPr/>
                <p:nvPr/>
              </p:nvSpPr>
              <p:spPr>
                <a:xfrm>
                  <a:off x="6343330" y="3840698"/>
                  <a:ext cx="360000" cy="36000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19" name="Oval 18">
                  <a:extLst>
                    <a:ext uri="{FF2B5EF4-FFF2-40B4-BE49-F238E27FC236}">
                      <a16:creationId xmlns:a16="http://schemas.microsoft.com/office/drawing/2014/main" id="{ADE9E9C8-C22A-5930-FBFA-0EA08A7B4DDB}"/>
                    </a:ext>
                  </a:extLst>
                </p:cNvPr>
                <p:cNvSpPr/>
                <p:nvPr/>
              </p:nvSpPr>
              <p:spPr>
                <a:xfrm>
                  <a:off x="6343330" y="4241435"/>
                  <a:ext cx="360000"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DFE86A32-FADC-E0CA-22C2-96E5143765B2}"/>
                    </a:ext>
                  </a:extLst>
                </p:cNvPr>
                <p:cNvSpPr/>
                <p:nvPr/>
              </p:nvSpPr>
              <p:spPr>
                <a:xfrm>
                  <a:off x="7423330" y="2900435"/>
                  <a:ext cx="360000" cy="360000"/>
                </a:xfrm>
                <a:prstGeom prst="ellips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EFB4862-8E08-A93E-98BF-DAC21FB75209}"/>
                    </a:ext>
                  </a:extLst>
                </p:cNvPr>
                <p:cNvSpPr/>
                <p:nvPr/>
              </p:nvSpPr>
              <p:spPr>
                <a:xfrm>
                  <a:off x="7423330" y="3423753"/>
                  <a:ext cx="360000" cy="360000"/>
                </a:xfrm>
                <a:prstGeom prst="ellips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96A6DCDD-4E34-8571-4FD3-8573653F27D3}"/>
                    </a:ext>
                  </a:extLst>
                </p:cNvPr>
                <p:cNvSpPr/>
                <p:nvPr/>
              </p:nvSpPr>
              <p:spPr>
                <a:xfrm>
                  <a:off x="7423330" y="3951595"/>
                  <a:ext cx="360000" cy="36000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23" name="Oval 22">
                  <a:extLst>
                    <a:ext uri="{FF2B5EF4-FFF2-40B4-BE49-F238E27FC236}">
                      <a16:creationId xmlns:a16="http://schemas.microsoft.com/office/drawing/2014/main" id="{A937F2D7-526C-54D6-2623-D6C6049E5582}"/>
                    </a:ext>
                  </a:extLst>
                </p:cNvPr>
                <p:cNvSpPr/>
                <p:nvPr/>
              </p:nvSpPr>
              <p:spPr>
                <a:xfrm>
                  <a:off x="7423330" y="4474913"/>
                  <a:ext cx="360000" cy="360000"/>
                </a:xfrm>
                <a:prstGeom prst="ellips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Gerade Verbindung mit Pfeil 25">
                  <a:extLst>
                    <a:ext uri="{FF2B5EF4-FFF2-40B4-BE49-F238E27FC236}">
                      <a16:creationId xmlns:a16="http://schemas.microsoft.com/office/drawing/2014/main" id="{1BAB2C14-07AF-1373-E129-A7C357DA7F2F}"/>
                    </a:ext>
                  </a:extLst>
                </p:cNvPr>
                <p:cNvCxnSpPr>
                  <a:cxnSpLocks/>
                  <a:endCxn id="12" idx="2"/>
                </p:cNvCxnSpPr>
                <p:nvPr/>
              </p:nvCxnSpPr>
              <p:spPr>
                <a:xfrm>
                  <a:off x="4296000" y="3088215"/>
                  <a:ext cx="720000" cy="1319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Gerade Verbindung mit Pfeil 27">
                  <a:extLst>
                    <a:ext uri="{FF2B5EF4-FFF2-40B4-BE49-F238E27FC236}">
                      <a16:creationId xmlns:a16="http://schemas.microsoft.com/office/drawing/2014/main" id="{BD17275B-1323-3BF6-193A-3BC79B2FE1DF}"/>
                    </a:ext>
                  </a:extLst>
                </p:cNvPr>
                <p:cNvCxnSpPr>
                  <a:cxnSpLocks/>
                  <a:endCxn id="13" idx="2"/>
                </p:cNvCxnSpPr>
                <p:nvPr/>
              </p:nvCxnSpPr>
              <p:spPr>
                <a:xfrm>
                  <a:off x="4296000" y="3080435"/>
                  <a:ext cx="720000" cy="540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Gerade Verbindung mit Pfeil 32">
                  <a:extLst>
                    <a:ext uri="{FF2B5EF4-FFF2-40B4-BE49-F238E27FC236}">
                      <a16:creationId xmlns:a16="http://schemas.microsoft.com/office/drawing/2014/main" id="{482C6E05-71A0-520A-A765-761CA756C96E}"/>
                    </a:ext>
                  </a:extLst>
                </p:cNvPr>
                <p:cNvCxnSpPr>
                  <a:cxnSpLocks/>
                  <a:endCxn id="15" idx="2"/>
                </p:cNvCxnSpPr>
                <p:nvPr/>
              </p:nvCxnSpPr>
              <p:spPr>
                <a:xfrm>
                  <a:off x="4296000" y="3088215"/>
                  <a:ext cx="720000" cy="13332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42" name="Gruppieren 41">
                  <a:extLst>
                    <a:ext uri="{FF2B5EF4-FFF2-40B4-BE49-F238E27FC236}">
                      <a16:creationId xmlns:a16="http://schemas.microsoft.com/office/drawing/2014/main" id="{62AAFFC4-D8E6-779A-9036-BDD9B8B976DE}"/>
                    </a:ext>
                  </a:extLst>
                </p:cNvPr>
                <p:cNvGrpSpPr/>
                <p:nvPr/>
              </p:nvGrpSpPr>
              <p:grpSpPr>
                <a:xfrm>
                  <a:off x="5527713" y="3172094"/>
                  <a:ext cx="673951" cy="78155"/>
                  <a:chOff x="8329049" y="2349000"/>
                  <a:chExt cx="673951" cy="78155"/>
                </a:xfrm>
                <a:solidFill>
                  <a:schemeClr val="tx1">
                    <a:lumMod val="50000"/>
                    <a:lumOff val="50000"/>
                    <a:alpha val="46891"/>
                  </a:schemeClr>
                </a:solidFill>
              </p:grpSpPr>
              <p:sp>
                <p:nvSpPr>
                  <p:cNvPr id="38" name="Oval 37">
                    <a:extLst>
                      <a:ext uri="{FF2B5EF4-FFF2-40B4-BE49-F238E27FC236}">
                        <a16:creationId xmlns:a16="http://schemas.microsoft.com/office/drawing/2014/main" id="{4C3F635F-670D-28B2-2335-DD9132188E0E}"/>
                      </a:ext>
                    </a:extLst>
                  </p:cNvPr>
                  <p:cNvSpPr/>
                  <p:nvPr/>
                </p:nvSpPr>
                <p:spPr>
                  <a:xfrm>
                    <a:off x="8329049"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C5EBAA49-97B3-909D-03B2-E54B0773E671}"/>
                      </a:ext>
                    </a:extLst>
                  </p:cNvPr>
                  <p:cNvSpPr/>
                  <p:nvPr/>
                </p:nvSpPr>
                <p:spPr>
                  <a:xfrm>
                    <a:off x="8530093" y="2355155"/>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8453E72-D5BB-A574-057C-D1E48672C507}"/>
                      </a:ext>
                    </a:extLst>
                  </p:cNvPr>
                  <p:cNvSpPr/>
                  <p:nvPr/>
                </p:nvSpPr>
                <p:spPr>
                  <a:xfrm>
                    <a:off x="8731137"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B8686B68-FB80-ACDA-FF8A-8E0ED324F6BE}"/>
                      </a:ext>
                    </a:extLst>
                  </p:cNvPr>
                  <p:cNvSpPr/>
                  <p:nvPr/>
                </p:nvSpPr>
                <p:spPr>
                  <a:xfrm>
                    <a:off x="8931000"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 name="Gruppieren 57">
                  <a:extLst>
                    <a:ext uri="{FF2B5EF4-FFF2-40B4-BE49-F238E27FC236}">
                      <a16:creationId xmlns:a16="http://schemas.microsoft.com/office/drawing/2014/main" id="{2C3AB7D1-7254-7374-FB29-15D64E7C5B7F}"/>
                    </a:ext>
                  </a:extLst>
                </p:cNvPr>
                <p:cNvGrpSpPr/>
                <p:nvPr/>
              </p:nvGrpSpPr>
              <p:grpSpPr>
                <a:xfrm>
                  <a:off x="5522689" y="3620435"/>
                  <a:ext cx="673951" cy="78155"/>
                  <a:chOff x="8329049" y="2349000"/>
                  <a:chExt cx="673951" cy="78155"/>
                </a:xfrm>
                <a:solidFill>
                  <a:schemeClr val="tx1">
                    <a:lumMod val="50000"/>
                    <a:lumOff val="50000"/>
                    <a:alpha val="46891"/>
                  </a:schemeClr>
                </a:solidFill>
              </p:grpSpPr>
              <p:sp>
                <p:nvSpPr>
                  <p:cNvPr id="59" name="Oval 58">
                    <a:extLst>
                      <a:ext uri="{FF2B5EF4-FFF2-40B4-BE49-F238E27FC236}">
                        <a16:creationId xmlns:a16="http://schemas.microsoft.com/office/drawing/2014/main" id="{4C76E595-AB0F-BB54-1797-7BAE654F00BB}"/>
                      </a:ext>
                    </a:extLst>
                  </p:cNvPr>
                  <p:cNvSpPr/>
                  <p:nvPr/>
                </p:nvSpPr>
                <p:spPr>
                  <a:xfrm>
                    <a:off x="8329049"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6BFB1BE2-BB3B-4A1E-3FCC-0FB309A9E468}"/>
                      </a:ext>
                    </a:extLst>
                  </p:cNvPr>
                  <p:cNvSpPr/>
                  <p:nvPr/>
                </p:nvSpPr>
                <p:spPr>
                  <a:xfrm>
                    <a:off x="8530093" y="2355155"/>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5B16DA4F-755E-B885-255F-E0423F6E0095}"/>
                      </a:ext>
                    </a:extLst>
                  </p:cNvPr>
                  <p:cNvSpPr/>
                  <p:nvPr/>
                </p:nvSpPr>
                <p:spPr>
                  <a:xfrm>
                    <a:off x="8731137"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26FE93DB-3DF2-B51C-38E6-080905AD1A9D}"/>
                      </a:ext>
                    </a:extLst>
                  </p:cNvPr>
                  <p:cNvSpPr/>
                  <p:nvPr/>
                </p:nvSpPr>
                <p:spPr>
                  <a:xfrm>
                    <a:off x="8931000"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3" name="Gruppieren 62">
                  <a:extLst>
                    <a:ext uri="{FF2B5EF4-FFF2-40B4-BE49-F238E27FC236}">
                      <a16:creationId xmlns:a16="http://schemas.microsoft.com/office/drawing/2014/main" id="{9E574110-8802-DFDB-03F1-55BBD5BFDC87}"/>
                    </a:ext>
                  </a:extLst>
                </p:cNvPr>
                <p:cNvGrpSpPr/>
                <p:nvPr/>
              </p:nvGrpSpPr>
              <p:grpSpPr>
                <a:xfrm>
                  <a:off x="5522689" y="4402883"/>
                  <a:ext cx="673951" cy="78155"/>
                  <a:chOff x="8329049" y="2349000"/>
                  <a:chExt cx="673951" cy="78155"/>
                </a:xfrm>
                <a:solidFill>
                  <a:schemeClr val="tx1">
                    <a:lumMod val="50000"/>
                    <a:lumOff val="50000"/>
                    <a:alpha val="46891"/>
                  </a:schemeClr>
                </a:solidFill>
              </p:grpSpPr>
              <p:sp>
                <p:nvSpPr>
                  <p:cNvPr id="64" name="Oval 63">
                    <a:extLst>
                      <a:ext uri="{FF2B5EF4-FFF2-40B4-BE49-F238E27FC236}">
                        <a16:creationId xmlns:a16="http://schemas.microsoft.com/office/drawing/2014/main" id="{C5F307D0-930D-A1BF-930F-134A3DE5F023}"/>
                      </a:ext>
                    </a:extLst>
                  </p:cNvPr>
                  <p:cNvSpPr/>
                  <p:nvPr/>
                </p:nvSpPr>
                <p:spPr>
                  <a:xfrm>
                    <a:off x="8329049"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272BED9D-2F7D-F396-4F36-6194E82A70C6}"/>
                      </a:ext>
                    </a:extLst>
                  </p:cNvPr>
                  <p:cNvSpPr/>
                  <p:nvPr/>
                </p:nvSpPr>
                <p:spPr>
                  <a:xfrm>
                    <a:off x="8530093" y="2355155"/>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FBAFC55F-88AF-CD48-846C-6F9D875C5367}"/>
                      </a:ext>
                    </a:extLst>
                  </p:cNvPr>
                  <p:cNvSpPr/>
                  <p:nvPr/>
                </p:nvSpPr>
                <p:spPr>
                  <a:xfrm>
                    <a:off x="8731137"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DCC62E77-0F48-4B5A-2EC5-39FD43EBB2CC}"/>
                      </a:ext>
                    </a:extLst>
                  </p:cNvPr>
                  <p:cNvSpPr/>
                  <p:nvPr/>
                </p:nvSpPr>
                <p:spPr>
                  <a:xfrm>
                    <a:off x="8931000"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68" name="Gerade Verbindung mit Pfeil 67">
                  <a:extLst>
                    <a:ext uri="{FF2B5EF4-FFF2-40B4-BE49-F238E27FC236}">
                      <a16:creationId xmlns:a16="http://schemas.microsoft.com/office/drawing/2014/main" id="{27685DE8-7A1F-A170-635A-CA423E920B4C}"/>
                    </a:ext>
                  </a:extLst>
                </p:cNvPr>
                <p:cNvCxnSpPr>
                  <a:cxnSpLocks/>
                  <a:stCxn id="8" idx="6"/>
                  <a:endCxn id="12" idx="2"/>
                </p:cNvCxnSpPr>
                <p:nvPr/>
              </p:nvCxnSpPr>
              <p:spPr>
                <a:xfrm flipV="1">
                  <a:off x="4296000" y="3220172"/>
                  <a:ext cx="720000" cy="3835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Gerade Verbindung mit Pfeil 68">
                  <a:extLst>
                    <a:ext uri="{FF2B5EF4-FFF2-40B4-BE49-F238E27FC236}">
                      <a16:creationId xmlns:a16="http://schemas.microsoft.com/office/drawing/2014/main" id="{4E06C9EA-1C07-4698-BA81-C7DDAB28BB11}"/>
                    </a:ext>
                  </a:extLst>
                </p:cNvPr>
                <p:cNvCxnSpPr>
                  <a:cxnSpLocks/>
                  <a:stCxn id="8" idx="6"/>
                  <a:endCxn id="13" idx="2"/>
                </p:cNvCxnSpPr>
                <p:nvPr/>
              </p:nvCxnSpPr>
              <p:spPr>
                <a:xfrm>
                  <a:off x="4296000" y="3603753"/>
                  <a:ext cx="720000" cy="166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 name="Gerade Verbindung mit Pfeil 69">
                  <a:extLst>
                    <a:ext uri="{FF2B5EF4-FFF2-40B4-BE49-F238E27FC236}">
                      <a16:creationId xmlns:a16="http://schemas.microsoft.com/office/drawing/2014/main" id="{F5D28624-4875-9C78-66B8-AF43F4B378C7}"/>
                    </a:ext>
                  </a:extLst>
                </p:cNvPr>
                <p:cNvCxnSpPr>
                  <a:cxnSpLocks/>
                  <a:stCxn id="8" idx="6"/>
                  <a:endCxn id="15" idx="2"/>
                </p:cNvCxnSpPr>
                <p:nvPr/>
              </p:nvCxnSpPr>
              <p:spPr>
                <a:xfrm>
                  <a:off x="4296000" y="3603753"/>
                  <a:ext cx="720000" cy="8176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0" name="Gerade Verbindung mit Pfeil 79">
                  <a:extLst>
                    <a:ext uri="{FF2B5EF4-FFF2-40B4-BE49-F238E27FC236}">
                      <a16:creationId xmlns:a16="http://schemas.microsoft.com/office/drawing/2014/main" id="{5157134E-0637-9826-FDF1-47BFB2E8E174}"/>
                    </a:ext>
                  </a:extLst>
                </p:cNvPr>
                <p:cNvCxnSpPr>
                  <a:cxnSpLocks/>
                  <a:stCxn id="10" idx="6"/>
                  <a:endCxn id="12" idx="2"/>
                </p:cNvCxnSpPr>
                <p:nvPr/>
              </p:nvCxnSpPr>
              <p:spPr>
                <a:xfrm flipV="1">
                  <a:off x="4296000" y="3220172"/>
                  <a:ext cx="720000" cy="14347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1" name="Gerade Verbindung mit Pfeil 80">
                  <a:extLst>
                    <a:ext uri="{FF2B5EF4-FFF2-40B4-BE49-F238E27FC236}">
                      <a16:creationId xmlns:a16="http://schemas.microsoft.com/office/drawing/2014/main" id="{4E6110CB-FD05-E991-0406-E2D504C4CC88}"/>
                    </a:ext>
                  </a:extLst>
                </p:cNvPr>
                <p:cNvCxnSpPr>
                  <a:cxnSpLocks/>
                  <a:stCxn id="10" idx="6"/>
                  <a:endCxn id="13" idx="2"/>
                </p:cNvCxnSpPr>
                <p:nvPr/>
              </p:nvCxnSpPr>
              <p:spPr>
                <a:xfrm flipV="1">
                  <a:off x="4296000" y="3620435"/>
                  <a:ext cx="720000" cy="10344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2" name="Gerade Verbindung mit Pfeil 81">
                  <a:extLst>
                    <a:ext uri="{FF2B5EF4-FFF2-40B4-BE49-F238E27FC236}">
                      <a16:creationId xmlns:a16="http://schemas.microsoft.com/office/drawing/2014/main" id="{5A8CEC55-599C-B062-ACF2-09A1DB1A60E5}"/>
                    </a:ext>
                  </a:extLst>
                </p:cNvPr>
                <p:cNvCxnSpPr>
                  <a:cxnSpLocks/>
                  <a:stCxn id="10" idx="6"/>
                  <a:endCxn id="15" idx="2"/>
                </p:cNvCxnSpPr>
                <p:nvPr/>
              </p:nvCxnSpPr>
              <p:spPr>
                <a:xfrm flipV="1">
                  <a:off x="4296000" y="4421435"/>
                  <a:ext cx="720000" cy="2334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1" name="Gerade Verbindung mit Pfeil 100">
                  <a:extLst>
                    <a:ext uri="{FF2B5EF4-FFF2-40B4-BE49-F238E27FC236}">
                      <a16:creationId xmlns:a16="http://schemas.microsoft.com/office/drawing/2014/main" id="{B7464FC8-8EA9-0265-458A-D1C0FA7D6F32}"/>
                    </a:ext>
                  </a:extLst>
                </p:cNvPr>
                <p:cNvCxnSpPr>
                  <a:cxnSpLocks/>
                  <a:stCxn id="12" idx="6"/>
                  <a:endCxn id="16" idx="2"/>
                </p:cNvCxnSpPr>
                <p:nvPr/>
              </p:nvCxnSpPr>
              <p:spPr>
                <a:xfrm>
                  <a:off x="5376000" y="3220172"/>
                  <a:ext cx="9673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Gerade Verbindung mit Pfeil 103">
                  <a:extLst>
                    <a:ext uri="{FF2B5EF4-FFF2-40B4-BE49-F238E27FC236}">
                      <a16:creationId xmlns:a16="http://schemas.microsoft.com/office/drawing/2014/main" id="{33B3C900-4D33-9C87-984B-13C1D7759310}"/>
                    </a:ext>
                  </a:extLst>
                </p:cNvPr>
                <p:cNvCxnSpPr>
                  <a:cxnSpLocks/>
                  <a:stCxn id="12" idx="6"/>
                  <a:endCxn id="17" idx="2"/>
                </p:cNvCxnSpPr>
                <p:nvPr/>
              </p:nvCxnSpPr>
              <p:spPr>
                <a:xfrm>
                  <a:off x="5376000" y="3220172"/>
                  <a:ext cx="967330" cy="400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7" name="Gerade Verbindung mit Pfeil 106">
                  <a:extLst>
                    <a:ext uri="{FF2B5EF4-FFF2-40B4-BE49-F238E27FC236}">
                      <a16:creationId xmlns:a16="http://schemas.microsoft.com/office/drawing/2014/main" id="{66C7A311-B002-1D19-3CE6-0559A4211CF6}"/>
                    </a:ext>
                  </a:extLst>
                </p:cNvPr>
                <p:cNvCxnSpPr>
                  <a:cxnSpLocks/>
                  <a:stCxn id="12" idx="6"/>
                  <a:endCxn id="19" idx="2"/>
                </p:cNvCxnSpPr>
                <p:nvPr/>
              </p:nvCxnSpPr>
              <p:spPr>
                <a:xfrm>
                  <a:off x="5376000" y="3220172"/>
                  <a:ext cx="967330" cy="1201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 name="Gerade Verbindung mit Pfeil 109">
                  <a:extLst>
                    <a:ext uri="{FF2B5EF4-FFF2-40B4-BE49-F238E27FC236}">
                      <a16:creationId xmlns:a16="http://schemas.microsoft.com/office/drawing/2014/main" id="{C4C86CF2-AF87-2C4E-AECF-3A6CCC4F8C3E}"/>
                    </a:ext>
                  </a:extLst>
                </p:cNvPr>
                <p:cNvCxnSpPr>
                  <a:cxnSpLocks/>
                  <a:stCxn id="13" idx="6"/>
                  <a:endCxn id="16" idx="2"/>
                </p:cNvCxnSpPr>
                <p:nvPr/>
              </p:nvCxnSpPr>
              <p:spPr>
                <a:xfrm flipV="1">
                  <a:off x="5376000" y="3220172"/>
                  <a:ext cx="967330" cy="400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 name="Gerade Verbindung mit Pfeil 110">
                  <a:extLst>
                    <a:ext uri="{FF2B5EF4-FFF2-40B4-BE49-F238E27FC236}">
                      <a16:creationId xmlns:a16="http://schemas.microsoft.com/office/drawing/2014/main" id="{EE5E3E42-FE94-6DD9-B7CB-1A94BD4CBC59}"/>
                    </a:ext>
                  </a:extLst>
                </p:cNvPr>
                <p:cNvCxnSpPr>
                  <a:cxnSpLocks/>
                  <a:stCxn id="13" idx="6"/>
                  <a:endCxn id="17" idx="2"/>
                </p:cNvCxnSpPr>
                <p:nvPr/>
              </p:nvCxnSpPr>
              <p:spPr>
                <a:xfrm>
                  <a:off x="5376000" y="3620435"/>
                  <a:ext cx="9673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2" name="Gerade Verbindung mit Pfeil 111">
                  <a:extLst>
                    <a:ext uri="{FF2B5EF4-FFF2-40B4-BE49-F238E27FC236}">
                      <a16:creationId xmlns:a16="http://schemas.microsoft.com/office/drawing/2014/main" id="{32C84A5E-FFC7-CEEE-CAF7-C89E5F5276E8}"/>
                    </a:ext>
                  </a:extLst>
                </p:cNvPr>
                <p:cNvCxnSpPr>
                  <a:cxnSpLocks/>
                  <a:stCxn id="13" idx="6"/>
                  <a:endCxn id="19" idx="2"/>
                </p:cNvCxnSpPr>
                <p:nvPr/>
              </p:nvCxnSpPr>
              <p:spPr>
                <a:xfrm>
                  <a:off x="5376000" y="3620435"/>
                  <a:ext cx="967330" cy="80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9" name="Gerade Verbindung mit Pfeil 118">
                  <a:extLst>
                    <a:ext uri="{FF2B5EF4-FFF2-40B4-BE49-F238E27FC236}">
                      <a16:creationId xmlns:a16="http://schemas.microsoft.com/office/drawing/2014/main" id="{E36E2E81-4C24-6E69-2235-59EAB4EAD23A}"/>
                    </a:ext>
                  </a:extLst>
                </p:cNvPr>
                <p:cNvCxnSpPr>
                  <a:cxnSpLocks/>
                  <a:stCxn id="15" idx="6"/>
                  <a:endCxn id="16" idx="2"/>
                </p:cNvCxnSpPr>
                <p:nvPr/>
              </p:nvCxnSpPr>
              <p:spPr>
                <a:xfrm flipV="1">
                  <a:off x="5376000" y="3220172"/>
                  <a:ext cx="967330" cy="1201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0" name="Gerade Verbindung mit Pfeil 119">
                  <a:extLst>
                    <a:ext uri="{FF2B5EF4-FFF2-40B4-BE49-F238E27FC236}">
                      <a16:creationId xmlns:a16="http://schemas.microsoft.com/office/drawing/2014/main" id="{82D0EE3E-ABB5-E118-F6F4-67F3F1EBD345}"/>
                    </a:ext>
                  </a:extLst>
                </p:cNvPr>
                <p:cNvCxnSpPr>
                  <a:cxnSpLocks/>
                  <a:stCxn id="15" idx="6"/>
                  <a:endCxn id="17" idx="2"/>
                </p:cNvCxnSpPr>
                <p:nvPr/>
              </p:nvCxnSpPr>
              <p:spPr>
                <a:xfrm flipV="1">
                  <a:off x="5376000" y="3620435"/>
                  <a:ext cx="967330" cy="80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1" name="Gerade Verbindung mit Pfeil 120">
                  <a:extLst>
                    <a:ext uri="{FF2B5EF4-FFF2-40B4-BE49-F238E27FC236}">
                      <a16:creationId xmlns:a16="http://schemas.microsoft.com/office/drawing/2014/main" id="{984FFD81-111F-10B9-014A-D9250424AC18}"/>
                    </a:ext>
                  </a:extLst>
                </p:cNvPr>
                <p:cNvCxnSpPr>
                  <a:cxnSpLocks/>
                  <a:stCxn id="15" idx="6"/>
                  <a:endCxn id="19" idx="2"/>
                </p:cNvCxnSpPr>
                <p:nvPr/>
              </p:nvCxnSpPr>
              <p:spPr>
                <a:xfrm>
                  <a:off x="5376000" y="4421435"/>
                  <a:ext cx="9673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8" name="Gerade Verbindung mit Pfeil 127">
                  <a:extLst>
                    <a:ext uri="{FF2B5EF4-FFF2-40B4-BE49-F238E27FC236}">
                      <a16:creationId xmlns:a16="http://schemas.microsoft.com/office/drawing/2014/main" id="{4099D3DF-CDAA-DFFA-F9F6-6D97612EECA6}"/>
                    </a:ext>
                  </a:extLst>
                </p:cNvPr>
                <p:cNvCxnSpPr>
                  <a:cxnSpLocks/>
                  <a:stCxn id="16" idx="6"/>
                  <a:endCxn id="20" idx="2"/>
                </p:cNvCxnSpPr>
                <p:nvPr/>
              </p:nvCxnSpPr>
              <p:spPr>
                <a:xfrm flipV="1">
                  <a:off x="6703330" y="3080435"/>
                  <a:ext cx="720000" cy="1397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Gerade Verbindung mit Pfeil 128">
                  <a:extLst>
                    <a:ext uri="{FF2B5EF4-FFF2-40B4-BE49-F238E27FC236}">
                      <a16:creationId xmlns:a16="http://schemas.microsoft.com/office/drawing/2014/main" id="{EE05F608-2439-0724-8807-6117A63549DA}"/>
                    </a:ext>
                  </a:extLst>
                </p:cNvPr>
                <p:cNvCxnSpPr>
                  <a:cxnSpLocks/>
                  <a:stCxn id="16" idx="6"/>
                  <a:endCxn id="21" idx="2"/>
                </p:cNvCxnSpPr>
                <p:nvPr/>
              </p:nvCxnSpPr>
              <p:spPr>
                <a:xfrm>
                  <a:off x="6703330" y="3220172"/>
                  <a:ext cx="720000" cy="3835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0" name="Gerade Verbindung mit Pfeil 129">
                  <a:extLst>
                    <a:ext uri="{FF2B5EF4-FFF2-40B4-BE49-F238E27FC236}">
                      <a16:creationId xmlns:a16="http://schemas.microsoft.com/office/drawing/2014/main" id="{027CC762-9C67-66B4-B404-6B1D350A851B}"/>
                    </a:ext>
                  </a:extLst>
                </p:cNvPr>
                <p:cNvCxnSpPr>
                  <a:cxnSpLocks/>
                  <a:stCxn id="16" idx="6"/>
                  <a:endCxn id="20" idx="2"/>
                </p:cNvCxnSpPr>
                <p:nvPr/>
              </p:nvCxnSpPr>
              <p:spPr>
                <a:xfrm flipV="1">
                  <a:off x="6703330" y="3080435"/>
                  <a:ext cx="720000" cy="1397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8" name="Gerade Verbindung mit Pfeil 137">
                  <a:extLst>
                    <a:ext uri="{FF2B5EF4-FFF2-40B4-BE49-F238E27FC236}">
                      <a16:creationId xmlns:a16="http://schemas.microsoft.com/office/drawing/2014/main" id="{1D480A5F-9210-9D9A-4B11-8235BF1C4375}"/>
                    </a:ext>
                  </a:extLst>
                </p:cNvPr>
                <p:cNvCxnSpPr>
                  <a:cxnSpLocks/>
                  <a:stCxn id="16" idx="6"/>
                  <a:endCxn id="23" idx="2"/>
                </p:cNvCxnSpPr>
                <p:nvPr/>
              </p:nvCxnSpPr>
              <p:spPr>
                <a:xfrm>
                  <a:off x="6703330" y="3220172"/>
                  <a:ext cx="720000" cy="14347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1" name="Gerade Verbindung mit Pfeil 140">
                  <a:extLst>
                    <a:ext uri="{FF2B5EF4-FFF2-40B4-BE49-F238E27FC236}">
                      <a16:creationId xmlns:a16="http://schemas.microsoft.com/office/drawing/2014/main" id="{AC923373-CBE0-E37D-C585-F99FF89D96F2}"/>
                    </a:ext>
                  </a:extLst>
                </p:cNvPr>
                <p:cNvCxnSpPr>
                  <a:cxnSpLocks/>
                  <a:stCxn id="17" idx="6"/>
                  <a:endCxn id="21" idx="2"/>
                </p:cNvCxnSpPr>
                <p:nvPr/>
              </p:nvCxnSpPr>
              <p:spPr>
                <a:xfrm flipV="1">
                  <a:off x="6703330" y="3603753"/>
                  <a:ext cx="720000" cy="166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2" name="Gerade Verbindung mit Pfeil 141">
                  <a:extLst>
                    <a:ext uri="{FF2B5EF4-FFF2-40B4-BE49-F238E27FC236}">
                      <a16:creationId xmlns:a16="http://schemas.microsoft.com/office/drawing/2014/main" id="{B830D607-72A0-182B-F215-C4DAC515E43E}"/>
                    </a:ext>
                  </a:extLst>
                </p:cNvPr>
                <p:cNvCxnSpPr>
                  <a:cxnSpLocks/>
                  <a:stCxn id="17" idx="6"/>
                  <a:endCxn id="20" idx="2"/>
                </p:cNvCxnSpPr>
                <p:nvPr/>
              </p:nvCxnSpPr>
              <p:spPr>
                <a:xfrm flipV="1">
                  <a:off x="6703330" y="3080435"/>
                  <a:ext cx="720000" cy="540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3" name="Gerade Verbindung mit Pfeil 142">
                  <a:extLst>
                    <a:ext uri="{FF2B5EF4-FFF2-40B4-BE49-F238E27FC236}">
                      <a16:creationId xmlns:a16="http://schemas.microsoft.com/office/drawing/2014/main" id="{EA622E0A-57DA-C5E3-2270-D419CA3ABBAB}"/>
                    </a:ext>
                  </a:extLst>
                </p:cNvPr>
                <p:cNvCxnSpPr>
                  <a:cxnSpLocks/>
                  <a:stCxn id="17" idx="6"/>
                  <a:endCxn id="23" idx="2"/>
                </p:cNvCxnSpPr>
                <p:nvPr/>
              </p:nvCxnSpPr>
              <p:spPr>
                <a:xfrm>
                  <a:off x="6703330" y="3620435"/>
                  <a:ext cx="720000" cy="10344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1" name="Gerade Verbindung mit Pfeil 150">
                  <a:extLst>
                    <a:ext uri="{FF2B5EF4-FFF2-40B4-BE49-F238E27FC236}">
                      <a16:creationId xmlns:a16="http://schemas.microsoft.com/office/drawing/2014/main" id="{92742BB6-EE2E-648C-5515-DAD2280A4A09}"/>
                    </a:ext>
                  </a:extLst>
                </p:cNvPr>
                <p:cNvCxnSpPr>
                  <a:cxnSpLocks/>
                  <a:stCxn id="19" idx="6"/>
                  <a:endCxn id="21" idx="2"/>
                </p:cNvCxnSpPr>
                <p:nvPr/>
              </p:nvCxnSpPr>
              <p:spPr>
                <a:xfrm flipV="1">
                  <a:off x="6703330" y="3603753"/>
                  <a:ext cx="720000" cy="8176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2" name="Gerade Verbindung mit Pfeil 151">
                  <a:extLst>
                    <a:ext uri="{FF2B5EF4-FFF2-40B4-BE49-F238E27FC236}">
                      <a16:creationId xmlns:a16="http://schemas.microsoft.com/office/drawing/2014/main" id="{E78FCBFA-F010-2122-BFB5-CDA2622FFD2B}"/>
                    </a:ext>
                  </a:extLst>
                </p:cNvPr>
                <p:cNvCxnSpPr>
                  <a:cxnSpLocks/>
                  <a:stCxn id="19" idx="6"/>
                  <a:endCxn id="20" idx="2"/>
                </p:cNvCxnSpPr>
                <p:nvPr/>
              </p:nvCxnSpPr>
              <p:spPr>
                <a:xfrm flipV="1">
                  <a:off x="6703330" y="3080435"/>
                  <a:ext cx="720000" cy="134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3" name="Gerade Verbindung mit Pfeil 152">
                  <a:extLst>
                    <a:ext uri="{FF2B5EF4-FFF2-40B4-BE49-F238E27FC236}">
                      <a16:creationId xmlns:a16="http://schemas.microsoft.com/office/drawing/2014/main" id="{AFFD5D89-7372-0368-003C-E4EAA81A2979}"/>
                    </a:ext>
                  </a:extLst>
                </p:cNvPr>
                <p:cNvCxnSpPr>
                  <a:cxnSpLocks/>
                  <a:stCxn id="19" idx="6"/>
                  <a:endCxn id="23" idx="2"/>
                </p:cNvCxnSpPr>
                <p:nvPr/>
              </p:nvCxnSpPr>
              <p:spPr>
                <a:xfrm>
                  <a:off x="6703330" y="4421435"/>
                  <a:ext cx="720000" cy="2334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4" name="Abgerundetes Rechteck 23">
                <a:extLst>
                  <a:ext uri="{FF2B5EF4-FFF2-40B4-BE49-F238E27FC236}">
                    <a16:creationId xmlns:a16="http://schemas.microsoft.com/office/drawing/2014/main" id="{08694A36-EF69-EB4C-A812-4B794039449A}"/>
                  </a:ext>
                </a:extLst>
              </p:cNvPr>
              <p:cNvSpPr/>
              <p:nvPr/>
            </p:nvSpPr>
            <p:spPr>
              <a:xfrm>
                <a:off x="3762724" y="2580698"/>
                <a:ext cx="720000" cy="2520000"/>
              </a:xfrm>
              <a:prstGeom prst="roundRect">
                <a:avLst/>
              </a:prstGeom>
              <a:solidFill>
                <a:srgbClr val="FFC000">
                  <a:alpha val="28086"/>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bgerundetes Rechteck 24">
                <a:extLst>
                  <a:ext uri="{FF2B5EF4-FFF2-40B4-BE49-F238E27FC236}">
                    <a16:creationId xmlns:a16="http://schemas.microsoft.com/office/drawing/2014/main" id="{DEC715CE-14E8-704A-F226-9A59634B3FDC}"/>
                  </a:ext>
                </a:extLst>
              </p:cNvPr>
              <p:cNvSpPr/>
              <p:nvPr/>
            </p:nvSpPr>
            <p:spPr>
              <a:xfrm>
                <a:off x="7250927" y="2576089"/>
                <a:ext cx="720000" cy="2520000"/>
              </a:xfrm>
              <a:prstGeom prst="roundRect">
                <a:avLst/>
              </a:prstGeom>
              <a:solidFill>
                <a:srgbClr val="FF0000">
                  <a:alpha val="2808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bgerundetes Rechteck 28">
                <a:extLst>
                  <a:ext uri="{FF2B5EF4-FFF2-40B4-BE49-F238E27FC236}">
                    <a16:creationId xmlns:a16="http://schemas.microsoft.com/office/drawing/2014/main" id="{A3824AD3-B740-131A-52C6-20E0B643D512}"/>
                  </a:ext>
                </a:extLst>
              </p:cNvPr>
              <p:cNvSpPr/>
              <p:nvPr/>
            </p:nvSpPr>
            <p:spPr>
              <a:xfrm>
                <a:off x="3276724" y="5210536"/>
                <a:ext cx="1692000" cy="309473"/>
              </a:xfrm>
              <a:prstGeom prst="roundRect">
                <a:avLst/>
              </a:prstGeom>
              <a:solidFill>
                <a:srgbClr val="FFC000">
                  <a:alpha val="28086"/>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input layer</a:t>
                </a:r>
              </a:p>
            </p:txBody>
          </p:sp>
          <p:sp>
            <p:nvSpPr>
              <p:cNvPr id="31" name="Abgerundetes Rechteck 30">
                <a:extLst>
                  <a:ext uri="{FF2B5EF4-FFF2-40B4-BE49-F238E27FC236}">
                    <a16:creationId xmlns:a16="http://schemas.microsoft.com/office/drawing/2014/main" id="{E11AFE08-A940-3356-A81F-A711B62A72B0}"/>
                  </a:ext>
                </a:extLst>
              </p:cNvPr>
              <p:cNvSpPr/>
              <p:nvPr/>
            </p:nvSpPr>
            <p:spPr>
              <a:xfrm>
                <a:off x="5064624" y="5210536"/>
                <a:ext cx="1695083" cy="309473"/>
              </a:xfrm>
              <a:prstGeom prst="roundRect">
                <a:avLst/>
              </a:prstGeom>
              <a:solidFill>
                <a:srgbClr val="0070C0">
                  <a:alpha val="28086"/>
                </a:srgb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hidden layer</a:t>
                </a:r>
              </a:p>
            </p:txBody>
          </p:sp>
        </p:grpSp>
      </p:grpSp>
      <p:grpSp>
        <p:nvGrpSpPr>
          <p:cNvPr id="44" name="Gruppieren 43">
            <a:extLst>
              <a:ext uri="{FF2B5EF4-FFF2-40B4-BE49-F238E27FC236}">
                <a16:creationId xmlns:a16="http://schemas.microsoft.com/office/drawing/2014/main" id="{D30ED40B-01FA-0C6D-3E61-294D353E4113}"/>
              </a:ext>
            </a:extLst>
          </p:cNvPr>
          <p:cNvGrpSpPr/>
          <p:nvPr/>
        </p:nvGrpSpPr>
        <p:grpSpPr>
          <a:xfrm>
            <a:off x="6455849" y="1159021"/>
            <a:ext cx="1440000" cy="1440000"/>
            <a:chOff x="1223270" y="-52904"/>
            <a:chExt cx="9178257" cy="2807659"/>
          </a:xfrm>
        </p:grpSpPr>
        <p:pic>
          <p:nvPicPr>
            <p:cNvPr id="45" name="Inhaltsplatzhalter 37" descr="Ein Bild, das Text, Diagramm, Reihe, Origami enthält.&#10;&#10;Automatisch generierte Beschreibung">
              <a:extLst>
                <a:ext uri="{FF2B5EF4-FFF2-40B4-BE49-F238E27FC236}">
                  <a16:creationId xmlns:a16="http://schemas.microsoft.com/office/drawing/2014/main" id="{8ACBF7FD-4CDB-C535-9D61-48A8F16864E3}"/>
                </a:ext>
              </a:extLst>
            </p:cNvPr>
            <p:cNvPicPr>
              <a:picLocks/>
            </p:cNvPicPr>
            <p:nvPr/>
          </p:nvPicPr>
          <p:blipFill rotWithShape="1">
            <a:blip r:embed="rId3">
              <a:extLst>
                <a:ext uri="{28A0092B-C50C-407E-A947-70E740481C1C}">
                  <a14:useLocalDpi xmlns:a14="http://schemas.microsoft.com/office/drawing/2010/main" val="0"/>
                </a:ext>
              </a:extLst>
            </a:blip>
            <a:srcRect l="65780" b="65459"/>
            <a:stretch/>
          </p:blipFill>
          <p:spPr>
            <a:xfrm>
              <a:off x="1223270" y="-52904"/>
              <a:ext cx="9178257" cy="2807659"/>
            </a:xfrm>
            <a:prstGeom prst="rect">
              <a:avLst/>
            </a:prstGeom>
            <a:ln>
              <a:solidFill>
                <a:srgbClr val="898989"/>
              </a:solidFill>
            </a:ln>
            <a:effectLst>
              <a:outerShdw blurRad="50800" dist="38100" dir="2700000" algn="tl" rotWithShape="0">
                <a:prstClr val="black">
                  <a:alpha val="40000"/>
                </a:prstClr>
              </a:outerShdw>
            </a:effectLst>
          </p:spPr>
        </p:pic>
        <p:sp>
          <p:nvSpPr>
            <p:cNvPr id="46" name="Rechteck 45">
              <a:extLst>
                <a:ext uri="{FF2B5EF4-FFF2-40B4-BE49-F238E27FC236}">
                  <a16:creationId xmlns:a16="http://schemas.microsoft.com/office/drawing/2014/main" id="{EF790630-26DC-B6ED-5117-FF3D7B333FE4}"/>
                </a:ext>
              </a:extLst>
            </p:cNvPr>
            <p:cNvSpPr/>
            <p:nvPr/>
          </p:nvSpPr>
          <p:spPr>
            <a:xfrm>
              <a:off x="7642962" y="1837241"/>
              <a:ext cx="359006" cy="378077"/>
            </a:xfrm>
            <a:prstGeom prst="rect">
              <a:avLst/>
            </a:prstGeom>
            <a:ln>
              <a:solidFill>
                <a:srgbClr val="89898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pic>
        <p:nvPicPr>
          <p:cNvPr id="37" name="Inhaltsplatzhalter 37" descr="Ein Bild, das Text, Diagramm, Reihe, Origami enthält.&#10;&#10;Automatisch generierte Beschreibung">
            <a:extLst>
              <a:ext uri="{FF2B5EF4-FFF2-40B4-BE49-F238E27FC236}">
                <a16:creationId xmlns:a16="http://schemas.microsoft.com/office/drawing/2014/main" id="{E34DAF28-6031-E683-0EF8-517551527776}"/>
              </a:ext>
            </a:extLst>
          </p:cNvPr>
          <p:cNvPicPr>
            <a:picLocks/>
          </p:cNvPicPr>
          <p:nvPr/>
        </p:nvPicPr>
        <p:blipFill rotWithShape="1">
          <a:blip r:embed="rId3">
            <a:extLst>
              <a:ext uri="{28A0092B-C50C-407E-A947-70E740481C1C}">
                <a14:useLocalDpi xmlns:a14="http://schemas.microsoft.com/office/drawing/2010/main" val="0"/>
              </a:ext>
            </a:extLst>
          </a:blip>
          <a:srcRect l="38397" r="38648" b="67795"/>
          <a:stretch/>
        </p:blipFill>
        <p:spPr>
          <a:xfrm>
            <a:off x="4925218" y="1146725"/>
            <a:ext cx="1440000" cy="1440000"/>
          </a:xfrm>
          <a:prstGeom prst="rect">
            <a:avLst/>
          </a:prstGeom>
          <a:ln>
            <a:solidFill>
              <a:srgbClr val="898989"/>
            </a:solidFill>
          </a:ln>
          <a:effectLst>
            <a:outerShdw blurRad="50800" dist="38100" dir="2700000" algn="tl" rotWithShape="0">
              <a:prstClr val="black">
                <a:alpha val="40000"/>
              </a:prstClr>
            </a:outerShdw>
          </a:effectLst>
        </p:spPr>
      </p:pic>
      <p:pic>
        <p:nvPicPr>
          <p:cNvPr id="43" name="Inhaltsplatzhalter 37" descr="Ein Bild, das Text, Diagramm, Reihe, Origami enthält.&#10;&#10;Automatisch generierte Beschreibung">
            <a:extLst>
              <a:ext uri="{FF2B5EF4-FFF2-40B4-BE49-F238E27FC236}">
                <a16:creationId xmlns:a16="http://schemas.microsoft.com/office/drawing/2014/main" id="{713C8338-1A27-3998-1DA0-3E35F32B66D0}"/>
              </a:ext>
            </a:extLst>
          </p:cNvPr>
          <p:cNvPicPr>
            <a:picLocks/>
          </p:cNvPicPr>
          <p:nvPr/>
        </p:nvPicPr>
        <p:blipFill>
          <a:blip r:embed="rId3">
            <a:extLst>
              <a:ext uri="{28A0092B-C50C-407E-A947-70E740481C1C}">
                <a14:useLocalDpi xmlns:a14="http://schemas.microsoft.com/office/drawing/2010/main" val="0"/>
              </a:ext>
            </a:extLst>
          </a:blip>
          <a:srcRect l="4769" t="33043" r="66225" b="31972"/>
          <a:stretch/>
        </p:blipFill>
        <p:spPr>
          <a:xfrm>
            <a:off x="3390049" y="1146725"/>
            <a:ext cx="1440000" cy="1440000"/>
          </a:xfrm>
          <a:prstGeom prst="rect">
            <a:avLst/>
          </a:prstGeom>
          <a:ln>
            <a:solidFill>
              <a:srgbClr val="898989"/>
            </a:solidFill>
          </a:ln>
          <a:effectLst>
            <a:outerShdw blurRad="50800" dist="38100" dir="2700000" algn="tl" rotWithShape="0">
              <a:prstClr val="black">
                <a:alpha val="40000"/>
              </a:prstClr>
            </a:outerShdw>
          </a:effectLst>
        </p:spPr>
      </p:pic>
      <p:pic>
        <p:nvPicPr>
          <p:cNvPr id="35" name="Inhaltsplatzhalter 37" descr="Ein Bild, das Text, Diagramm, Reihe, Origami enthält.&#10;&#10;Automatisch generierte Beschreibung">
            <a:extLst>
              <a:ext uri="{FF2B5EF4-FFF2-40B4-BE49-F238E27FC236}">
                <a16:creationId xmlns:a16="http://schemas.microsoft.com/office/drawing/2014/main" id="{60771CA0-3CBB-E8B4-13DF-8AED67EC1E88}"/>
              </a:ext>
            </a:extLst>
          </p:cNvPr>
          <p:cNvPicPr>
            <a:picLocks/>
          </p:cNvPicPr>
          <p:nvPr/>
        </p:nvPicPr>
        <p:blipFill>
          <a:blip r:embed="rId3">
            <a:extLst>
              <a:ext uri="{28A0092B-C50C-407E-A947-70E740481C1C}">
                <a14:useLocalDpi xmlns:a14="http://schemas.microsoft.com/office/drawing/2010/main" val="0"/>
              </a:ext>
            </a:extLst>
          </a:blip>
          <a:srcRect l="35960" t="32204" r="34220" b="31971"/>
          <a:stretch/>
        </p:blipFill>
        <p:spPr>
          <a:xfrm>
            <a:off x="1866756" y="1149900"/>
            <a:ext cx="1440000" cy="1440000"/>
          </a:xfrm>
          <a:prstGeom prst="rect">
            <a:avLst/>
          </a:prstGeom>
          <a:ln>
            <a:solidFill>
              <a:srgbClr val="898989"/>
            </a:solidFill>
          </a:ln>
          <a:effectLst>
            <a:outerShdw blurRad="50800" dist="38100" dir="2700000" algn="tl" rotWithShape="0">
              <a:prstClr val="black">
                <a:alpha val="40000"/>
              </a:prstClr>
            </a:outerShdw>
          </a:effectLst>
        </p:spPr>
      </p:pic>
      <p:pic>
        <p:nvPicPr>
          <p:cNvPr id="36" name="Inhaltsplatzhalter 37" descr="Ein Bild, das Text, Diagramm, Reihe, Origami enthält.&#10;&#10;Automatisch generierte Beschreibung">
            <a:extLst>
              <a:ext uri="{FF2B5EF4-FFF2-40B4-BE49-F238E27FC236}">
                <a16:creationId xmlns:a16="http://schemas.microsoft.com/office/drawing/2014/main" id="{62684FCA-3301-1ED0-6197-70EDB9B0BAE6}"/>
              </a:ext>
            </a:extLst>
          </p:cNvPr>
          <p:cNvPicPr>
            <a:picLocks/>
          </p:cNvPicPr>
          <p:nvPr/>
        </p:nvPicPr>
        <p:blipFill rotWithShape="1">
          <a:blip r:embed="rId3">
            <a:extLst>
              <a:ext uri="{28A0092B-C50C-407E-A947-70E740481C1C}">
                <a14:useLocalDpi xmlns:a14="http://schemas.microsoft.com/office/drawing/2010/main" val="0"/>
              </a:ext>
            </a:extLst>
          </a:blip>
          <a:srcRect l="3472" r="67994" b="66423"/>
          <a:stretch/>
        </p:blipFill>
        <p:spPr>
          <a:xfrm>
            <a:off x="324249" y="1146962"/>
            <a:ext cx="1440000" cy="1440000"/>
          </a:xfrm>
          <a:prstGeom prst="rect">
            <a:avLst/>
          </a:prstGeom>
          <a:ln>
            <a:solidFill>
              <a:srgbClr val="898989"/>
            </a:solidFill>
          </a:ln>
          <a:effectLst>
            <a:outerShdw blurRad="50800" dist="38100" dir="2700000" algn="tl" rotWithShape="0">
              <a:prstClr val="black">
                <a:alpha val="40000"/>
              </a:prstClr>
            </a:outerShdw>
          </a:effectLst>
        </p:spPr>
      </p:pic>
      <p:grpSp>
        <p:nvGrpSpPr>
          <p:cNvPr id="7" name="Gruppieren 6">
            <a:extLst>
              <a:ext uri="{FF2B5EF4-FFF2-40B4-BE49-F238E27FC236}">
                <a16:creationId xmlns:a16="http://schemas.microsoft.com/office/drawing/2014/main" id="{FF35D8FA-7E50-AD39-3026-0202CBEFF6B4}"/>
              </a:ext>
            </a:extLst>
          </p:cNvPr>
          <p:cNvGrpSpPr/>
          <p:nvPr/>
        </p:nvGrpSpPr>
        <p:grpSpPr>
          <a:xfrm>
            <a:off x="1218434" y="-1608674"/>
            <a:ext cx="2919061" cy="525613"/>
            <a:chOff x="696000" y="5631250"/>
            <a:chExt cx="10800000" cy="525613"/>
          </a:xfrm>
          <a:solidFill>
            <a:schemeClr val="accent5">
              <a:alpha val="93000"/>
            </a:schemeClr>
          </a:solidFill>
        </p:grpSpPr>
        <p:sp>
          <p:nvSpPr>
            <p:cNvPr id="27" name="Rechteck 26">
              <a:extLst>
                <a:ext uri="{FF2B5EF4-FFF2-40B4-BE49-F238E27FC236}">
                  <a16:creationId xmlns:a16="http://schemas.microsoft.com/office/drawing/2014/main" id="{A1F267E4-231C-28DC-31F3-B2B8CEAC67EC}"/>
                </a:ext>
              </a:extLst>
            </p:cNvPr>
            <p:cNvSpPr/>
            <p:nvPr/>
          </p:nvSpPr>
          <p:spPr>
            <a:xfrm>
              <a:off x="696000" y="5631250"/>
              <a:ext cx="10800000" cy="525613"/>
            </a:xfrm>
            <a:prstGeom prst="rect">
              <a:avLst/>
            </a:prstGeom>
            <a:grpFill/>
            <a:effectLst>
              <a:outerShdw blurRad="50800" dist="38100" dir="2700000" algn="tl" rotWithShape="0">
                <a:prstClr val="black">
                  <a:alpha val="37139"/>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7" name="Textfeld 46">
              <a:extLst>
                <a:ext uri="{FF2B5EF4-FFF2-40B4-BE49-F238E27FC236}">
                  <a16:creationId xmlns:a16="http://schemas.microsoft.com/office/drawing/2014/main" id="{ECAE7C67-1C61-37A7-D579-11AD7919D351}"/>
                </a:ext>
              </a:extLst>
            </p:cNvPr>
            <p:cNvSpPr txBox="1"/>
            <p:nvPr/>
          </p:nvSpPr>
          <p:spPr>
            <a:xfrm>
              <a:off x="2544509" y="5709390"/>
              <a:ext cx="7546943" cy="369332"/>
            </a:xfrm>
            <a:prstGeom prst="rect">
              <a:avLst/>
            </a:prstGeom>
            <a:grpFill/>
          </p:spPr>
          <p:txBody>
            <a:bodyPr wrap="square" rtlCol="0">
              <a:spAutoFit/>
            </a:bodyPr>
            <a:lstStyle/>
            <a:p>
              <a:pPr algn="ctr"/>
              <a:r>
                <a:rPr lang="en-US" b="1" dirty="0"/>
                <a:t>Physics</a:t>
              </a:r>
            </a:p>
          </p:txBody>
        </p:sp>
      </p:grpSp>
      <p:sp>
        <p:nvSpPr>
          <p:cNvPr id="48" name="Pfeil nach rechts 47">
            <a:extLst>
              <a:ext uri="{FF2B5EF4-FFF2-40B4-BE49-F238E27FC236}">
                <a16:creationId xmlns:a16="http://schemas.microsoft.com/office/drawing/2014/main" id="{A4616533-D8C3-22E0-1A6F-8083C3F5F3BB}"/>
              </a:ext>
            </a:extLst>
          </p:cNvPr>
          <p:cNvSpPr/>
          <p:nvPr/>
        </p:nvSpPr>
        <p:spPr>
          <a:xfrm rot="5400000">
            <a:off x="2273459" y="-769453"/>
            <a:ext cx="929007" cy="326586"/>
          </a:xfrm>
          <a:prstGeom prst="rightArrow">
            <a:avLst/>
          </a:prstGeom>
          <a:solidFill>
            <a:srgbClr val="89898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371867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112570-63B2-0043-8EAA-BC16699A351E}"/>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B503645-92F3-6BAB-3880-7651BACB7DF1}"/>
              </a:ext>
            </a:extLst>
          </p:cNvPr>
          <p:cNvSpPr>
            <a:spLocks noGrp="1"/>
          </p:cNvSpPr>
          <p:nvPr>
            <p:ph type="title"/>
          </p:nvPr>
        </p:nvSpPr>
        <p:spPr>
          <a:xfrm>
            <a:off x="360000" y="736682"/>
            <a:ext cx="8976000" cy="524377"/>
          </a:xfrm>
        </p:spPr>
        <p:txBody>
          <a:bodyPr anchor="t">
            <a:normAutofit/>
          </a:bodyPr>
          <a:lstStyle/>
          <a:p>
            <a:r>
              <a:rPr lang="de-DE" sz="3200" dirty="0"/>
              <a:t>Embedding </a:t>
            </a:r>
            <a:r>
              <a:rPr lang="de-DE" sz="3200" dirty="0" err="1"/>
              <a:t>physics</a:t>
            </a:r>
            <a:r>
              <a:rPr lang="de-DE" sz="3200" dirty="0"/>
              <a:t> in ML-models </a:t>
            </a:r>
          </a:p>
        </p:txBody>
      </p:sp>
      <p:sp>
        <p:nvSpPr>
          <p:cNvPr id="4" name="Datumsplatzhalter 3">
            <a:extLst>
              <a:ext uri="{FF2B5EF4-FFF2-40B4-BE49-F238E27FC236}">
                <a16:creationId xmlns:a16="http://schemas.microsoft.com/office/drawing/2014/main" id="{23ADB8DB-6846-0E90-FF8F-75AC4BF5C3C1}"/>
              </a:ext>
            </a:extLst>
          </p:cNvPr>
          <p:cNvSpPr>
            <a:spLocks noGrp="1"/>
          </p:cNvSpPr>
          <p:nvPr>
            <p:ph type="dt" sz="half" idx="10"/>
          </p:nvPr>
        </p:nvSpPr>
        <p:spPr>
          <a:xfrm>
            <a:off x="360000" y="6558140"/>
            <a:ext cx="1439993" cy="180000"/>
          </a:xfrm>
        </p:spPr>
        <p:txBody>
          <a:bodyPr/>
          <a:lstStyle/>
          <a:p>
            <a:fld id="{E303BF54-907F-AC4B-B834-39373B3CB420}" type="datetime1">
              <a:rPr lang="de-DE" smtClean="0"/>
              <a:t>12.12.24</a:t>
            </a:fld>
            <a:endParaRPr lang="de-DE" dirty="0"/>
          </a:p>
        </p:txBody>
      </p:sp>
      <p:sp>
        <p:nvSpPr>
          <p:cNvPr id="6" name="Foliennummernplatzhalter 5">
            <a:extLst>
              <a:ext uri="{FF2B5EF4-FFF2-40B4-BE49-F238E27FC236}">
                <a16:creationId xmlns:a16="http://schemas.microsoft.com/office/drawing/2014/main" id="{77BFC451-CF46-BF05-3EB9-511C75EEEE4E}"/>
              </a:ext>
            </a:extLst>
          </p:cNvPr>
          <p:cNvSpPr>
            <a:spLocks noGrp="1"/>
          </p:cNvSpPr>
          <p:nvPr>
            <p:ph type="sldNum" sz="quarter" idx="12"/>
          </p:nvPr>
        </p:nvSpPr>
        <p:spPr>
          <a:xfrm>
            <a:off x="10417905" y="6558140"/>
            <a:ext cx="1462304" cy="180000"/>
          </a:xfrm>
        </p:spPr>
        <p:txBody>
          <a:bodyPr/>
          <a:lstStyle/>
          <a:p>
            <a:fld id="{DD2F4C09-65E4-4AD7-8D55-83CBD210ED85}" type="slidenum">
              <a:rPr lang="de-DE" smtClean="0"/>
              <a:pPr/>
              <a:t>6</a:t>
            </a:fld>
            <a:endParaRPr lang="de-DE"/>
          </a:p>
        </p:txBody>
      </p:sp>
      <p:sp>
        <p:nvSpPr>
          <p:cNvPr id="3" name="Fußzeilenplatzhalter 2">
            <a:extLst>
              <a:ext uri="{FF2B5EF4-FFF2-40B4-BE49-F238E27FC236}">
                <a16:creationId xmlns:a16="http://schemas.microsoft.com/office/drawing/2014/main" id="{F24354A8-E6EC-747F-030F-01ED2E80F0D7}"/>
              </a:ext>
            </a:extLst>
          </p:cNvPr>
          <p:cNvSpPr>
            <a:spLocks noGrp="1"/>
          </p:cNvSpPr>
          <p:nvPr>
            <p:ph type="ftr" sz="quarter" idx="11"/>
          </p:nvPr>
        </p:nvSpPr>
        <p:spPr>
          <a:xfrm>
            <a:off x="360000" y="359999"/>
            <a:ext cx="8976000" cy="190800"/>
          </a:xfrm>
        </p:spPr>
        <p:txBody>
          <a:bodyPr/>
          <a:lstStyle/>
          <a:p>
            <a:r>
              <a:rPr lang="de-DE" sz="1000" dirty="0"/>
              <a:t>L. Demuth | </a:t>
            </a:r>
            <a:r>
              <a:rPr lang="de-DE" dirty="0" err="1"/>
              <a:t>Hyperelasticity</a:t>
            </a:r>
            <a:endParaRPr lang="de-DE" sz="1000" dirty="0"/>
          </a:p>
          <a:p>
            <a:endParaRPr lang="de-DE" dirty="0"/>
          </a:p>
        </p:txBody>
      </p:sp>
      <p:grpSp>
        <p:nvGrpSpPr>
          <p:cNvPr id="34" name="Gruppieren 33">
            <a:extLst>
              <a:ext uri="{FF2B5EF4-FFF2-40B4-BE49-F238E27FC236}">
                <a16:creationId xmlns:a16="http://schemas.microsoft.com/office/drawing/2014/main" id="{02751DEF-FDAD-AC09-3568-1BF045BD9E28}"/>
              </a:ext>
            </a:extLst>
          </p:cNvPr>
          <p:cNvGrpSpPr/>
          <p:nvPr/>
        </p:nvGrpSpPr>
        <p:grpSpPr>
          <a:xfrm>
            <a:off x="360000" y="3430800"/>
            <a:ext cx="5221351" cy="2943920"/>
            <a:chOff x="3276724" y="2576089"/>
            <a:chExt cx="5221351" cy="2943920"/>
          </a:xfrm>
        </p:grpSpPr>
        <p:sp>
          <p:nvSpPr>
            <p:cNvPr id="30" name="Abgerundetes Rechteck 29">
              <a:extLst>
                <a:ext uri="{FF2B5EF4-FFF2-40B4-BE49-F238E27FC236}">
                  <a16:creationId xmlns:a16="http://schemas.microsoft.com/office/drawing/2014/main" id="{4C971CE2-21E0-D901-2C1F-DA9BD1FD131E}"/>
                </a:ext>
              </a:extLst>
            </p:cNvPr>
            <p:cNvSpPr/>
            <p:nvPr/>
          </p:nvSpPr>
          <p:spPr>
            <a:xfrm>
              <a:off x="6855607" y="5203887"/>
              <a:ext cx="1642468" cy="309473"/>
            </a:xfrm>
            <a:prstGeom prst="roundRect">
              <a:avLst/>
            </a:prstGeom>
            <a:solidFill>
              <a:srgbClr val="FF0000">
                <a:alpha val="2808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output layer</a:t>
              </a:r>
            </a:p>
          </p:txBody>
        </p:sp>
        <p:grpSp>
          <p:nvGrpSpPr>
            <p:cNvPr id="32" name="Gruppieren 31">
              <a:extLst>
                <a:ext uri="{FF2B5EF4-FFF2-40B4-BE49-F238E27FC236}">
                  <a16:creationId xmlns:a16="http://schemas.microsoft.com/office/drawing/2014/main" id="{BF510FF4-F6FF-14F5-353F-F17CBFE2D313}"/>
                </a:ext>
              </a:extLst>
            </p:cNvPr>
            <p:cNvGrpSpPr/>
            <p:nvPr/>
          </p:nvGrpSpPr>
          <p:grpSpPr>
            <a:xfrm>
              <a:off x="3276724" y="2576089"/>
              <a:ext cx="4694203" cy="2943920"/>
              <a:chOff x="3276724" y="2576089"/>
              <a:chExt cx="4694203" cy="2943920"/>
            </a:xfrm>
          </p:grpSpPr>
          <p:grpSp>
            <p:nvGrpSpPr>
              <p:cNvPr id="11" name="Gruppieren 10">
                <a:extLst>
                  <a:ext uri="{FF2B5EF4-FFF2-40B4-BE49-F238E27FC236}">
                    <a16:creationId xmlns:a16="http://schemas.microsoft.com/office/drawing/2014/main" id="{34F24DD5-C763-A22A-D5AE-211B3D794866}"/>
                  </a:ext>
                </a:extLst>
              </p:cNvPr>
              <p:cNvGrpSpPr/>
              <p:nvPr/>
            </p:nvGrpSpPr>
            <p:grpSpPr>
              <a:xfrm>
                <a:off x="3936000" y="2900435"/>
                <a:ext cx="3847330" cy="1934478"/>
                <a:chOff x="3936000" y="2900435"/>
                <a:chExt cx="3847330" cy="1934478"/>
              </a:xfrm>
            </p:grpSpPr>
            <p:sp>
              <p:nvSpPr>
                <p:cNvPr id="5" name="Oval 4">
                  <a:extLst>
                    <a:ext uri="{FF2B5EF4-FFF2-40B4-BE49-F238E27FC236}">
                      <a16:creationId xmlns:a16="http://schemas.microsoft.com/office/drawing/2014/main" id="{0E8F2916-71B1-70DF-EBB8-3E59C1CDCE26}"/>
                    </a:ext>
                  </a:extLst>
                </p:cNvPr>
                <p:cNvSpPr/>
                <p:nvPr/>
              </p:nvSpPr>
              <p:spPr>
                <a:xfrm>
                  <a:off x="3936000" y="2900435"/>
                  <a:ext cx="360000" cy="360000"/>
                </a:xfrm>
                <a:prstGeom prst="ellipse">
                  <a:avLst/>
                </a:prstGeom>
                <a:solidFill>
                  <a:srgbClr val="FFC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5C68F7B-713F-74B0-C9A5-4B089DF64429}"/>
                    </a:ext>
                  </a:extLst>
                </p:cNvPr>
                <p:cNvSpPr/>
                <p:nvPr/>
              </p:nvSpPr>
              <p:spPr>
                <a:xfrm>
                  <a:off x="3936000" y="3423753"/>
                  <a:ext cx="360000" cy="360000"/>
                </a:xfrm>
                <a:prstGeom prst="ellipse">
                  <a:avLst/>
                </a:prstGeom>
                <a:solidFill>
                  <a:srgbClr val="FFC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E632849-5481-B139-AE3E-315E6E01D702}"/>
                    </a:ext>
                  </a:extLst>
                </p:cNvPr>
                <p:cNvSpPr/>
                <p:nvPr/>
              </p:nvSpPr>
              <p:spPr>
                <a:xfrm>
                  <a:off x="3936000" y="3951595"/>
                  <a:ext cx="360000" cy="36000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10" name="Oval 9">
                  <a:extLst>
                    <a:ext uri="{FF2B5EF4-FFF2-40B4-BE49-F238E27FC236}">
                      <a16:creationId xmlns:a16="http://schemas.microsoft.com/office/drawing/2014/main" id="{74B25FBA-7602-3FF4-0415-27196534F9ED}"/>
                    </a:ext>
                  </a:extLst>
                </p:cNvPr>
                <p:cNvSpPr/>
                <p:nvPr/>
              </p:nvSpPr>
              <p:spPr>
                <a:xfrm>
                  <a:off x="3936000" y="4474913"/>
                  <a:ext cx="360000" cy="360000"/>
                </a:xfrm>
                <a:prstGeom prst="ellipse">
                  <a:avLst/>
                </a:prstGeom>
                <a:solidFill>
                  <a:srgbClr val="FFC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6AE9B60-35FA-1652-43A1-3E9490E57CC6}"/>
                    </a:ext>
                  </a:extLst>
                </p:cNvPr>
                <p:cNvSpPr/>
                <p:nvPr/>
              </p:nvSpPr>
              <p:spPr>
                <a:xfrm>
                  <a:off x="5016000" y="3040172"/>
                  <a:ext cx="360000"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E3B86721-1FE8-5E67-C71F-3F02F010B535}"/>
                    </a:ext>
                  </a:extLst>
                </p:cNvPr>
                <p:cNvSpPr/>
                <p:nvPr/>
              </p:nvSpPr>
              <p:spPr>
                <a:xfrm>
                  <a:off x="5016000" y="3440435"/>
                  <a:ext cx="360000"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1DDB4F6-EF1F-EBBB-A126-D9463E66A2EB}"/>
                    </a:ext>
                  </a:extLst>
                </p:cNvPr>
                <p:cNvSpPr/>
                <p:nvPr/>
              </p:nvSpPr>
              <p:spPr>
                <a:xfrm>
                  <a:off x="5016000" y="3840698"/>
                  <a:ext cx="360000" cy="36000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15" name="Oval 14">
                  <a:extLst>
                    <a:ext uri="{FF2B5EF4-FFF2-40B4-BE49-F238E27FC236}">
                      <a16:creationId xmlns:a16="http://schemas.microsoft.com/office/drawing/2014/main" id="{D8618669-471A-B587-FDC9-98F85E52DB26}"/>
                    </a:ext>
                  </a:extLst>
                </p:cNvPr>
                <p:cNvSpPr/>
                <p:nvPr/>
              </p:nvSpPr>
              <p:spPr>
                <a:xfrm>
                  <a:off x="5016000" y="4241435"/>
                  <a:ext cx="360000"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E15D9A0D-8511-6309-B49C-64D01584C58C}"/>
                    </a:ext>
                  </a:extLst>
                </p:cNvPr>
                <p:cNvSpPr/>
                <p:nvPr/>
              </p:nvSpPr>
              <p:spPr>
                <a:xfrm>
                  <a:off x="6343330" y="3040172"/>
                  <a:ext cx="360000"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06118984-2903-F2F2-D9B9-174BF6DF2702}"/>
                    </a:ext>
                  </a:extLst>
                </p:cNvPr>
                <p:cNvSpPr/>
                <p:nvPr/>
              </p:nvSpPr>
              <p:spPr>
                <a:xfrm>
                  <a:off x="6343330" y="3440435"/>
                  <a:ext cx="360000"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50E13C9-F788-FD4F-5D38-8713F86EE9B3}"/>
                    </a:ext>
                  </a:extLst>
                </p:cNvPr>
                <p:cNvSpPr/>
                <p:nvPr/>
              </p:nvSpPr>
              <p:spPr>
                <a:xfrm>
                  <a:off x="6343330" y="3840698"/>
                  <a:ext cx="360000" cy="36000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19" name="Oval 18">
                  <a:extLst>
                    <a:ext uri="{FF2B5EF4-FFF2-40B4-BE49-F238E27FC236}">
                      <a16:creationId xmlns:a16="http://schemas.microsoft.com/office/drawing/2014/main" id="{0FDEA278-3987-6A93-C8DE-D6983BF8B5E5}"/>
                    </a:ext>
                  </a:extLst>
                </p:cNvPr>
                <p:cNvSpPr/>
                <p:nvPr/>
              </p:nvSpPr>
              <p:spPr>
                <a:xfrm>
                  <a:off x="6343330" y="4241435"/>
                  <a:ext cx="360000" cy="360000"/>
                </a:xfrm>
                <a:prstGeom prst="ellipse">
                  <a:avLst/>
                </a:prstGeom>
                <a:solidFill>
                  <a:schemeClr val="accent3"/>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B994898F-A2F3-8CD7-6BC5-3D3662D482D9}"/>
                    </a:ext>
                  </a:extLst>
                </p:cNvPr>
                <p:cNvSpPr/>
                <p:nvPr/>
              </p:nvSpPr>
              <p:spPr>
                <a:xfrm>
                  <a:off x="7423330" y="2900435"/>
                  <a:ext cx="360000" cy="360000"/>
                </a:xfrm>
                <a:prstGeom prst="ellips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ABCC86EC-A842-F106-7C1B-11EF69FA1F99}"/>
                    </a:ext>
                  </a:extLst>
                </p:cNvPr>
                <p:cNvSpPr/>
                <p:nvPr/>
              </p:nvSpPr>
              <p:spPr>
                <a:xfrm>
                  <a:off x="7423330" y="3423753"/>
                  <a:ext cx="360000" cy="360000"/>
                </a:xfrm>
                <a:prstGeom prst="ellips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3AF1133-E65B-E891-D752-8048E283A2AC}"/>
                    </a:ext>
                  </a:extLst>
                </p:cNvPr>
                <p:cNvSpPr/>
                <p:nvPr/>
              </p:nvSpPr>
              <p:spPr>
                <a:xfrm>
                  <a:off x="7423330" y="3951595"/>
                  <a:ext cx="360000" cy="36000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a:t>
                  </a:r>
                </a:p>
              </p:txBody>
            </p:sp>
            <p:sp>
              <p:nvSpPr>
                <p:cNvPr id="23" name="Oval 22">
                  <a:extLst>
                    <a:ext uri="{FF2B5EF4-FFF2-40B4-BE49-F238E27FC236}">
                      <a16:creationId xmlns:a16="http://schemas.microsoft.com/office/drawing/2014/main" id="{53773BEA-1319-3B43-F0DF-845DA671EAD0}"/>
                    </a:ext>
                  </a:extLst>
                </p:cNvPr>
                <p:cNvSpPr/>
                <p:nvPr/>
              </p:nvSpPr>
              <p:spPr>
                <a:xfrm>
                  <a:off x="7423330" y="4474913"/>
                  <a:ext cx="360000" cy="360000"/>
                </a:xfrm>
                <a:prstGeom prst="ellipse">
                  <a:avLst/>
                </a:prstGeom>
                <a:solidFill>
                  <a:srgbClr val="FF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Gerade Verbindung mit Pfeil 25">
                  <a:extLst>
                    <a:ext uri="{FF2B5EF4-FFF2-40B4-BE49-F238E27FC236}">
                      <a16:creationId xmlns:a16="http://schemas.microsoft.com/office/drawing/2014/main" id="{1D590423-88C3-2DC9-688D-0A07CE5F9498}"/>
                    </a:ext>
                  </a:extLst>
                </p:cNvPr>
                <p:cNvCxnSpPr>
                  <a:cxnSpLocks/>
                  <a:endCxn id="12" idx="2"/>
                </p:cNvCxnSpPr>
                <p:nvPr/>
              </p:nvCxnSpPr>
              <p:spPr>
                <a:xfrm>
                  <a:off x="4296000" y="3088215"/>
                  <a:ext cx="720000" cy="13195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Gerade Verbindung mit Pfeil 27">
                  <a:extLst>
                    <a:ext uri="{FF2B5EF4-FFF2-40B4-BE49-F238E27FC236}">
                      <a16:creationId xmlns:a16="http://schemas.microsoft.com/office/drawing/2014/main" id="{AAE8B122-B981-F61E-057C-80CAABD68636}"/>
                    </a:ext>
                  </a:extLst>
                </p:cNvPr>
                <p:cNvCxnSpPr>
                  <a:cxnSpLocks/>
                  <a:endCxn id="13" idx="2"/>
                </p:cNvCxnSpPr>
                <p:nvPr/>
              </p:nvCxnSpPr>
              <p:spPr>
                <a:xfrm>
                  <a:off x="4296000" y="3080435"/>
                  <a:ext cx="720000" cy="540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Gerade Verbindung mit Pfeil 32">
                  <a:extLst>
                    <a:ext uri="{FF2B5EF4-FFF2-40B4-BE49-F238E27FC236}">
                      <a16:creationId xmlns:a16="http://schemas.microsoft.com/office/drawing/2014/main" id="{97919739-733D-057A-A3CF-F71B1EEA4DAD}"/>
                    </a:ext>
                  </a:extLst>
                </p:cNvPr>
                <p:cNvCxnSpPr>
                  <a:cxnSpLocks/>
                  <a:endCxn id="15" idx="2"/>
                </p:cNvCxnSpPr>
                <p:nvPr/>
              </p:nvCxnSpPr>
              <p:spPr>
                <a:xfrm>
                  <a:off x="4296000" y="3088215"/>
                  <a:ext cx="720000" cy="13332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nvGrpSpPr>
                <p:cNvPr id="42" name="Gruppieren 41">
                  <a:extLst>
                    <a:ext uri="{FF2B5EF4-FFF2-40B4-BE49-F238E27FC236}">
                      <a16:creationId xmlns:a16="http://schemas.microsoft.com/office/drawing/2014/main" id="{8581E940-BA6F-6C43-8D0A-508355658C9C}"/>
                    </a:ext>
                  </a:extLst>
                </p:cNvPr>
                <p:cNvGrpSpPr/>
                <p:nvPr/>
              </p:nvGrpSpPr>
              <p:grpSpPr>
                <a:xfrm>
                  <a:off x="5527713" y="3172094"/>
                  <a:ext cx="673951" cy="78155"/>
                  <a:chOff x="8329049" y="2349000"/>
                  <a:chExt cx="673951" cy="78155"/>
                </a:xfrm>
                <a:solidFill>
                  <a:schemeClr val="tx1">
                    <a:lumMod val="50000"/>
                    <a:lumOff val="50000"/>
                    <a:alpha val="46891"/>
                  </a:schemeClr>
                </a:solidFill>
              </p:grpSpPr>
              <p:sp>
                <p:nvSpPr>
                  <p:cNvPr id="38" name="Oval 37">
                    <a:extLst>
                      <a:ext uri="{FF2B5EF4-FFF2-40B4-BE49-F238E27FC236}">
                        <a16:creationId xmlns:a16="http://schemas.microsoft.com/office/drawing/2014/main" id="{505D1BA5-9720-A180-A426-EE9D6233AD8A}"/>
                      </a:ext>
                    </a:extLst>
                  </p:cNvPr>
                  <p:cNvSpPr/>
                  <p:nvPr/>
                </p:nvSpPr>
                <p:spPr>
                  <a:xfrm>
                    <a:off x="8329049"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74B4D5B3-AC79-FECD-82D4-047D890513DC}"/>
                      </a:ext>
                    </a:extLst>
                  </p:cNvPr>
                  <p:cNvSpPr/>
                  <p:nvPr/>
                </p:nvSpPr>
                <p:spPr>
                  <a:xfrm>
                    <a:off x="8530093" y="2355155"/>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5E2D819A-B760-F5BE-40A9-D11D1C15B810}"/>
                      </a:ext>
                    </a:extLst>
                  </p:cNvPr>
                  <p:cNvSpPr/>
                  <p:nvPr/>
                </p:nvSpPr>
                <p:spPr>
                  <a:xfrm>
                    <a:off x="8731137"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64126FD2-04B1-3201-93FD-98CF77D77AC9}"/>
                      </a:ext>
                    </a:extLst>
                  </p:cNvPr>
                  <p:cNvSpPr/>
                  <p:nvPr/>
                </p:nvSpPr>
                <p:spPr>
                  <a:xfrm>
                    <a:off x="8931000"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8" name="Gruppieren 57">
                  <a:extLst>
                    <a:ext uri="{FF2B5EF4-FFF2-40B4-BE49-F238E27FC236}">
                      <a16:creationId xmlns:a16="http://schemas.microsoft.com/office/drawing/2014/main" id="{ACE271DE-F275-BA22-5132-FF69CF7230F4}"/>
                    </a:ext>
                  </a:extLst>
                </p:cNvPr>
                <p:cNvGrpSpPr/>
                <p:nvPr/>
              </p:nvGrpSpPr>
              <p:grpSpPr>
                <a:xfrm>
                  <a:off x="5522689" y="3620435"/>
                  <a:ext cx="673951" cy="78155"/>
                  <a:chOff x="8329049" y="2349000"/>
                  <a:chExt cx="673951" cy="78155"/>
                </a:xfrm>
                <a:solidFill>
                  <a:schemeClr val="tx1">
                    <a:lumMod val="50000"/>
                    <a:lumOff val="50000"/>
                    <a:alpha val="46891"/>
                  </a:schemeClr>
                </a:solidFill>
              </p:grpSpPr>
              <p:sp>
                <p:nvSpPr>
                  <p:cNvPr id="59" name="Oval 58">
                    <a:extLst>
                      <a:ext uri="{FF2B5EF4-FFF2-40B4-BE49-F238E27FC236}">
                        <a16:creationId xmlns:a16="http://schemas.microsoft.com/office/drawing/2014/main" id="{C31534E9-A07F-B99D-748D-BE9779B9C2E9}"/>
                      </a:ext>
                    </a:extLst>
                  </p:cNvPr>
                  <p:cNvSpPr/>
                  <p:nvPr/>
                </p:nvSpPr>
                <p:spPr>
                  <a:xfrm>
                    <a:off x="8329049"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51768A18-B9D0-A0FC-FE07-4DA5F426A6DB}"/>
                      </a:ext>
                    </a:extLst>
                  </p:cNvPr>
                  <p:cNvSpPr/>
                  <p:nvPr/>
                </p:nvSpPr>
                <p:spPr>
                  <a:xfrm>
                    <a:off x="8530093" y="2355155"/>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D716AA32-924F-515D-BB8B-AE909BDF3DEC}"/>
                      </a:ext>
                    </a:extLst>
                  </p:cNvPr>
                  <p:cNvSpPr/>
                  <p:nvPr/>
                </p:nvSpPr>
                <p:spPr>
                  <a:xfrm>
                    <a:off x="8731137"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18BD88AB-28C1-F33D-5DC3-85611F177E96}"/>
                      </a:ext>
                    </a:extLst>
                  </p:cNvPr>
                  <p:cNvSpPr/>
                  <p:nvPr/>
                </p:nvSpPr>
                <p:spPr>
                  <a:xfrm>
                    <a:off x="8931000"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3" name="Gruppieren 62">
                  <a:extLst>
                    <a:ext uri="{FF2B5EF4-FFF2-40B4-BE49-F238E27FC236}">
                      <a16:creationId xmlns:a16="http://schemas.microsoft.com/office/drawing/2014/main" id="{44641CFC-0F0B-9E76-34C5-DD6A9D8F957B}"/>
                    </a:ext>
                  </a:extLst>
                </p:cNvPr>
                <p:cNvGrpSpPr/>
                <p:nvPr/>
              </p:nvGrpSpPr>
              <p:grpSpPr>
                <a:xfrm>
                  <a:off x="5522689" y="4402883"/>
                  <a:ext cx="673951" cy="78155"/>
                  <a:chOff x="8329049" y="2349000"/>
                  <a:chExt cx="673951" cy="78155"/>
                </a:xfrm>
                <a:solidFill>
                  <a:schemeClr val="tx1">
                    <a:lumMod val="50000"/>
                    <a:lumOff val="50000"/>
                    <a:alpha val="46891"/>
                  </a:schemeClr>
                </a:solidFill>
              </p:grpSpPr>
              <p:sp>
                <p:nvSpPr>
                  <p:cNvPr id="64" name="Oval 63">
                    <a:extLst>
                      <a:ext uri="{FF2B5EF4-FFF2-40B4-BE49-F238E27FC236}">
                        <a16:creationId xmlns:a16="http://schemas.microsoft.com/office/drawing/2014/main" id="{3C84CBD8-75D4-0B7B-C9D2-09B064FDFCEA}"/>
                      </a:ext>
                    </a:extLst>
                  </p:cNvPr>
                  <p:cNvSpPr/>
                  <p:nvPr/>
                </p:nvSpPr>
                <p:spPr>
                  <a:xfrm>
                    <a:off x="8329049"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242BEC8F-736A-D064-FB63-C4A7FA8F3E99}"/>
                      </a:ext>
                    </a:extLst>
                  </p:cNvPr>
                  <p:cNvSpPr/>
                  <p:nvPr/>
                </p:nvSpPr>
                <p:spPr>
                  <a:xfrm>
                    <a:off x="8530093" y="2355155"/>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D97DCE79-F7E4-2DCF-26A0-99DCABC88BB8}"/>
                      </a:ext>
                    </a:extLst>
                  </p:cNvPr>
                  <p:cNvSpPr/>
                  <p:nvPr/>
                </p:nvSpPr>
                <p:spPr>
                  <a:xfrm>
                    <a:off x="8731137"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9B000F89-D6E9-42A9-8D58-B867B30B2A4B}"/>
                      </a:ext>
                    </a:extLst>
                  </p:cNvPr>
                  <p:cNvSpPr/>
                  <p:nvPr/>
                </p:nvSpPr>
                <p:spPr>
                  <a:xfrm>
                    <a:off x="8931000" y="2349000"/>
                    <a:ext cx="72000" cy="72000"/>
                  </a:xfrm>
                  <a:prstGeom prst="ellipse">
                    <a:avLst/>
                  </a:prstGeom>
                  <a:grpFill/>
                  <a:ln w="6350">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68" name="Gerade Verbindung mit Pfeil 67">
                  <a:extLst>
                    <a:ext uri="{FF2B5EF4-FFF2-40B4-BE49-F238E27FC236}">
                      <a16:creationId xmlns:a16="http://schemas.microsoft.com/office/drawing/2014/main" id="{2599213D-A5FB-DAD7-36E1-BEFCB3FEEE7B}"/>
                    </a:ext>
                  </a:extLst>
                </p:cNvPr>
                <p:cNvCxnSpPr>
                  <a:cxnSpLocks/>
                  <a:stCxn id="8" idx="6"/>
                  <a:endCxn id="12" idx="2"/>
                </p:cNvCxnSpPr>
                <p:nvPr/>
              </p:nvCxnSpPr>
              <p:spPr>
                <a:xfrm flipV="1">
                  <a:off x="4296000" y="3220172"/>
                  <a:ext cx="720000" cy="3835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9" name="Gerade Verbindung mit Pfeil 68">
                  <a:extLst>
                    <a:ext uri="{FF2B5EF4-FFF2-40B4-BE49-F238E27FC236}">
                      <a16:creationId xmlns:a16="http://schemas.microsoft.com/office/drawing/2014/main" id="{FD3334B1-F64A-8925-52E4-9AC57934A6D4}"/>
                    </a:ext>
                  </a:extLst>
                </p:cNvPr>
                <p:cNvCxnSpPr>
                  <a:cxnSpLocks/>
                  <a:stCxn id="8" idx="6"/>
                  <a:endCxn id="13" idx="2"/>
                </p:cNvCxnSpPr>
                <p:nvPr/>
              </p:nvCxnSpPr>
              <p:spPr>
                <a:xfrm>
                  <a:off x="4296000" y="3603753"/>
                  <a:ext cx="720000" cy="166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 name="Gerade Verbindung mit Pfeil 69">
                  <a:extLst>
                    <a:ext uri="{FF2B5EF4-FFF2-40B4-BE49-F238E27FC236}">
                      <a16:creationId xmlns:a16="http://schemas.microsoft.com/office/drawing/2014/main" id="{7C2713ED-C462-2DEE-C657-BFE151C9325E}"/>
                    </a:ext>
                  </a:extLst>
                </p:cNvPr>
                <p:cNvCxnSpPr>
                  <a:cxnSpLocks/>
                  <a:stCxn id="8" idx="6"/>
                  <a:endCxn id="15" idx="2"/>
                </p:cNvCxnSpPr>
                <p:nvPr/>
              </p:nvCxnSpPr>
              <p:spPr>
                <a:xfrm>
                  <a:off x="4296000" y="3603753"/>
                  <a:ext cx="720000" cy="8176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0" name="Gerade Verbindung mit Pfeil 79">
                  <a:extLst>
                    <a:ext uri="{FF2B5EF4-FFF2-40B4-BE49-F238E27FC236}">
                      <a16:creationId xmlns:a16="http://schemas.microsoft.com/office/drawing/2014/main" id="{982ED354-37DA-7FCD-39A7-2A3B6D0F7C9D}"/>
                    </a:ext>
                  </a:extLst>
                </p:cNvPr>
                <p:cNvCxnSpPr>
                  <a:cxnSpLocks/>
                  <a:stCxn id="10" idx="6"/>
                  <a:endCxn id="12" idx="2"/>
                </p:cNvCxnSpPr>
                <p:nvPr/>
              </p:nvCxnSpPr>
              <p:spPr>
                <a:xfrm flipV="1">
                  <a:off x="4296000" y="3220172"/>
                  <a:ext cx="720000" cy="14347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1" name="Gerade Verbindung mit Pfeil 80">
                  <a:extLst>
                    <a:ext uri="{FF2B5EF4-FFF2-40B4-BE49-F238E27FC236}">
                      <a16:creationId xmlns:a16="http://schemas.microsoft.com/office/drawing/2014/main" id="{29031F7C-8980-C7CA-A770-5049B0DC2BC1}"/>
                    </a:ext>
                  </a:extLst>
                </p:cNvPr>
                <p:cNvCxnSpPr>
                  <a:cxnSpLocks/>
                  <a:stCxn id="10" idx="6"/>
                  <a:endCxn id="13" idx="2"/>
                </p:cNvCxnSpPr>
                <p:nvPr/>
              </p:nvCxnSpPr>
              <p:spPr>
                <a:xfrm flipV="1">
                  <a:off x="4296000" y="3620435"/>
                  <a:ext cx="720000" cy="10344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2" name="Gerade Verbindung mit Pfeil 81">
                  <a:extLst>
                    <a:ext uri="{FF2B5EF4-FFF2-40B4-BE49-F238E27FC236}">
                      <a16:creationId xmlns:a16="http://schemas.microsoft.com/office/drawing/2014/main" id="{AEA3B0A9-22B5-B07D-467D-2C6118099B45}"/>
                    </a:ext>
                  </a:extLst>
                </p:cNvPr>
                <p:cNvCxnSpPr>
                  <a:cxnSpLocks/>
                  <a:stCxn id="10" idx="6"/>
                  <a:endCxn id="15" idx="2"/>
                </p:cNvCxnSpPr>
                <p:nvPr/>
              </p:nvCxnSpPr>
              <p:spPr>
                <a:xfrm flipV="1">
                  <a:off x="4296000" y="4421435"/>
                  <a:ext cx="720000" cy="2334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1" name="Gerade Verbindung mit Pfeil 100">
                  <a:extLst>
                    <a:ext uri="{FF2B5EF4-FFF2-40B4-BE49-F238E27FC236}">
                      <a16:creationId xmlns:a16="http://schemas.microsoft.com/office/drawing/2014/main" id="{00EEBB4C-3EC4-3DA4-E42E-43B7B6DF9BE0}"/>
                    </a:ext>
                  </a:extLst>
                </p:cNvPr>
                <p:cNvCxnSpPr>
                  <a:cxnSpLocks/>
                  <a:stCxn id="12" idx="6"/>
                  <a:endCxn id="16" idx="2"/>
                </p:cNvCxnSpPr>
                <p:nvPr/>
              </p:nvCxnSpPr>
              <p:spPr>
                <a:xfrm>
                  <a:off x="5376000" y="3220172"/>
                  <a:ext cx="96733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Gerade Verbindung mit Pfeil 103">
                  <a:extLst>
                    <a:ext uri="{FF2B5EF4-FFF2-40B4-BE49-F238E27FC236}">
                      <a16:creationId xmlns:a16="http://schemas.microsoft.com/office/drawing/2014/main" id="{FF141F8E-E7D6-DE31-97AD-19D7A48B9DB9}"/>
                    </a:ext>
                  </a:extLst>
                </p:cNvPr>
                <p:cNvCxnSpPr>
                  <a:cxnSpLocks/>
                  <a:stCxn id="12" idx="6"/>
                  <a:endCxn id="17" idx="2"/>
                </p:cNvCxnSpPr>
                <p:nvPr/>
              </p:nvCxnSpPr>
              <p:spPr>
                <a:xfrm>
                  <a:off x="5376000" y="3220172"/>
                  <a:ext cx="967330" cy="400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7" name="Gerade Verbindung mit Pfeil 106">
                  <a:extLst>
                    <a:ext uri="{FF2B5EF4-FFF2-40B4-BE49-F238E27FC236}">
                      <a16:creationId xmlns:a16="http://schemas.microsoft.com/office/drawing/2014/main" id="{7A632893-750A-B0D0-848F-720891F487A8}"/>
                    </a:ext>
                  </a:extLst>
                </p:cNvPr>
                <p:cNvCxnSpPr>
                  <a:cxnSpLocks/>
                  <a:stCxn id="12" idx="6"/>
                  <a:endCxn id="19" idx="2"/>
                </p:cNvCxnSpPr>
                <p:nvPr/>
              </p:nvCxnSpPr>
              <p:spPr>
                <a:xfrm>
                  <a:off x="5376000" y="3220172"/>
                  <a:ext cx="967330" cy="1201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0" name="Gerade Verbindung mit Pfeil 109">
                  <a:extLst>
                    <a:ext uri="{FF2B5EF4-FFF2-40B4-BE49-F238E27FC236}">
                      <a16:creationId xmlns:a16="http://schemas.microsoft.com/office/drawing/2014/main" id="{B475C6CB-1F91-3790-323A-739F0FEA3AB2}"/>
                    </a:ext>
                  </a:extLst>
                </p:cNvPr>
                <p:cNvCxnSpPr>
                  <a:cxnSpLocks/>
                  <a:stCxn id="13" idx="6"/>
                  <a:endCxn id="16" idx="2"/>
                </p:cNvCxnSpPr>
                <p:nvPr/>
              </p:nvCxnSpPr>
              <p:spPr>
                <a:xfrm flipV="1">
                  <a:off x="5376000" y="3220172"/>
                  <a:ext cx="967330" cy="400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1" name="Gerade Verbindung mit Pfeil 110">
                  <a:extLst>
                    <a:ext uri="{FF2B5EF4-FFF2-40B4-BE49-F238E27FC236}">
                      <a16:creationId xmlns:a16="http://schemas.microsoft.com/office/drawing/2014/main" id="{E1F558AC-7F2E-411C-24BD-B535017090C1}"/>
                    </a:ext>
                  </a:extLst>
                </p:cNvPr>
                <p:cNvCxnSpPr>
                  <a:cxnSpLocks/>
                  <a:stCxn id="13" idx="6"/>
                  <a:endCxn id="17" idx="2"/>
                </p:cNvCxnSpPr>
                <p:nvPr/>
              </p:nvCxnSpPr>
              <p:spPr>
                <a:xfrm>
                  <a:off x="5376000" y="3620435"/>
                  <a:ext cx="9673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2" name="Gerade Verbindung mit Pfeil 111">
                  <a:extLst>
                    <a:ext uri="{FF2B5EF4-FFF2-40B4-BE49-F238E27FC236}">
                      <a16:creationId xmlns:a16="http://schemas.microsoft.com/office/drawing/2014/main" id="{4D088744-9090-81C9-85E9-93E4BDC2E00C}"/>
                    </a:ext>
                  </a:extLst>
                </p:cNvPr>
                <p:cNvCxnSpPr>
                  <a:cxnSpLocks/>
                  <a:stCxn id="13" idx="6"/>
                  <a:endCxn id="19" idx="2"/>
                </p:cNvCxnSpPr>
                <p:nvPr/>
              </p:nvCxnSpPr>
              <p:spPr>
                <a:xfrm>
                  <a:off x="5376000" y="3620435"/>
                  <a:ext cx="967330" cy="80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9" name="Gerade Verbindung mit Pfeil 118">
                  <a:extLst>
                    <a:ext uri="{FF2B5EF4-FFF2-40B4-BE49-F238E27FC236}">
                      <a16:creationId xmlns:a16="http://schemas.microsoft.com/office/drawing/2014/main" id="{6FE8F7C8-1079-D1C8-ADFA-502ECCD53FE8}"/>
                    </a:ext>
                  </a:extLst>
                </p:cNvPr>
                <p:cNvCxnSpPr>
                  <a:cxnSpLocks/>
                  <a:stCxn id="15" idx="6"/>
                  <a:endCxn id="16" idx="2"/>
                </p:cNvCxnSpPr>
                <p:nvPr/>
              </p:nvCxnSpPr>
              <p:spPr>
                <a:xfrm flipV="1">
                  <a:off x="5376000" y="3220172"/>
                  <a:ext cx="967330" cy="120126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0" name="Gerade Verbindung mit Pfeil 119">
                  <a:extLst>
                    <a:ext uri="{FF2B5EF4-FFF2-40B4-BE49-F238E27FC236}">
                      <a16:creationId xmlns:a16="http://schemas.microsoft.com/office/drawing/2014/main" id="{67EEA6FA-09BE-2A67-683C-B91A5DB87A80}"/>
                    </a:ext>
                  </a:extLst>
                </p:cNvPr>
                <p:cNvCxnSpPr>
                  <a:cxnSpLocks/>
                  <a:stCxn id="15" idx="6"/>
                  <a:endCxn id="17" idx="2"/>
                </p:cNvCxnSpPr>
                <p:nvPr/>
              </p:nvCxnSpPr>
              <p:spPr>
                <a:xfrm flipV="1">
                  <a:off x="5376000" y="3620435"/>
                  <a:ext cx="967330" cy="80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1" name="Gerade Verbindung mit Pfeil 120">
                  <a:extLst>
                    <a:ext uri="{FF2B5EF4-FFF2-40B4-BE49-F238E27FC236}">
                      <a16:creationId xmlns:a16="http://schemas.microsoft.com/office/drawing/2014/main" id="{84ADCB9C-ED1F-4B7E-0453-73C393C429C7}"/>
                    </a:ext>
                  </a:extLst>
                </p:cNvPr>
                <p:cNvCxnSpPr>
                  <a:cxnSpLocks/>
                  <a:stCxn id="15" idx="6"/>
                  <a:endCxn id="19" idx="2"/>
                </p:cNvCxnSpPr>
                <p:nvPr/>
              </p:nvCxnSpPr>
              <p:spPr>
                <a:xfrm>
                  <a:off x="5376000" y="4421435"/>
                  <a:ext cx="9673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8" name="Gerade Verbindung mit Pfeil 127">
                  <a:extLst>
                    <a:ext uri="{FF2B5EF4-FFF2-40B4-BE49-F238E27FC236}">
                      <a16:creationId xmlns:a16="http://schemas.microsoft.com/office/drawing/2014/main" id="{789952C6-ECAA-A9B7-016A-178D6BB49C98}"/>
                    </a:ext>
                  </a:extLst>
                </p:cNvPr>
                <p:cNvCxnSpPr>
                  <a:cxnSpLocks/>
                  <a:stCxn id="16" idx="6"/>
                  <a:endCxn id="20" idx="2"/>
                </p:cNvCxnSpPr>
                <p:nvPr/>
              </p:nvCxnSpPr>
              <p:spPr>
                <a:xfrm flipV="1">
                  <a:off x="6703330" y="3080435"/>
                  <a:ext cx="720000" cy="1397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9" name="Gerade Verbindung mit Pfeil 128">
                  <a:extLst>
                    <a:ext uri="{FF2B5EF4-FFF2-40B4-BE49-F238E27FC236}">
                      <a16:creationId xmlns:a16="http://schemas.microsoft.com/office/drawing/2014/main" id="{ADCB26D6-AB86-2774-D0EC-ED1656FC7B21}"/>
                    </a:ext>
                  </a:extLst>
                </p:cNvPr>
                <p:cNvCxnSpPr>
                  <a:cxnSpLocks/>
                  <a:stCxn id="16" idx="6"/>
                  <a:endCxn id="21" idx="2"/>
                </p:cNvCxnSpPr>
                <p:nvPr/>
              </p:nvCxnSpPr>
              <p:spPr>
                <a:xfrm>
                  <a:off x="6703330" y="3220172"/>
                  <a:ext cx="720000" cy="3835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0" name="Gerade Verbindung mit Pfeil 129">
                  <a:extLst>
                    <a:ext uri="{FF2B5EF4-FFF2-40B4-BE49-F238E27FC236}">
                      <a16:creationId xmlns:a16="http://schemas.microsoft.com/office/drawing/2014/main" id="{508D4BED-C047-5512-78F1-2BCBAEE2A076}"/>
                    </a:ext>
                  </a:extLst>
                </p:cNvPr>
                <p:cNvCxnSpPr>
                  <a:cxnSpLocks/>
                  <a:stCxn id="16" idx="6"/>
                  <a:endCxn id="20" idx="2"/>
                </p:cNvCxnSpPr>
                <p:nvPr/>
              </p:nvCxnSpPr>
              <p:spPr>
                <a:xfrm flipV="1">
                  <a:off x="6703330" y="3080435"/>
                  <a:ext cx="720000" cy="1397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38" name="Gerade Verbindung mit Pfeil 137">
                  <a:extLst>
                    <a:ext uri="{FF2B5EF4-FFF2-40B4-BE49-F238E27FC236}">
                      <a16:creationId xmlns:a16="http://schemas.microsoft.com/office/drawing/2014/main" id="{25745DA1-6650-B780-9D6F-A81811B65265}"/>
                    </a:ext>
                  </a:extLst>
                </p:cNvPr>
                <p:cNvCxnSpPr>
                  <a:cxnSpLocks/>
                  <a:stCxn id="16" idx="6"/>
                  <a:endCxn id="23" idx="2"/>
                </p:cNvCxnSpPr>
                <p:nvPr/>
              </p:nvCxnSpPr>
              <p:spPr>
                <a:xfrm>
                  <a:off x="6703330" y="3220172"/>
                  <a:ext cx="720000" cy="143474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1" name="Gerade Verbindung mit Pfeil 140">
                  <a:extLst>
                    <a:ext uri="{FF2B5EF4-FFF2-40B4-BE49-F238E27FC236}">
                      <a16:creationId xmlns:a16="http://schemas.microsoft.com/office/drawing/2014/main" id="{A4533411-9FF3-6586-C837-769265642EF0}"/>
                    </a:ext>
                  </a:extLst>
                </p:cNvPr>
                <p:cNvCxnSpPr>
                  <a:cxnSpLocks/>
                  <a:stCxn id="17" idx="6"/>
                  <a:endCxn id="21" idx="2"/>
                </p:cNvCxnSpPr>
                <p:nvPr/>
              </p:nvCxnSpPr>
              <p:spPr>
                <a:xfrm flipV="1">
                  <a:off x="6703330" y="3603753"/>
                  <a:ext cx="720000" cy="166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2" name="Gerade Verbindung mit Pfeil 141">
                  <a:extLst>
                    <a:ext uri="{FF2B5EF4-FFF2-40B4-BE49-F238E27FC236}">
                      <a16:creationId xmlns:a16="http://schemas.microsoft.com/office/drawing/2014/main" id="{DF2EB417-F516-26D0-F70E-18E67E031ABC}"/>
                    </a:ext>
                  </a:extLst>
                </p:cNvPr>
                <p:cNvCxnSpPr>
                  <a:cxnSpLocks/>
                  <a:stCxn id="17" idx="6"/>
                  <a:endCxn id="20" idx="2"/>
                </p:cNvCxnSpPr>
                <p:nvPr/>
              </p:nvCxnSpPr>
              <p:spPr>
                <a:xfrm flipV="1">
                  <a:off x="6703330" y="3080435"/>
                  <a:ext cx="720000" cy="540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3" name="Gerade Verbindung mit Pfeil 142">
                  <a:extLst>
                    <a:ext uri="{FF2B5EF4-FFF2-40B4-BE49-F238E27FC236}">
                      <a16:creationId xmlns:a16="http://schemas.microsoft.com/office/drawing/2014/main" id="{A24D3593-865F-F558-F7AE-FDFC1CAF9AF3}"/>
                    </a:ext>
                  </a:extLst>
                </p:cNvPr>
                <p:cNvCxnSpPr>
                  <a:cxnSpLocks/>
                  <a:stCxn id="17" idx="6"/>
                  <a:endCxn id="23" idx="2"/>
                </p:cNvCxnSpPr>
                <p:nvPr/>
              </p:nvCxnSpPr>
              <p:spPr>
                <a:xfrm>
                  <a:off x="6703330" y="3620435"/>
                  <a:ext cx="720000" cy="10344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1" name="Gerade Verbindung mit Pfeil 150">
                  <a:extLst>
                    <a:ext uri="{FF2B5EF4-FFF2-40B4-BE49-F238E27FC236}">
                      <a16:creationId xmlns:a16="http://schemas.microsoft.com/office/drawing/2014/main" id="{9B14D702-FCC5-3016-B997-527936E69948}"/>
                    </a:ext>
                  </a:extLst>
                </p:cNvPr>
                <p:cNvCxnSpPr>
                  <a:cxnSpLocks/>
                  <a:stCxn id="19" idx="6"/>
                  <a:endCxn id="21" idx="2"/>
                </p:cNvCxnSpPr>
                <p:nvPr/>
              </p:nvCxnSpPr>
              <p:spPr>
                <a:xfrm flipV="1">
                  <a:off x="6703330" y="3603753"/>
                  <a:ext cx="720000" cy="81768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2" name="Gerade Verbindung mit Pfeil 151">
                  <a:extLst>
                    <a:ext uri="{FF2B5EF4-FFF2-40B4-BE49-F238E27FC236}">
                      <a16:creationId xmlns:a16="http://schemas.microsoft.com/office/drawing/2014/main" id="{18477E49-CB2A-1304-9EFE-0E4E0C654FC5}"/>
                    </a:ext>
                  </a:extLst>
                </p:cNvPr>
                <p:cNvCxnSpPr>
                  <a:cxnSpLocks/>
                  <a:stCxn id="19" idx="6"/>
                  <a:endCxn id="20" idx="2"/>
                </p:cNvCxnSpPr>
                <p:nvPr/>
              </p:nvCxnSpPr>
              <p:spPr>
                <a:xfrm flipV="1">
                  <a:off x="6703330" y="3080435"/>
                  <a:ext cx="720000" cy="134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3" name="Gerade Verbindung mit Pfeil 152">
                  <a:extLst>
                    <a:ext uri="{FF2B5EF4-FFF2-40B4-BE49-F238E27FC236}">
                      <a16:creationId xmlns:a16="http://schemas.microsoft.com/office/drawing/2014/main" id="{1B9990A1-CB8C-A63A-7548-E6D7B6EF3347}"/>
                    </a:ext>
                  </a:extLst>
                </p:cNvPr>
                <p:cNvCxnSpPr>
                  <a:cxnSpLocks/>
                  <a:stCxn id="19" idx="6"/>
                  <a:endCxn id="23" idx="2"/>
                </p:cNvCxnSpPr>
                <p:nvPr/>
              </p:nvCxnSpPr>
              <p:spPr>
                <a:xfrm>
                  <a:off x="6703330" y="4421435"/>
                  <a:ext cx="720000" cy="2334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24" name="Abgerundetes Rechteck 23">
                <a:extLst>
                  <a:ext uri="{FF2B5EF4-FFF2-40B4-BE49-F238E27FC236}">
                    <a16:creationId xmlns:a16="http://schemas.microsoft.com/office/drawing/2014/main" id="{30EFEF8B-28C1-DB4B-6120-8C1BA4C5BA75}"/>
                  </a:ext>
                </a:extLst>
              </p:cNvPr>
              <p:cNvSpPr/>
              <p:nvPr/>
            </p:nvSpPr>
            <p:spPr>
              <a:xfrm>
                <a:off x="3762724" y="2580698"/>
                <a:ext cx="720000" cy="2520000"/>
              </a:xfrm>
              <a:prstGeom prst="roundRect">
                <a:avLst/>
              </a:prstGeom>
              <a:solidFill>
                <a:srgbClr val="FFC000">
                  <a:alpha val="28086"/>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bgerundetes Rechteck 24">
                <a:extLst>
                  <a:ext uri="{FF2B5EF4-FFF2-40B4-BE49-F238E27FC236}">
                    <a16:creationId xmlns:a16="http://schemas.microsoft.com/office/drawing/2014/main" id="{0042F170-37FA-1A44-93D4-9B496F9FAAC0}"/>
                  </a:ext>
                </a:extLst>
              </p:cNvPr>
              <p:cNvSpPr/>
              <p:nvPr/>
            </p:nvSpPr>
            <p:spPr>
              <a:xfrm>
                <a:off x="7250927" y="2576089"/>
                <a:ext cx="720000" cy="2520000"/>
              </a:xfrm>
              <a:prstGeom prst="roundRect">
                <a:avLst/>
              </a:prstGeom>
              <a:solidFill>
                <a:srgbClr val="FF0000">
                  <a:alpha val="28086"/>
                </a:srgbClr>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bgerundetes Rechteck 28">
                <a:extLst>
                  <a:ext uri="{FF2B5EF4-FFF2-40B4-BE49-F238E27FC236}">
                    <a16:creationId xmlns:a16="http://schemas.microsoft.com/office/drawing/2014/main" id="{8A73B4EB-5FA5-7B1E-F9AB-7BCE6DFE20FB}"/>
                  </a:ext>
                </a:extLst>
              </p:cNvPr>
              <p:cNvSpPr/>
              <p:nvPr/>
            </p:nvSpPr>
            <p:spPr>
              <a:xfrm>
                <a:off x="3276724" y="5210536"/>
                <a:ext cx="1692000" cy="309473"/>
              </a:xfrm>
              <a:prstGeom prst="roundRect">
                <a:avLst/>
              </a:prstGeom>
              <a:solidFill>
                <a:srgbClr val="FFC000">
                  <a:alpha val="28086"/>
                </a:srgbClr>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input layer</a:t>
                </a:r>
              </a:p>
            </p:txBody>
          </p:sp>
          <p:sp>
            <p:nvSpPr>
              <p:cNvPr id="31" name="Abgerundetes Rechteck 30">
                <a:extLst>
                  <a:ext uri="{FF2B5EF4-FFF2-40B4-BE49-F238E27FC236}">
                    <a16:creationId xmlns:a16="http://schemas.microsoft.com/office/drawing/2014/main" id="{87757740-C2AE-123E-3511-04207613E774}"/>
                  </a:ext>
                </a:extLst>
              </p:cNvPr>
              <p:cNvSpPr/>
              <p:nvPr/>
            </p:nvSpPr>
            <p:spPr>
              <a:xfrm>
                <a:off x="5064624" y="5210536"/>
                <a:ext cx="1695083" cy="309473"/>
              </a:xfrm>
              <a:prstGeom prst="roundRect">
                <a:avLst/>
              </a:prstGeom>
              <a:solidFill>
                <a:srgbClr val="0070C0">
                  <a:alpha val="28086"/>
                </a:srgbClr>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hidden layer</a:t>
                </a:r>
              </a:p>
            </p:txBody>
          </p:sp>
        </p:grpSp>
      </p:grpSp>
      <p:sp>
        <p:nvSpPr>
          <p:cNvPr id="27" name="Inhaltsplatzhalter 2">
            <a:extLst>
              <a:ext uri="{FF2B5EF4-FFF2-40B4-BE49-F238E27FC236}">
                <a16:creationId xmlns:a16="http://schemas.microsoft.com/office/drawing/2014/main" id="{4A4A7A71-5B9D-16BC-D06C-E0F155A90178}"/>
              </a:ext>
            </a:extLst>
          </p:cNvPr>
          <p:cNvSpPr>
            <a:spLocks noGrp="1"/>
          </p:cNvSpPr>
          <p:nvPr>
            <p:ph idx="1"/>
          </p:nvPr>
        </p:nvSpPr>
        <p:spPr>
          <a:xfrm>
            <a:off x="6300195" y="3435409"/>
            <a:ext cx="5253681" cy="2756782"/>
          </a:xfrm>
        </p:spPr>
        <p:txBody>
          <a:bodyPr>
            <a:normAutofit/>
          </a:bodyPr>
          <a:lstStyle/>
          <a:p>
            <a:pPr marL="0" indent="0">
              <a:buNone/>
            </a:pPr>
            <a:r>
              <a:rPr lang="en-US" dirty="0"/>
              <a:t>If we embedding physics in our ML-Models which impact has this on …</a:t>
            </a:r>
          </a:p>
          <a:p>
            <a:r>
              <a:rPr lang="en-US" dirty="0"/>
              <a:t>the size of the NN?</a:t>
            </a:r>
          </a:p>
          <a:p>
            <a:r>
              <a:rPr lang="en-US" dirty="0"/>
              <a:t>the amount of data?</a:t>
            </a:r>
          </a:p>
          <a:p>
            <a:r>
              <a:rPr lang="en-US" dirty="0"/>
              <a:t>the generalization behavior of the model?</a:t>
            </a:r>
          </a:p>
          <a:p>
            <a:r>
              <a:rPr lang="en-US" dirty="0"/>
              <a:t>inductive bias?</a:t>
            </a:r>
          </a:p>
          <a:p>
            <a:endParaRPr lang="en-US" dirty="0"/>
          </a:p>
          <a:p>
            <a:endParaRPr lang="en-US" dirty="0"/>
          </a:p>
          <a:p>
            <a:pPr marL="0" indent="0">
              <a:buNone/>
            </a:pPr>
            <a:endParaRPr lang="en-US" dirty="0"/>
          </a:p>
        </p:txBody>
      </p:sp>
      <p:grpSp>
        <p:nvGrpSpPr>
          <p:cNvPr id="44" name="Gruppieren 43">
            <a:extLst>
              <a:ext uri="{FF2B5EF4-FFF2-40B4-BE49-F238E27FC236}">
                <a16:creationId xmlns:a16="http://schemas.microsoft.com/office/drawing/2014/main" id="{7752C57B-A496-50F9-B1B9-D975D7D8A635}"/>
              </a:ext>
            </a:extLst>
          </p:cNvPr>
          <p:cNvGrpSpPr/>
          <p:nvPr/>
        </p:nvGrpSpPr>
        <p:grpSpPr>
          <a:xfrm>
            <a:off x="2568732" y="1240726"/>
            <a:ext cx="1440000" cy="1440000"/>
            <a:chOff x="1223270" y="-52904"/>
            <a:chExt cx="9178257" cy="2807659"/>
          </a:xfrm>
        </p:grpSpPr>
        <p:pic>
          <p:nvPicPr>
            <p:cNvPr id="45" name="Inhaltsplatzhalter 37" descr="Ein Bild, das Text, Diagramm, Reihe, Origami enthält.&#10;&#10;Automatisch generierte Beschreibung">
              <a:extLst>
                <a:ext uri="{FF2B5EF4-FFF2-40B4-BE49-F238E27FC236}">
                  <a16:creationId xmlns:a16="http://schemas.microsoft.com/office/drawing/2014/main" id="{A78D0198-5AD3-8446-0D97-1665080AFA2A}"/>
                </a:ext>
              </a:extLst>
            </p:cNvPr>
            <p:cNvPicPr>
              <a:picLocks/>
            </p:cNvPicPr>
            <p:nvPr/>
          </p:nvPicPr>
          <p:blipFill rotWithShape="1">
            <a:blip r:embed="rId3">
              <a:extLst>
                <a:ext uri="{28A0092B-C50C-407E-A947-70E740481C1C}">
                  <a14:useLocalDpi xmlns:a14="http://schemas.microsoft.com/office/drawing/2010/main" val="0"/>
                </a:ext>
              </a:extLst>
            </a:blip>
            <a:srcRect l="65780" b="65459"/>
            <a:stretch/>
          </p:blipFill>
          <p:spPr>
            <a:xfrm>
              <a:off x="1223270" y="-52904"/>
              <a:ext cx="9178257" cy="2807659"/>
            </a:xfrm>
            <a:prstGeom prst="rect">
              <a:avLst/>
            </a:prstGeom>
            <a:ln>
              <a:solidFill>
                <a:srgbClr val="898989"/>
              </a:solidFill>
            </a:ln>
            <a:effectLst>
              <a:outerShdw blurRad="50800" dist="38100" dir="2700000" algn="tl" rotWithShape="0">
                <a:prstClr val="black">
                  <a:alpha val="40000"/>
                </a:prstClr>
              </a:outerShdw>
            </a:effectLst>
          </p:spPr>
        </p:pic>
        <p:sp>
          <p:nvSpPr>
            <p:cNvPr id="46" name="Rechteck 45">
              <a:extLst>
                <a:ext uri="{FF2B5EF4-FFF2-40B4-BE49-F238E27FC236}">
                  <a16:creationId xmlns:a16="http://schemas.microsoft.com/office/drawing/2014/main" id="{462858AE-2D90-D02E-511E-E7303407681C}"/>
                </a:ext>
              </a:extLst>
            </p:cNvPr>
            <p:cNvSpPr/>
            <p:nvPr/>
          </p:nvSpPr>
          <p:spPr>
            <a:xfrm>
              <a:off x="7642962" y="1837241"/>
              <a:ext cx="359006" cy="378077"/>
            </a:xfrm>
            <a:prstGeom prst="rect">
              <a:avLst/>
            </a:prstGeom>
            <a:ln>
              <a:solidFill>
                <a:srgbClr val="898989"/>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pic>
        <p:nvPicPr>
          <p:cNvPr id="37" name="Inhaltsplatzhalter 37" descr="Ein Bild, das Text, Diagramm, Reihe, Origami enthält.&#10;&#10;Automatisch generierte Beschreibung">
            <a:extLst>
              <a:ext uri="{FF2B5EF4-FFF2-40B4-BE49-F238E27FC236}">
                <a16:creationId xmlns:a16="http://schemas.microsoft.com/office/drawing/2014/main" id="{C4266F56-31E2-AF2F-6441-300532DBCB5B}"/>
              </a:ext>
            </a:extLst>
          </p:cNvPr>
          <p:cNvPicPr>
            <a:picLocks/>
          </p:cNvPicPr>
          <p:nvPr/>
        </p:nvPicPr>
        <p:blipFill rotWithShape="1">
          <a:blip r:embed="rId3">
            <a:extLst>
              <a:ext uri="{28A0092B-C50C-407E-A947-70E740481C1C}">
                <a14:useLocalDpi xmlns:a14="http://schemas.microsoft.com/office/drawing/2010/main" val="0"/>
              </a:ext>
            </a:extLst>
          </a:blip>
          <a:srcRect l="38397" r="38648" b="67795"/>
          <a:stretch/>
        </p:blipFill>
        <p:spPr>
          <a:xfrm>
            <a:off x="2474899" y="1347303"/>
            <a:ext cx="1440000" cy="1440000"/>
          </a:xfrm>
          <a:prstGeom prst="rect">
            <a:avLst/>
          </a:prstGeom>
          <a:ln>
            <a:solidFill>
              <a:srgbClr val="898989"/>
            </a:solidFill>
          </a:ln>
          <a:effectLst>
            <a:outerShdw blurRad="50800" dist="38100" dir="2700000" algn="tl" rotWithShape="0">
              <a:prstClr val="black">
                <a:alpha val="40000"/>
              </a:prstClr>
            </a:outerShdw>
          </a:effectLst>
        </p:spPr>
      </p:pic>
      <p:pic>
        <p:nvPicPr>
          <p:cNvPr id="43" name="Inhaltsplatzhalter 37" descr="Ein Bild, das Text, Diagramm, Reihe, Origami enthält.&#10;&#10;Automatisch generierte Beschreibung">
            <a:extLst>
              <a:ext uri="{FF2B5EF4-FFF2-40B4-BE49-F238E27FC236}">
                <a16:creationId xmlns:a16="http://schemas.microsoft.com/office/drawing/2014/main" id="{C0162A0A-C554-D00C-4328-5A7BF206B27D}"/>
              </a:ext>
            </a:extLst>
          </p:cNvPr>
          <p:cNvPicPr>
            <a:picLocks/>
          </p:cNvPicPr>
          <p:nvPr/>
        </p:nvPicPr>
        <p:blipFill>
          <a:blip r:embed="rId3">
            <a:extLst>
              <a:ext uri="{28A0092B-C50C-407E-A947-70E740481C1C}">
                <a14:useLocalDpi xmlns:a14="http://schemas.microsoft.com/office/drawing/2010/main" val="0"/>
              </a:ext>
            </a:extLst>
          </a:blip>
          <a:srcRect l="4769" t="33043" r="66225" b="31972"/>
          <a:stretch/>
        </p:blipFill>
        <p:spPr>
          <a:xfrm>
            <a:off x="2382251" y="1464042"/>
            <a:ext cx="1440000" cy="1440000"/>
          </a:xfrm>
          <a:prstGeom prst="rect">
            <a:avLst/>
          </a:prstGeom>
          <a:ln>
            <a:solidFill>
              <a:srgbClr val="898989"/>
            </a:solidFill>
          </a:ln>
          <a:effectLst>
            <a:outerShdw blurRad="50800" dist="38100" dir="2700000" algn="tl" rotWithShape="0">
              <a:prstClr val="black">
                <a:alpha val="40000"/>
              </a:prstClr>
            </a:outerShdw>
          </a:effectLst>
        </p:spPr>
      </p:pic>
      <p:pic>
        <p:nvPicPr>
          <p:cNvPr id="49" name="Inhaltsplatzhalter 37" descr="Ein Bild, das Text, Diagramm, Reihe, Origami enthält.&#10;&#10;Automatisch generierte Beschreibung">
            <a:extLst>
              <a:ext uri="{FF2B5EF4-FFF2-40B4-BE49-F238E27FC236}">
                <a16:creationId xmlns:a16="http://schemas.microsoft.com/office/drawing/2014/main" id="{0FF7D205-C189-2F0E-AA1D-1D6D3F3AE049}"/>
              </a:ext>
            </a:extLst>
          </p:cNvPr>
          <p:cNvPicPr>
            <a:picLocks/>
          </p:cNvPicPr>
          <p:nvPr/>
        </p:nvPicPr>
        <p:blipFill>
          <a:blip r:embed="rId3">
            <a:extLst>
              <a:ext uri="{28A0092B-C50C-407E-A947-70E740481C1C}">
                <a14:useLocalDpi xmlns:a14="http://schemas.microsoft.com/office/drawing/2010/main" val="0"/>
              </a:ext>
            </a:extLst>
          </a:blip>
          <a:srcRect l="35960" t="32204" r="34220" b="31971"/>
          <a:stretch/>
        </p:blipFill>
        <p:spPr>
          <a:xfrm>
            <a:off x="2288418" y="1595356"/>
            <a:ext cx="1440000" cy="1440000"/>
          </a:xfrm>
          <a:prstGeom prst="rect">
            <a:avLst/>
          </a:prstGeom>
          <a:ln>
            <a:solidFill>
              <a:srgbClr val="898989"/>
            </a:solidFill>
          </a:ln>
          <a:effectLst>
            <a:outerShdw blurRad="50800" dist="38100" dir="2700000" algn="tl" rotWithShape="0">
              <a:prstClr val="black">
                <a:alpha val="40000"/>
              </a:prstClr>
            </a:outerShdw>
          </a:effectLst>
        </p:spPr>
      </p:pic>
      <p:pic>
        <p:nvPicPr>
          <p:cNvPr id="35" name="Inhaltsplatzhalter 37" descr="Ein Bild, das Text, Diagramm, Reihe, Origami enthält.&#10;&#10;Automatisch generierte Beschreibung">
            <a:extLst>
              <a:ext uri="{FF2B5EF4-FFF2-40B4-BE49-F238E27FC236}">
                <a16:creationId xmlns:a16="http://schemas.microsoft.com/office/drawing/2014/main" id="{5ACA7A72-FC9F-12F9-D998-0CE26B8F6439}"/>
              </a:ext>
            </a:extLst>
          </p:cNvPr>
          <p:cNvPicPr>
            <a:picLocks/>
          </p:cNvPicPr>
          <p:nvPr/>
        </p:nvPicPr>
        <p:blipFill>
          <a:blip r:embed="rId3">
            <a:extLst>
              <a:ext uri="{28A0092B-C50C-407E-A947-70E740481C1C}">
                <a14:useLocalDpi xmlns:a14="http://schemas.microsoft.com/office/drawing/2010/main" val="0"/>
              </a:ext>
            </a:extLst>
          </a:blip>
          <a:srcRect l="35960" t="32204" r="34220" b="31971"/>
          <a:stretch/>
        </p:blipFill>
        <p:spPr>
          <a:xfrm>
            <a:off x="2189106" y="1712346"/>
            <a:ext cx="1440000" cy="1440000"/>
          </a:xfrm>
          <a:prstGeom prst="rect">
            <a:avLst/>
          </a:prstGeom>
          <a:ln>
            <a:solidFill>
              <a:srgbClr val="898989"/>
            </a:solidFill>
          </a:ln>
          <a:effectLst>
            <a:outerShdw blurRad="50800" dist="38100" dir="2700000" algn="tl" rotWithShape="0">
              <a:prstClr val="black">
                <a:alpha val="40000"/>
              </a:prstClr>
            </a:outerShdw>
          </a:effectLst>
        </p:spPr>
      </p:pic>
      <p:pic>
        <p:nvPicPr>
          <p:cNvPr id="36" name="Inhaltsplatzhalter 37" descr="Ein Bild, das Text, Diagramm, Reihe, Origami enthält.&#10;&#10;Automatisch generierte Beschreibung">
            <a:extLst>
              <a:ext uri="{FF2B5EF4-FFF2-40B4-BE49-F238E27FC236}">
                <a16:creationId xmlns:a16="http://schemas.microsoft.com/office/drawing/2014/main" id="{DE6327B8-637F-F44A-54F6-B3B98567FC9C}"/>
              </a:ext>
            </a:extLst>
          </p:cNvPr>
          <p:cNvPicPr>
            <a:picLocks/>
          </p:cNvPicPr>
          <p:nvPr/>
        </p:nvPicPr>
        <p:blipFill rotWithShape="1">
          <a:blip r:embed="rId3">
            <a:extLst>
              <a:ext uri="{28A0092B-C50C-407E-A947-70E740481C1C}">
                <a14:useLocalDpi xmlns:a14="http://schemas.microsoft.com/office/drawing/2010/main" val="0"/>
              </a:ext>
            </a:extLst>
          </a:blip>
          <a:srcRect l="3472" r="67994" b="66423"/>
          <a:stretch/>
        </p:blipFill>
        <p:spPr>
          <a:xfrm>
            <a:off x="2096939" y="1841322"/>
            <a:ext cx="1440000" cy="1440000"/>
          </a:xfrm>
          <a:prstGeom prst="rect">
            <a:avLst/>
          </a:prstGeom>
          <a:ln>
            <a:solidFill>
              <a:srgbClr val="898989"/>
            </a:solidFill>
          </a:ln>
          <a:effectLst>
            <a:outerShdw blurRad="50800" dist="38100" dir="2700000" algn="tl" rotWithShape="0">
              <a:prstClr val="black">
                <a:alpha val="40000"/>
              </a:prstClr>
            </a:outerShdw>
          </a:effectLst>
        </p:spPr>
      </p:pic>
      <p:grpSp>
        <p:nvGrpSpPr>
          <p:cNvPr id="7" name="Gruppieren 6">
            <a:extLst>
              <a:ext uri="{FF2B5EF4-FFF2-40B4-BE49-F238E27FC236}">
                <a16:creationId xmlns:a16="http://schemas.microsoft.com/office/drawing/2014/main" id="{C294221F-ABA6-D9E2-13D5-48B43317FB6C}"/>
              </a:ext>
            </a:extLst>
          </p:cNvPr>
          <p:cNvGrpSpPr/>
          <p:nvPr/>
        </p:nvGrpSpPr>
        <p:grpSpPr>
          <a:xfrm>
            <a:off x="1382307" y="2377614"/>
            <a:ext cx="2919061" cy="525613"/>
            <a:chOff x="696000" y="5631250"/>
            <a:chExt cx="10800000" cy="525613"/>
          </a:xfrm>
          <a:solidFill>
            <a:schemeClr val="accent5">
              <a:alpha val="93000"/>
            </a:schemeClr>
          </a:solidFill>
        </p:grpSpPr>
        <p:sp>
          <p:nvSpPr>
            <p:cNvPr id="47" name="Rechteck 46">
              <a:extLst>
                <a:ext uri="{FF2B5EF4-FFF2-40B4-BE49-F238E27FC236}">
                  <a16:creationId xmlns:a16="http://schemas.microsoft.com/office/drawing/2014/main" id="{A317F6AE-FDF2-4BE2-75C6-3591DD6D01A8}"/>
                </a:ext>
              </a:extLst>
            </p:cNvPr>
            <p:cNvSpPr/>
            <p:nvPr/>
          </p:nvSpPr>
          <p:spPr>
            <a:xfrm>
              <a:off x="696000" y="5631250"/>
              <a:ext cx="10800000" cy="525613"/>
            </a:xfrm>
            <a:prstGeom prst="rect">
              <a:avLst/>
            </a:prstGeom>
            <a:grpFill/>
            <a:effectLst>
              <a:outerShdw blurRad="50800" dist="38100" dir="2700000" algn="tl" rotWithShape="0">
                <a:prstClr val="black">
                  <a:alpha val="37139"/>
                </a:prstClr>
              </a:outerShdw>
            </a:effectLst>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8" name="Textfeld 47">
              <a:extLst>
                <a:ext uri="{FF2B5EF4-FFF2-40B4-BE49-F238E27FC236}">
                  <a16:creationId xmlns:a16="http://schemas.microsoft.com/office/drawing/2014/main" id="{99975241-D06E-2D9F-C44B-5A1DA41DAFE5}"/>
                </a:ext>
              </a:extLst>
            </p:cNvPr>
            <p:cNvSpPr txBox="1"/>
            <p:nvPr/>
          </p:nvSpPr>
          <p:spPr>
            <a:xfrm>
              <a:off x="2544509" y="5709390"/>
              <a:ext cx="7546943" cy="369332"/>
            </a:xfrm>
            <a:prstGeom prst="rect">
              <a:avLst/>
            </a:prstGeom>
            <a:grpFill/>
          </p:spPr>
          <p:txBody>
            <a:bodyPr wrap="square" rtlCol="0">
              <a:spAutoFit/>
            </a:bodyPr>
            <a:lstStyle/>
            <a:p>
              <a:pPr algn="ctr"/>
              <a:r>
                <a:rPr lang="en-US" b="1" dirty="0"/>
                <a:t>Physics</a:t>
              </a:r>
            </a:p>
          </p:txBody>
        </p:sp>
      </p:grpSp>
      <p:sp>
        <p:nvSpPr>
          <p:cNvPr id="51" name="Pfeil nach rechts 50">
            <a:extLst>
              <a:ext uri="{FF2B5EF4-FFF2-40B4-BE49-F238E27FC236}">
                <a16:creationId xmlns:a16="http://schemas.microsoft.com/office/drawing/2014/main" id="{C11E8A56-0084-5244-B8D5-61C399AE2242}"/>
              </a:ext>
            </a:extLst>
          </p:cNvPr>
          <p:cNvSpPr/>
          <p:nvPr/>
        </p:nvSpPr>
        <p:spPr>
          <a:xfrm rot="5400000">
            <a:off x="2367644" y="3213469"/>
            <a:ext cx="929007" cy="326586"/>
          </a:xfrm>
          <a:prstGeom prst="rightArrow">
            <a:avLst/>
          </a:prstGeom>
          <a:solidFill>
            <a:srgbClr val="89898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256625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561D0-00E7-1AB5-9D29-E7FA33E011FD}"/>
            </a:ext>
          </a:extLst>
        </p:cNvPr>
        <p:cNvGrpSpPr/>
        <p:nvPr/>
      </p:nvGrpSpPr>
      <p:grpSpPr>
        <a:xfrm>
          <a:off x="0" y="0"/>
          <a:ext cx="0" cy="0"/>
          <a:chOff x="0" y="0"/>
          <a:chExt cx="0" cy="0"/>
        </a:xfrm>
      </p:grpSpPr>
      <p:pic>
        <p:nvPicPr>
          <p:cNvPr id="11" name="Grafik 10">
            <a:extLst>
              <a:ext uri="{FF2B5EF4-FFF2-40B4-BE49-F238E27FC236}">
                <a16:creationId xmlns:a16="http://schemas.microsoft.com/office/drawing/2014/main" id="{2BD3FA09-5092-1641-A80F-7F3CFE55713F}"/>
              </a:ext>
            </a:extLst>
          </p:cNvPr>
          <p:cNvPicPr>
            <a:picLocks noChangeAspect="1"/>
          </p:cNvPicPr>
          <p:nvPr/>
        </p:nvPicPr>
        <p:blipFill>
          <a:blip r:embed="rId3"/>
          <a:stretch>
            <a:fillRect/>
          </a:stretch>
        </p:blipFill>
        <p:spPr>
          <a:xfrm>
            <a:off x="7818289" y="3639836"/>
            <a:ext cx="4320000" cy="3134385"/>
          </a:xfrm>
          <a:prstGeom prst="rect">
            <a:avLst/>
          </a:prstGeom>
        </p:spPr>
      </p:pic>
      <p:sp>
        <p:nvSpPr>
          <p:cNvPr id="2" name="Titel 1">
            <a:extLst>
              <a:ext uri="{FF2B5EF4-FFF2-40B4-BE49-F238E27FC236}">
                <a16:creationId xmlns:a16="http://schemas.microsoft.com/office/drawing/2014/main" id="{09CD3282-2049-3589-0114-27359A866DEE}"/>
              </a:ext>
            </a:extLst>
          </p:cNvPr>
          <p:cNvSpPr>
            <a:spLocks noGrp="1"/>
          </p:cNvSpPr>
          <p:nvPr>
            <p:ph type="title"/>
          </p:nvPr>
        </p:nvSpPr>
        <p:spPr>
          <a:xfrm>
            <a:off x="360000" y="736682"/>
            <a:ext cx="8976000" cy="532318"/>
          </a:xfrm>
        </p:spPr>
        <p:txBody>
          <a:bodyPr anchor="t">
            <a:normAutofit/>
          </a:bodyPr>
          <a:lstStyle/>
          <a:p>
            <a:r>
              <a:rPr lang="de-DE" sz="3200"/>
              <a:t>Data preparation</a:t>
            </a:r>
            <a:endParaRPr lang="de-DE" sz="3200" dirty="0"/>
          </a:p>
        </p:txBody>
      </p:sp>
      <p:sp>
        <p:nvSpPr>
          <p:cNvPr id="4" name="Datumsplatzhalter 3">
            <a:extLst>
              <a:ext uri="{FF2B5EF4-FFF2-40B4-BE49-F238E27FC236}">
                <a16:creationId xmlns:a16="http://schemas.microsoft.com/office/drawing/2014/main" id="{B9C76FAC-90B8-B7EC-70D9-5A129EE1CA24}"/>
              </a:ext>
            </a:extLst>
          </p:cNvPr>
          <p:cNvSpPr>
            <a:spLocks noGrp="1"/>
          </p:cNvSpPr>
          <p:nvPr>
            <p:ph type="dt" sz="half" idx="10"/>
          </p:nvPr>
        </p:nvSpPr>
        <p:spPr>
          <a:xfrm>
            <a:off x="360000" y="6558140"/>
            <a:ext cx="1439993" cy="180000"/>
          </a:xfrm>
        </p:spPr>
        <p:txBody>
          <a:bodyPr/>
          <a:lstStyle/>
          <a:p>
            <a:fld id="{5B440330-7339-6840-BD83-64C34D3339B3}" type="datetime1">
              <a:rPr lang="de-DE" smtClean="0"/>
              <a:t>12.12.24</a:t>
            </a:fld>
            <a:endParaRPr lang="de-DE" dirty="0"/>
          </a:p>
        </p:txBody>
      </p:sp>
      <p:sp>
        <p:nvSpPr>
          <p:cNvPr id="6" name="Foliennummernplatzhalter 5">
            <a:extLst>
              <a:ext uri="{FF2B5EF4-FFF2-40B4-BE49-F238E27FC236}">
                <a16:creationId xmlns:a16="http://schemas.microsoft.com/office/drawing/2014/main" id="{D0A29298-3EAE-6EEE-28C0-37F6604FD122}"/>
              </a:ext>
            </a:extLst>
          </p:cNvPr>
          <p:cNvSpPr>
            <a:spLocks noGrp="1"/>
          </p:cNvSpPr>
          <p:nvPr>
            <p:ph type="sldNum" sz="quarter" idx="12"/>
          </p:nvPr>
        </p:nvSpPr>
        <p:spPr>
          <a:xfrm>
            <a:off x="10417905" y="6558140"/>
            <a:ext cx="1462304" cy="180000"/>
          </a:xfrm>
        </p:spPr>
        <p:txBody>
          <a:bodyPr/>
          <a:lstStyle/>
          <a:p>
            <a:fld id="{DD2F4C09-65E4-4AD7-8D55-83CBD210ED85}" type="slidenum">
              <a:rPr lang="de-DE" smtClean="0"/>
              <a:pPr/>
              <a:t>7</a:t>
            </a:fld>
            <a:endParaRPr lang="de-DE"/>
          </a:p>
        </p:txBody>
      </p:sp>
      <mc:AlternateContent xmlns:mc="http://schemas.openxmlformats.org/markup-compatibility/2006" xmlns:a14="http://schemas.microsoft.com/office/drawing/2010/main">
        <mc:Choice Requires="a14">
          <p:sp>
            <p:nvSpPr>
              <p:cNvPr id="7" name="Inhaltsplatzhalter 6">
                <a:extLst>
                  <a:ext uri="{FF2B5EF4-FFF2-40B4-BE49-F238E27FC236}">
                    <a16:creationId xmlns:a16="http://schemas.microsoft.com/office/drawing/2014/main" id="{7DA40F4A-B3A0-D218-E6E9-42A3B768C031}"/>
                  </a:ext>
                </a:extLst>
              </p:cNvPr>
              <p:cNvSpPr>
                <a:spLocks noGrp="1"/>
              </p:cNvSpPr>
              <p:nvPr>
                <p:ph idx="1"/>
              </p:nvPr>
            </p:nvSpPr>
            <p:spPr>
              <a:xfrm>
                <a:off x="360222" y="1034056"/>
                <a:ext cx="11519987" cy="5087262"/>
              </a:xfrm>
            </p:spPr>
            <p:txBody>
              <a:bodyPr/>
              <a:lstStyle/>
              <a:p>
                <a:pPr>
                  <a:lnSpc>
                    <a:spcPct val="150000"/>
                  </a:lnSpc>
                </a:pPr>
                <a:r>
                  <a:rPr lang="en-US" dirty="0"/>
                  <a:t>Synthetically generated data by evaluating an analytical </a:t>
                </a:r>
                <a:r>
                  <a:rPr lang="en-US" dirty="0" err="1"/>
                  <a:t>hyperelastic</a:t>
                </a:r>
                <a:r>
                  <a:rPr lang="en-US" dirty="0"/>
                  <a:t> potential</a:t>
                </a:r>
              </a:p>
              <a:p>
                <a:pPr marL="0" indent="0" algn="ctr">
                  <a:lnSpc>
                    <a:spcPct val="150000"/>
                  </a:lnSpc>
                  <a:buNone/>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𝐷</m:t>
                      </m:r>
                      <m:r>
                        <a:rPr lang="de-DE" b="0" i="1" smtClean="0">
                          <a:latin typeface="Cambria Math" panose="02040503050406030204" pitchFamily="18" charset="0"/>
                        </a:rPr>
                        <m:t>=</m:t>
                      </m:r>
                      <m:d>
                        <m:dPr>
                          <m:begChr m:val="{"/>
                          <m:endChr m:val="}"/>
                          <m:ctrlPr>
                            <a:rPr lang="de-DE" b="0" i="1" smtClean="0">
                              <a:latin typeface="Cambria Math" panose="02040503050406030204" pitchFamily="18" charset="0"/>
                            </a:rPr>
                          </m:ctrlPr>
                        </m:dPr>
                        <m:e>
                          <m:d>
                            <m:dPr>
                              <m:ctrlPr>
                                <a:rPr lang="de-DE" b="0" i="1" smtClean="0">
                                  <a:latin typeface="Cambria Math" panose="02040503050406030204" pitchFamily="18" charset="0"/>
                                </a:rPr>
                              </m:ctrlPr>
                            </m:dPr>
                            <m:e>
                              <m:sSub>
                                <m:sSubPr>
                                  <m:ctrlPr>
                                    <a:rPr lang="de-DE" b="1" i="1" smtClean="0">
                                      <a:latin typeface="Cambria Math" panose="02040503050406030204" pitchFamily="18" charset="0"/>
                                    </a:rPr>
                                  </m:ctrlPr>
                                </m:sSubPr>
                                <m:e>
                                  <m:r>
                                    <a:rPr lang="de-DE" b="1" i="1" smtClean="0">
                                      <a:latin typeface="Cambria Math" panose="02040503050406030204" pitchFamily="18" charset="0"/>
                                    </a:rPr>
                                    <m:t>𝑭</m:t>
                                  </m:r>
                                </m:e>
                                <m:sub>
                                  <m:r>
                                    <a:rPr lang="de-DE" b="1" i="1" smtClean="0">
                                      <a:latin typeface="Cambria Math" panose="02040503050406030204" pitchFamily="18" charset="0"/>
                                    </a:rPr>
                                    <m:t>𝟏</m:t>
                                  </m:r>
                                </m:sub>
                              </m:sSub>
                              <m:r>
                                <a:rPr lang="de-DE" b="0" i="1" smtClean="0">
                                  <a:latin typeface="Cambria Math" panose="02040503050406030204" pitchFamily="18" charset="0"/>
                                </a:rPr>
                                <m:t>, </m:t>
                              </m:r>
                              <m:sSub>
                                <m:sSubPr>
                                  <m:ctrlPr>
                                    <a:rPr lang="de-DE" b="1" i="1" smtClean="0">
                                      <a:latin typeface="Cambria Math" panose="02040503050406030204" pitchFamily="18" charset="0"/>
                                    </a:rPr>
                                  </m:ctrlPr>
                                </m:sSubPr>
                                <m:e>
                                  <m:r>
                                    <a:rPr lang="de-DE" b="1" i="1" smtClean="0">
                                      <a:latin typeface="Cambria Math" panose="02040503050406030204" pitchFamily="18" charset="0"/>
                                    </a:rPr>
                                    <m:t>𝑷</m:t>
                                  </m:r>
                                </m:e>
                                <m:sub>
                                  <m:r>
                                    <a:rPr lang="de-DE" b="1" i="1" smtClean="0">
                                      <a:latin typeface="Cambria Math" panose="02040503050406030204" pitchFamily="18" charset="0"/>
                                    </a:rPr>
                                    <m:t>𝟏</m:t>
                                  </m:r>
                                </m:sub>
                              </m:sSub>
                              <m:r>
                                <a:rPr lang="de-DE" b="0" i="1" smtClean="0">
                                  <a:latin typeface="Cambria Math" panose="02040503050406030204" pitchFamily="18" charset="0"/>
                                </a:rPr>
                                <m:t>, </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𝑊</m:t>
                                  </m:r>
                                </m:e>
                                <m:sub>
                                  <m:r>
                                    <a:rPr lang="de-DE" b="0" i="1" smtClean="0">
                                      <a:latin typeface="Cambria Math" panose="02040503050406030204" pitchFamily="18" charset="0"/>
                                    </a:rPr>
                                    <m:t>1</m:t>
                                  </m:r>
                                </m:sub>
                              </m:sSub>
                            </m:e>
                          </m:d>
                          <m:r>
                            <a:rPr lang="de-DE" b="0" i="1" smtClean="0">
                              <a:latin typeface="Cambria Math" panose="02040503050406030204" pitchFamily="18" charset="0"/>
                            </a:rPr>
                            <m:t>,</m:t>
                          </m:r>
                          <m:d>
                            <m:dPr>
                              <m:ctrlPr>
                                <a:rPr lang="de-DE" i="1">
                                  <a:latin typeface="Cambria Math" panose="02040503050406030204" pitchFamily="18" charset="0"/>
                                </a:rPr>
                              </m:ctrlPr>
                            </m:dPr>
                            <m:e>
                              <m:sSub>
                                <m:sSubPr>
                                  <m:ctrlPr>
                                    <a:rPr lang="de-DE" b="1" i="1">
                                      <a:latin typeface="Cambria Math" panose="02040503050406030204" pitchFamily="18" charset="0"/>
                                    </a:rPr>
                                  </m:ctrlPr>
                                </m:sSubPr>
                                <m:e>
                                  <m:r>
                                    <a:rPr lang="de-DE" b="1" i="1">
                                      <a:latin typeface="Cambria Math" panose="02040503050406030204" pitchFamily="18" charset="0"/>
                                    </a:rPr>
                                    <m:t>𝑭</m:t>
                                  </m:r>
                                </m:e>
                                <m:sub>
                                  <m:r>
                                    <a:rPr lang="de-DE" b="1" i="1" smtClean="0">
                                      <a:latin typeface="Cambria Math" panose="02040503050406030204" pitchFamily="18" charset="0"/>
                                    </a:rPr>
                                    <m:t>𝟐</m:t>
                                  </m:r>
                                </m:sub>
                              </m:sSub>
                              <m:r>
                                <a:rPr lang="de-DE" i="1">
                                  <a:latin typeface="Cambria Math" panose="02040503050406030204" pitchFamily="18" charset="0"/>
                                </a:rPr>
                                <m:t>, </m:t>
                              </m:r>
                              <m:sSub>
                                <m:sSubPr>
                                  <m:ctrlPr>
                                    <a:rPr lang="de-DE" b="1" i="1">
                                      <a:latin typeface="Cambria Math" panose="02040503050406030204" pitchFamily="18" charset="0"/>
                                    </a:rPr>
                                  </m:ctrlPr>
                                </m:sSubPr>
                                <m:e>
                                  <m:r>
                                    <a:rPr lang="de-DE" b="1" i="1">
                                      <a:latin typeface="Cambria Math" panose="02040503050406030204" pitchFamily="18" charset="0"/>
                                    </a:rPr>
                                    <m:t>𝑷</m:t>
                                  </m:r>
                                </m:e>
                                <m:sub>
                                  <m:r>
                                    <a:rPr lang="de-DE" b="1" i="1" smtClean="0">
                                      <a:latin typeface="Cambria Math" panose="02040503050406030204" pitchFamily="18" charset="0"/>
                                    </a:rPr>
                                    <m:t>𝟐</m:t>
                                  </m:r>
                                </m:sub>
                              </m:sSub>
                              <m:r>
                                <a:rPr lang="de-DE" i="1">
                                  <a:latin typeface="Cambria Math" panose="02040503050406030204" pitchFamily="18" charset="0"/>
                                </a:rPr>
                                <m:t>, </m:t>
                              </m:r>
                              <m:sSub>
                                <m:sSubPr>
                                  <m:ctrlPr>
                                    <a:rPr lang="de-DE" i="1">
                                      <a:latin typeface="Cambria Math" panose="02040503050406030204" pitchFamily="18" charset="0"/>
                                    </a:rPr>
                                  </m:ctrlPr>
                                </m:sSubPr>
                                <m:e>
                                  <m:r>
                                    <a:rPr lang="de-DE" i="1">
                                      <a:latin typeface="Cambria Math" panose="02040503050406030204" pitchFamily="18" charset="0"/>
                                    </a:rPr>
                                    <m:t>𝑊</m:t>
                                  </m:r>
                                </m:e>
                                <m:sub>
                                  <m:r>
                                    <a:rPr lang="de-DE" b="0" i="1" smtClean="0">
                                      <a:latin typeface="Cambria Math" panose="02040503050406030204" pitchFamily="18" charset="0"/>
                                    </a:rPr>
                                    <m:t>2</m:t>
                                  </m:r>
                                </m:sub>
                              </m:sSub>
                            </m:e>
                          </m:d>
                          <m:r>
                            <a:rPr lang="de-DE" b="0" i="1" smtClean="0">
                              <a:latin typeface="Cambria Math" panose="02040503050406030204" pitchFamily="18" charset="0"/>
                            </a:rPr>
                            <m:t>, …</m:t>
                          </m:r>
                        </m:e>
                      </m:d>
                    </m:oMath>
                  </m:oMathPara>
                </a14:m>
                <a:endParaRPr lang="en-US" dirty="0"/>
              </a:p>
              <a:p>
                <a:pPr>
                  <a:lnSpc>
                    <a:spcPct val="150000"/>
                  </a:lnSpc>
                </a:pPr>
                <a:r>
                  <a:rPr lang="en-US" dirty="0"/>
                  <a:t>Implemented a python script which imports the data from text files (Voigt notation), i.e.</a:t>
                </a:r>
              </a:p>
              <a:p>
                <a:pPr marL="0" indent="0">
                  <a:buNone/>
                </a:pPr>
                <a14:m>
                  <m:oMath xmlns:m="http://schemas.openxmlformats.org/officeDocument/2006/math">
                    <m:sSub>
                      <m:sSubPr>
                        <m:ctrlPr>
                          <a:rPr lang="de-DE" sz="1800" b="1" i="1" smtClean="0">
                            <a:latin typeface="Cambria Math" panose="02040503050406030204" pitchFamily="18" charset="0"/>
                          </a:rPr>
                        </m:ctrlPr>
                      </m:sSubPr>
                      <m:e>
                        <m:r>
                          <a:rPr lang="de-DE" sz="1800" b="1" i="1" smtClean="0">
                            <a:latin typeface="Cambria Math" panose="02040503050406030204" pitchFamily="18" charset="0"/>
                          </a:rPr>
                          <m:t>𝑭</m:t>
                        </m:r>
                      </m:e>
                      <m:sub>
                        <m:r>
                          <a:rPr lang="de-DE" sz="1800" b="0" i="1" smtClean="0">
                            <a:latin typeface="Cambria Math" panose="02040503050406030204" pitchFamily="18" charset="0"/>
                          </a:rPr>
                          <m:t>𝑢𝑛𝑖𝑎𝑥𝑖𝑎𝑙</m:t>
                        </m:r>
                      </m:sub>
                    </m:sSub>
                    <m:r>
                      <a:rPr lang="de-DE" sz="1800" b="0" i="1" smtClean="0">
                        <a:latin typeface="Cambria Math" panose="02040503050406030204" pitchFamily="18" charset="0"/>
                      </a:rPr>
                      <m:t>=</m:t>
                    </m:r>
                    <m:d>
                      <m:dPr>
                        <m:ctrlPr>
                          <a:rPr lang="de-DE" sz="1800" b="0" i="1" smtClean="0">
                            <a:latin typeface="Cambria Math" panose="02040503050406030204" pitchFamily="18" charset="0"/>
                          </a:rPr>
                        </m:ctrlPr>
                      </m:dPr>
                      <m:e>
                        <m:m>
                          <m:mPr>
                            <m:mcs>
                              <m:mc>
                                <m:mcPr>
                                  <m:count m:val="3"/>
                                  <m:mcJc m:val="center"/>
                                </m:mcPr>
                              </m:mc>
                            </m:mcs>
                            <m:ctrlPr>
                              <a:rPr lang="de-DE" sz="1800" b="0" i="1" smtClean="0">
                                <a:latin typeface="Cambria Math" panose="02040503050406030204" pitchFamily="18" charset="0"/>
                              </a:rPr>
                            </m:ctrlPr>
                          </m:mPr>
                          <m:mr>
                            <m:e>
                              <m:sSub>
                                <m:sSubPr>
                                  <m:ctrlPr>
                                    <a:rPr lang="de-DE" sz="1800" b="0" i="1" smtClean="0">
                                      <a:latin typeface="Cambria Math" panose="02040503050406030204" pitchFamily="18" charset="0"/>
                                    </a:rPr>
                                  </m:ctrlPr>
                                </m:sSubPr>
                                <m:e>
                                  <m:r>
                                    <a:rPr lang="de-DE" sz="1800" b="0" i="1" smtClean="0">
                                      <a:latin typeface="Cambria Math" panose="02040503050406030204" pitchFamily="18" charset="0"/>
                                    </a:rPr>
                                    <m:t>𝐹</m:t>
                                  </m:r>
                                </m:e>
                                <m:sub>
                                  <m:r>
                                    <a:rPr lang="de-DE" sz="1800" b="0" i="1" smtClean="0">
                                      <a:latin typeface="Cambria Math" panose="02040503050406030204" pitchFamily="18" charset="0"/>
                                    </a:rPr>
                                    <m:t>11</m:t>
                                  </m:r>
                                </m:sub>
                              </m:sSub>
                            </m:e>
                            <m:e>
                              <m:r>
                                <a:rPr lang="de-DE" sz="1800" b="0" i="1" smtClean="0">
                                  <a:latin typeface="Cambria Math" panose="02040503050406030204" pitchFamily="18" charset="0"/>
                                </a:rPr>
                                <m:t>0</m:t>
                              </m:r>
                            </m:e>
                            <m:e>
                              <m:r>
                                <a:rPr lang="de-DE" sz="1800" i="1" smtClean="0">
                                  <a:latin typeface="Cambria Math" panose="02040503050406030204" pitchFamily="18" charset="0"/>
                                </a:rPr>
                                <m:t>0</m:t>
                              </m:r>
                            </m:e>
                          </m:mr>
                          <m:mr>
                            <m:e>
                              <m:r>
                                <a:rPr lang="de-DE" sz="1800" b="0" i="1" smtClean="0">
                                  <a:latin typeface="Cambria Math" panose="02040503050406030204" pitchFamily="18" charset="0"/>
                                </a:rPr>
                                <m:t>0</m:t>
                              </m:r>
                            </m:e>
                            <m:e>
                              <m:r>
                                <a:rPr lang="de-DE" sz="1800" i="1" smtClean="0">
                                  <a:latin typeface="Cambria Math" panose="02040503050406030204" pitchFamily="18" charset="0"/>
                                </a:rPr>
                                <m:t>0</m:t>
                              </m:r>
                            </m:e>
                            <m:e>
                              <m:r>
                                <a:rPr lang="de-DE" sz="1800" i="1" smtClean="0">
                                  <a:latin typeface="Cambria Math" panose="02040503050406030204" pitchFamily="18" charset="0"/>
                                </a:rPr>
                                <m:t>0</m:t>
                              </m:r>
                            </m:e>
                          </m:mr>
                          <m:mr>
                            <m:e>
                              <m:r>
                                <a:rPr lang="de-DE" sz="1800" b="0" i="1" smtClean="0">
                                  <a:latin typeface="Cambria Math" panose="02040503050406030204" pitchFamily="18" charset="0"/>
                                </a:rPr>
                                <m:t>0</m:t>
                              </m:r>
                            </m:e>
                            <m:e>
                              <m:r>
                                <a:rPr lang="de-DE" sz="1800" i="1" smtClean="0">
                                  <a:latin typeface="Cambria Math" panose="02040503050406030204" pitchFamily="18" charset="0"/>
                                </a:rPr>
                                <m:t>0</m:t>
                              </m:r>
                            </m:e>
                            <m:e>
                              <m:r>
                                <a:rPr lang="de-DE" sz="1800" i="1" smtClean="0">
                                  <a:latin typeface="Cambria Math" panose="02040503050406030204" pitchFamily="18" charset="0"/>
                                </a:rPr>
                                <m:t>0</m:t>
                              </m:r>
                            </m:e>
                          </m:mr>
                        </m:m>
                      </m:e>
                    </m:d>
                  </m:oMath>
                </a14:m>
                <a:r>
                  <a:rPr lang="en-US" sz="1800" dirty="0"/>
                  <a:t>; </a:t>
                </a:r>
                <a14:m>
                  <m:oMath xmlns:m="http://schemas.openxmlformats.org/officeDocument/2006/math">
                    <m:sSub>
                      <m:sSubPr>
                        <m:ctrlPr>
                          <a:rPr lang="de-DE" sz="1800" b="1" i="1">
                            <a:latin typeface="Cambria Math" panose="02040503050406030204" pitchFamily="18" charset="0"/>
                          </a:rPr>
                        </m:ctrlPr>
                      </m:sSubPr>
                      <m:e>
                        <m:r>
                          <a:rPr lang="de-DE" sz="1800" b="1" i="1">
                            <a:latin typeface="Cambria Math" panose="02040503050406030204" pitchFamily="18" charset="0"/>
                          </a:rPr>
                          <m:t>𝑭</m:t>
                        </m:r>
                      </m:e>
                      <m:sub>
                        <m:r>
                          <a:rPr lang="de-DE" sz="1800" b="0" i="1" smtClean="0">
                            <a:latin typeface="Cambria Math" panose="02040503050406030204" pitchFamily="18" charset="0"/>
                          </a:rPr>
                          <m:t>𝑏</m:t>
                        </m:r>
                        <m:r>
                          <a:rPr lang="de-DE" sz="1800" i="1">
                            <a:latin typeface="Cambria Math" panose="02040503050406030204" pitchFamily="18" charset="0"/>
                          </a:rPr>
                          <m:t>𝑖𝑎𝑥𝑖𝑎𝑙</m:t>
                        </m:r>
                      </m:sub>
                    </m:sSub>
                    <m:r>
                      <a:rPr lang="de-DE" sz="1800" i="1">
                        <a:latin typeface="Cambria Math" panose="02040503050406030204" pitchFamily="18" charset="0"/>
                      </a:rPr>
                      <m:t>=</m:t>
                    </m:r>
                    <m:d>
                      <m:dPr>
                        <m:ctrlPr>
                          <a:rPr lang="de-DE" sz="1800" i="1">
                            <a:latin typeface="Cambria Math" panose="02040503050406030204" pitchFamily="18" charset="0"/>
                          </a:rPr>
                        </m:ctrlPr>
                      </m:dPr>
                      <m:e>
                        <m:m>
                          <m:mPr>
                            <m:mcs>
                              <m:mc>
                                <m:mcPr>
                                  <m:count m:val="3"/>
                                  <m:mcJc m:val="center"/>
                                </m:mcPr>
                              </m:mc>
                            </m:mcs>
                            <m:ctrlPr>
                              <a:rPr lang="de-DE" sz="1800" i="1">
                                <a:latin typeface="Cambria Math" panose="02040503050406030204" pitchFamily="18" charset="0"/>
                              </a:rPr>
                            </m:ctrlPr>
                          </m:mPr>
                          <m:mr>
                            <m:e>
                              <m:sSub>
                                <m:sSubPr>
                                  <m:ctrlPr>
                                    <a:rPr lang="de-DE" sz="1800" i="1">
                                      <a:latin typeface="Cambria Math" panose="02040503050406030204" pitchFamily="18" charset="0"/>
                                    </a:rPr>
                                  </m:ctrlPr>
                                </m:sSubPr>
                                <m:e>
                                  <m:r>
                                    <a:rPr lang="de-DE" sz="1800" i="1">
                                      <a:latin typeface="Cambria Math" panose="02040503050406030204" pitchFamily="18" charset="0"/>
                                    </a:rPr>
                                    <m:t>𝐹</m:t>
                                  </m:r>
                                </m:e>
                                <m:sub>
                                  <m:r>
                                    <a:rPr lang="de-DE" sz="1800" i="1">
                                      <a:latin typeface="Cambria Math" panose="02040503050406030204" pitchFamily="18" charset="0"/>
                                    </a:rPr>
                                    <m:t>11</m:t>
                                  </m:r>
                                </m:sub>
                              </m:sSub>
                            </m:e>
                            <m:e>
                              <m:r>
                                <a:rPr lang="de-DE" sz="1800" i="1">
                                  <a:latin typeface="Cambria Math" panose="02040503050406030204" pitchFamily="18" charset="0"/>
                                </a:rPr>
                                <m:t>0</m:t>
                              </m:r>
                            </m:e>
                            <m:e>
                              <m:r>
                                <a:rPr lang="de-DE" sz="1800" i="1">
                                  <a:latin typeface="Cambria Math" panose="02040503050406030204" pitchFamily="18" charset="0"/>
                                </a:rPr>
                                <m:t>0</m:t>
                              </m:r>
                            </m:e>
                          </m:mr>
                          <m:mr>
                            <m:e>
                              <m:r>
                                <a:rPr lang="de-DE" sz="1800" i="1">
                                  <a:latin typeface="Cambria Math" panose="02040503050406030204" pitchFamily="18" charset="0"/>
                                </a:rPr>
                                <m:t>0</m:t>
                              </m:r>
                            </m:e>
                            <m:e>
                              <m:sSub>
                                <m:sSubPr>
                                  <m:ctrlPr>
                                    <a:rPr lang="de-DE" sz="1800" i="1">
                                      <a:latin typeface="Cambria Math" panose="02040503050406030204" pitchFamily="18" charset="0"/>
                                    </a:rPr>
                                  </m:ctrlPr>
                                </m:sSubPr>
                                <m:e>
                                  <m:r>
                                    <a:rPr lang="de-DE" sz="1800" i="1">
                                      <a:latin typeface="Cambria Math" panose="02040503050406030204" pitchFamily="18" charset="0"/>
                                    </a:rPr>
                                    <m:t>𝐹</m:t>
                                  </m:r>
                                </m:e>
                                <m:sub>
                                  <m:r>
                                    <a:rPr lang="de-DE" sz="1800" b="0" i="1" smtClean="0">
                                      <a:latin typeface="Cambria Math" panose="02040503050406030204" pitchFamily="18" charset="0"/>
                                    </a:rPr>
                                    <m:t>22</m:t>
                                  </m:r>
                                </m:sub>
                              </m:sSub>
                            </m:e>
                            <m:e>
                              <m:r>
                                <a:rPr lang="de-DE" sz="1800" i="1">
                                  <a:latin typeface="Cambria Math" panose="02040503050406030204" pitchFamily="18" charset="0"/>
                                </a:rPr>
                                <m:t>0</m:t>
                              </m:r>
                            </m:e>
                          </m:mr>
                          <m:mr>
                            <m:e>
                              <m:r>
                                <a:rPr lang="de-DE" sz="1800" i="1">
                                  <a:latin typeface="Cambria Math" panose="02040503050406030204" pitchFamily="18" charset="0"/>
                                </a:rPr>
                                <m:t>0</m:t>
                              </m:r>
                            </m:e>
                            <m:e>
                              <m:r>
                                <a:rPr lang="de-DE" sz="1800" i="1">
                                  <a:latin typeface="Cambria Math" panose="02040503050406030204" pitchFamily="18" charset="0"/>
                                </a:rPr>
                                <m:t>0</m:t>
                              </m:r>
                            </m:e>
                            <m:e>
                              <m:r>
                                <a:rPr lang="de-DE" sz="1800" i="1">
                                  <a:latin typeface="Cambria Math" panose="02040503050406030204" pitchFamily="18" charset="0"/>
                                </a:rPr>
                                <m:t>0</m:t>
                              </m:r>
                            </m:e>
                          </m:mr>
                        </m:m>
                      </m:e>
                    </m:d>
                  </m:oMath>
                </a14:m>
                <a:r>
                  <a:rPr lang="en-US" sz="1800" dirty="0"/>
                  <a:t>;</a:t>
                </a:r>
                <a:r>
                  <a:rPr lang="de-DE" sz="1800" b="1" dirty="0"/>
                  <a:t> </a:t>
                </a:r>
                <a14:m>
                  <m:oMath xmlns:m="http://schemas.openxmlformats.org/officeDocument/2006/math">
                    <m:sSub>
                      <m:sSubPr>
                        <m:ctrlPr>
                          <a:rPr lang="de-DE" sz="1800" b="1" i="1">
                            <a:latin typeface="Cambria Math" panose="02040503050406030204" pitchFamily="18" charset="0"/>
                          </a:rPr>
                        </m:ctrlPr>
                      </m:sSubPr>
                      <m:e>
                        <m:r>
                          <a:rPr lang="de-DE" sz="1800" b="1" i="1">
                            <a:latin typeface="Cambria Math" panose="02040503050406030204" pitchFamily="18" charset="0"/>
                          </a:rPr>
                          <m:t>𝑭</m:t>
                        </m:r>
                      </m:e>
                      <m:sub>
                        <m:r>
                          <a:rPr lang="de-DE" sz="1800" b="0" i="1" smtClean="0">
                            <a:latin typeface="Cambria Math" panose="02040503050406030204" pitchFamily="18" charset="0"/>
                          </a:rPr>
                          <m:t>𝑠h𝑒𝑎𝑟</m:t>
                        </m:r>
                      </m:sub>
                    </m:sSub>
                    <m:r>
                      <a:rPr lang="de-DE" sz="1800" i="1">
                        <a:latin typeface="Cambria Math" panose="02040503050406030204" pitchFamily="18" charset="0"/>
                      </a:rPr>
                      <m:t>=</m:t>
                    </m:r>
                    <m:d>
                      <m:dPr>
                        <m:ctrlPr>
                          <a:rPr lang="de-DE" sz="1800" i="1">
                            <a:latin typeface="Cambria Math" panose="02040503050406030204" pitchFamily="18" charset="0"/>
                          </a:rPr>
                        </m:ctrlPr>
                      </m:dPr>
                      <m:e>
                        <m:m>
                          <m:mPr>
                            <m:mcs>
                              <m:mc>
                                <m:mcPr>
                                  <m:count m:val="3"/>
                                  <m:mcJc m:val="center"/>
                                </m:mcPr>
                              </m:mc>
                            </m:mcs>
                            <m:ctrlPr>
                              <a:rPr lang="de-DE" sz="1800" i="1">
                                <a:latin typeface="Cambria Math" panose="02040503050406030204" pitchFamily="18" charset="0"/>
                              </a:rPr>
                            </m:ctrlPr>
                          </m:mPr>
                          <m:mr>
                            <m:e>
                              <m:r>
                                <a:rPr lang="de-DE" sz="1800" b="0" i="1" smtClean="0">
                                  <a:latin typeface="Cambria Math" panose="02040503050406030204" pitchFamily="18" charset="0"/>
                                </a:rPr>
                                <m:t>1</m:t>
                              </m:r>
                            </m:e>
                            <m:e>
                              <m:sSub>
                                <m:sSubPr>
                                  <m:ctrlPr>
                                    <a:rPr lang="de-DE" sz="1800" i="1">
                                      <a:latin typeface="Cambria Math" panose="02040503050406030204" pitchFamily="18" charset="0"/>
                                    </a:rPr>
                                  </m:ctrlPr>
                                </m:sSubPr>
                                <m:e>
                                  <m:r>
                                    <a:rPr lang="de-DE" sz="1800" i="1">
                                      <a:latin typeface="Cambria Math" panose="02040503050406030204" pitchFamily="18" charset="0"/>
                                    </a:rPr>
                                    <m:t>𝐹</m:t>
                                  </m:r>
                                </m:e>
                                <m:sub>
                                  <m:r>
                                    <a:rPr lang="de-DE" sz="1800" i="1">
                                      <a:latin typeface="Cambria Math" panose="02040503050406030204" pitchFamily="18" charset="0"/>
                                    </a:rPr>
                                    <m:t>1</m:t>
                                  </m:r>
                                  <m:r>
                                    <a:rPr lang="de-DE" sz="1800" b="0" i="1" smtClean="0">
                                      <a:latin typeface="Cambria Math" panose="02040503050406030204" pitchFamily="18" charset="0"/>
                                    </a:rPr>
                                    <m:t>2</m:t>
                                  </m:r>
                                </m:sub>
                              </m:sSub>
                            </m:e>
                            <m:e>
                              <m:r>
                                <a:rPr lang="de-DE" sz="1800" i="1">
                                  <a:latin typeface="Cambria Math" panose="02040503050406030204" pitchFamily="18" charset="0"/>
                                </a:rPr>
                                <m:t>0</m:t>
                              </m:r>
                            </m:e>
                          </m:mr>
                          <m:mr>
                            <m:e>
                              <m:sSub>
                                <m:sSubPr>
                                  <m:ctrlPr>
                                    <a:rPr lang="de-DE" sz="1800" i="1">
                                      <a:latin typeface="Cambria Math" panose="02040503050406030204" pitchFamily="18" charset="0"/>
                                    </a:rPr>
                                  </m:ctrlPr>
                                </m:sSubPr>
                                <m:e>
                                  <m:r>
                                    <a:rPr lang="de-DE" sz="1800" i="1">
                                      <a:latin typeface="Cambria Math" panose="02040503050406030204" pitchFamily="18" charset="0"/>
                                    </a:rPr>
                                    <m:t>𝐹</m:t>
                                  </m:r>
                                </m:e>
                                <m:sub>
                                  <m:r>
                                    <a:rPr lang="de-DE" sz="1800" b="0" i="1" smtClean="0">
                                      <a:latin typeface="Cambria Math" panose="02040503050406030204" pitchFamily="18" charset="0"/>
                                    </a:rPr>
                                    <m:t>2</m:t>
                                  </m:r>
                                  <m:r>
                                    <a:rPr lang="de-DE" sz="1800" i="1">
                                      <a:latin typeface="Cambria Math" panose="02040503050406030204" pitchFamily="18" charset="0"/>
                                    </a:rPr>
                                    <m:t>1</m:t>
                                  </m:r>
                                </m:sub>
                              </m:sSub>
                            </m:e>
                            <m:e>
                              <m:r>
                                <a:rPr lang="de-DE" sz="1800" b="0" i="1" smtClean="0">
                                  <a:latin typeface="Cambria Math" panose="02040503050406030204" pitchFamily="18" charset="0"/>
                                </a:rPr>
                                <m:t>1</m:t>
                              </m:r>
                            </m:e>
                            <m:e>
                              <m:r>
                                <a:rPr lang="de-DE" sz="1800" i="1">
                                  <a:latin typeface="Cambria Math" panose="02040503050406030204" pitchFamily="18" charset="0"/>
                                </a:rPr>
                                <m:t>0</m:t>
                              </m:r>
                            </m:e>
                          </m:mr>
                          <m:mr>
                            <m:e>
                              <m:r>
                                <a:rPr lang="de-DE" sz="1800" i="1">
                                  <a:latin typeface="Cambria Math" panose="02040503050406030204" pitchFamily="18" charset="0"/>
                                </a:rPr>
                                <m:t>0</m:t>
                              </m:r>
                            </m:e>
                            <m:e>
                              <m:r>
                                <a:rPr lang="de-DE" sz="1800" i="1">
                                  <a:latin typeface="Cambria Math" panose="02040503050406030204" pitchFamily="18" charset="0"/>
                                </a:rPr>
                                <m:t>0</m:t>
                              </m:r>
                            </m:e>
                            <m:e>
                              <m:r>
                                <a:rPr lang="de-DE" sz="1800" b="0" i="1" smtClean="0">
                                  <a:latin typeface="Cambria Math" panose="02040503050406030204" pitchFamily="18" charset="0"/>
                                </a:rPr>
                                <m:t>1</m:t>
                              </m:r>
                            </m:e>
                          </m:mr>
                        </m:m>
                      </m:e>
                    </m:d>
                  </m:oMath>
                </a14:m>
                <a:r>
                  <a:rPr lang="en-US" sz="1800" dirty="0"/>
                  <a:t>; </a:t>
                </a:r>
                <a14:m>
                  <m:oMath xmlns:m="http://schemas.openxmlformats.org/officeDocument/2006/math">
                    <m:sSub>
                      <m:sSubPr>
                        <m:ctrlPr>
                          <a:rPr lang="de-DE" sz="1800" b="1" i="1">
                            <a:latin typeface="Cambria Math" panose="02040503050406030204" pitchFamily="18" charset="0"/>
                          </a:rPr>
                        </m:ctrlPr>
                      </m:sSubPr>
                      <m:e>
                        <m:r>
                          <a:rPr lang="de-DE" sz="1800" b="1" i="1">
                            <a:latin typeface="Cambria Math" panose="02040503050406030204" pitchFamily="18" charset="0"/>
                          </a:rPr>
                          <m:t>𝑭</m:t>
                        </m:r>
                      </m:e>
                      <m:sub>
                        <m:r>
                          <a:rPr lang="de-DE" sz="1800" b="0" i="1" smtClean="0">
                            <a:latin typeface="Cambria Math" panose="02040503050406030204" pitchFamily="18" charset="0"/>
                          </a:rPr>
                          <m:t>𝑚𝑖𝑥𝑒𝑑</m:t>
                        </m:r>
                      </m:sub>
                    </m:sSub>
                    <m:r>
                      <a:rPr lang="de-DE" sz="1800" i="1">
                        <a:latin typeface="Cambria Math" panose="02040503050406030204" pitchFamily="18" charset="0"/>
                      </a:rPr>
                      <m:t>=</m:t>
                    </m:r>
                    <m:d>
                      <m:dPr>
                        <m:ctrlPr>
                          <a:rPr lang="de-DE" sz="1800" i="1">
                            <a:latin typeface="Cambria Math" panose="02040503050406030204" pitchFamily="18" charset="0"/>
                          </a:rPr>
                        </m:ctrlPr>
                      </m:dPr>
                      <m:e>
                        <m:m>
                          <m:mPr>
                            <m:mcs>
                              <m:mc>
                                <m:mcPr>
                                  <m:count m:val="3"/>
                                  <m:mcJc m:val="center"/>
                                </m:mcPr>
                              </m:mc>
                            </m:mcs>
                            <m:ctrlPr>
                              <a:rPr lang="de-DE" sz="1800" i="1">
                                <a:latin typeface="Cambria Math" panose="02040503050406030204" pitchFamily="18" charset="0"/>
                              </a:rPr>
                            </m:ctrlPr>
                          </m:mPr>
                          <m:mr>
                            <m:e>
                              <m:sSub>
                                <m:sSubPr>
                                  <m:ctrlPr>
                                    <a:rPr lang="de-DE" sz="1800" i="1">
                                      <a:latin typeface="Cambria Math" panose="02040503050406030204" pitchFamily="18" charset="0"/>
                                    </a:rPr>
                                  </m:ctrlPr>
                                </m:sSubPr>
                                <m:e>
                                  <m:r>
                                    <a:rPr lang="de-DE" sz="1800" i="1">
                                      <a:latin typeface="Cambria Math" panose="02040503050406030204" pitchFamily="18" charset="0"/>
                                    </a:rPr>
                                    <m:t>𝐹</m:t>
                                  </m:r>
                                </m:e>
                                <m:sub>
                                  <m:r>
                                    <a:rPr lang="de-DE" sz="1800" b="0" i="1" smtClean="0">
                                      <a:latin typeface="Cambria Math" panose="02040503050406030204" pitchFamily="18" charset="0"/>
                                    </a:rPr>
                                    <m:t>1</m:t>
                                  </m:r>
                                  <m:r>
                                    <a:rPr lang="de-DE" sz="1800" i="1">
                                      <a:latin typeface="Cambria Math" panose="02040503050406030204" pitchFamily="18" charset="0"/>
                                    </a:rPr>
                                    <m:t>1</m:t>
                                  </m:r>
                                </m:sub>
                              </m:sSub>
                            </m:e>
                            <m:e>
                              <m:sSub>
                                <m:sSubPr>
                                  <m:ctrlPr>
                                    <a:rPr lang="de-DE" sz="1800" i="1">
                                      <a:latin typeface="Cambria Math" panose="02040503050406030204" pitchFamily="18" charset="0"/>
                                    </a:rPr>
                                  </m:ctrlPr>
                                </m:sSubPr>
                                <m:e>
                                  <m:r>
                                    <a:rPr lang="de-DE" sz="1800" i="1">
                                      <a:latin typeface="Cambria Math" panose="02040503050406030204" pitchFamily="18" charset="0"/>
                                    </a:rPr>
                                    <m:t>𝐹</m:t>
                                  </m:r>
                                </m:e>
                                <m:sub>
                                  <m:r>
                                    <a:rPr lang="de-DE" sz="1800" i="1">
                                      <a:latin typeface="Cambria Math" panose="02040503050406030204" pitchFamily="18" charset="0"/>
                                    </a:rPr>
                                    <m:t>12</m:t>
                                  </m:r>
                                </m:sub>
                              </m:sSub>
                            </m:e>
                            <m:e>
                              <m:r>
                                <a:rPr lang="de-DE" sz="1800" i="1">
                                  <a:latin typeface="Cambria Math" panose="02040503050406030204" pitchFamily="18" charset="0"/>
                                </a:rPr>
                                <m:t>0</m:t>
                              </m:r>
                            </m:e>
                          </m:mr>
                          <m:mr>
                            <m:e>
                              <m:r>
                                <a:rPr lang="de-DE" sz="1800" b="0" i="1" smtClean="0">
                                  <a:latin typeface="Cambria Math" panose="02040503050406030204" pitchFamily="18" charset="0"/>
                                </a:rPr>
                                <m:t>0</m:t>
                              </m:r>
                            </m:e>
                            <m:e>
                              <m:sSub>
                                <m:sSubPr>
                                  <m:ctrlPr>
                                    <a:rPr lang="de-DE" sz="1800" i="1">
                                      <a:latin typeface="Cambria Math" panose="02040503050406030204" pitchFamily="18" charset="0"/>
                                    </a:rPr>
                                  </m:ctrlPr>
                                </m:sSubPr>
                                <m:e>
                                  <m:r>
                                    <a:rPr lang="de-DE" sz="1800" i="1">
                                      <a:latin typeface="Cambria Math" panose="02040503050406030204" pitchFamily="18" charset="0"/>
                                    </a:rPr>
                                    <m:t>𝐹</m:t>
                                  </m:r>
                                </m:e>
                                <m:sub>
                                  <m:r>
                                    <a:rPr lang="de-DE" sz="1800" i="1">
                                      <a:latin typeface="Cambria Math" panose="02040503050406030204" pitchFamily="18" charset="0"/>
                                    </a:rPr>
                                    <m:t>2</m:t>
                                  </m:r>
                                  <m:r>
                                    <a:rPr lang="de-DE" sz="1800" b="0" i="1" smtClean="0">
                                      <a:latin typeface="Cambria Math" panose="02040503050406030204" pitchFamily="18" charset="0"/>
                                    </a:rPr>
                                    <m:t>2</m:t>
                                  </m:r>
                                </m:sub>
                              </m:sSub>
                            </m:e>
                            <m:e>
                              <m:r>
                                <a:rPr lang="de-DE" sz="1800" i="1">
                                  <a:latin typeface="Cambria Math" panose="02040503050406030204" pitchFamily="18" charset="0"/>
                                </a:rPr>
                                <m:t>0</m:t>
                              </m:r>
                            </m:e>
                          </m:mr>
                          <m:mr>
                            <m:e>
                              <m:r>
                                <a:rPr lang="de-DE" sz="1800" i="1">
                                  <a:latin typeface="Cambria Math" panose="02040503050406030204" pitchFamily="18" charset="0"/>
                                </a:rPr>
                                <m:t>0</m:t>
                              </m:r>
                            </m:e>
                            <m:e>
                              <m:r>
                                <a:rPr lang="de-DE" sz="1800" i="1">
                                  <a:latin typeface="Cambria Math" panose="02040503050406030204" pitchFamily="18" charset="0"/>
                                </a:rPr>
                                <m:t>0</m:t>
                              </m:r>
                            </m:e>
                            <m:e>
                              <m:sSub>
                                <m:sSubPr>
                                  <m:ctrlPr>
                                    <a:rPr lang="de-DE" sz="1800" i="1">
                                      <a:latin typeface="Cambria Math" panose="02040503050406030204" pitchFamily="18" charset="0"/>
                                    </a:rPr>
                                  </m:ctrlPr>
                                </m:sSubPr>
                                <m:e>
                                  <m:r>
                                    <a:rPr lang="de-DE" sz="1800" i="1">
                                      <a:latin typeface="Cambria Math" panose="02040503050406030204" pitchFamily="18" charset="0"/>
                                    </a:rPr>
                                    <m:t>𝐹</m:t>
                                  </m:r>
                                </m:e>
                                <m:sub>
                                  <m:r>
                                    <a:rPr lang="de-DE" sz="1800" b="0" i="1" smtClean="0">
                                      <a:latin typeface="Cambria Math" panose="02040503050406030204" pitchFamily="18" charset="0"/>
                                    </a:rPr>
                                    <m:t>33</m:t>
                                  </m:r>
                                </m:sub>
                              </m:sSub>
                            </m:e>
                          </m:mr>
                        </m:m>
                      </m:e>
                    </m:d>
                  </m:oMath>
                </a14:m>
                <a:endParaRPr lang="en-US" dirty="0"/>
              </a:p>
              <a:p>
                <a:pPr>
                  <a:lnSpc>
                    <a:spcPct val="150000"/>
                  </a:lnSpc>
                </a:pPr>
                <a:r>
                  <a:rPr lang="en-US" dirty="0"/>
                  <a:t>Implemented the transversely isotropic </a:t>
                </a:r>
                <a:r>
                  <a:rPr lang="en-US" dirty="0" err="1"/>
                  <a:t>hyperelastic</a:t>
                </a:r>
                <a:r>
                  <a:rPr lang="en-US" dirty="0"/>
                  <a:t> potential:</a:t>
                </a:r>
              </a:p>
              <a:p>
                <a:pPr marL="0" indent="0">
                  <a:lnSpc>
                    <a:spcPct val="150000"/>
                  </a:lnSpc>
                  <a:buNone/>
                </a:pPr>
                <a14:m>
                  <m:oMathPara xmlns:m="http://schemas.openxmlformats.org/officeDocument/2006/math">
                    <m:oMathParaPr>
                      <m:jc m:val="left"/>
                    </m:oMathParaPr>
                    <m:oMath xmlns:m="http://schemas.openxmlformats.org/officeDocument/2006/math">
                      <m:r>
                        <a:rPr lang="de-DE" b="0" i="1" smtClean="0">
                          <a:latin typeface="Cambria Math" panose="02040503050406030204" pitchFamily="18" charset="0"/>
                        </a:rPr>
                        <m:t>𝑊</m:t>
                      </m:r>
                      <m:d>
                        <m:dPr>
                          <m:ctrlPr>
                            <a:rPr lang="de-DE" b="0" i="1" smtClean="0">
                              <a:latin typeface="Cambria Math" panose="02040503050406030204" pitchFamily="18" charset="0"/>
                            </a:rPr>
                          </m:ctrlPr>
                        </m:dPr>
                        <m:e>
                          <m:r>
                            <a:rPr lang="de-DE" b="1" i="1" smtClean="0">
                              <a:latin typeface="Cambria Math" panose="02040503050406030204" pitchFamily="18" charset="0"/>
                            </a:rPr>
                            <m:t>𝑭</m:t>
                          </m:r>
                        </m:e>
                      </m:d>
                      <m:r>
                        <a:rPr lang="de-DE" b="0" i="1" smtClean="0">
                          <a:latin typeface="Cambria Math" panose="02040503050406030204" pitchFamily="18" charset="0"/>
                        </a:rPr>
                        <m:t>=8</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𝐼</m:t>
                          </m:r>
                        </m:e>
                        <m:sub>
                          <m:r>
                            <a:rPr lang="de-DE" b="0" i="1" smtClean="0">
                              <a:latin typeface="Cambria Math" panose="02040503050406030204" pitchFamily="18" charset="0"/>
                            </a:rPr>
                            <m:t>1</m:t>
                          </m:r>
                        </m:sub>
                      </m:sSub>
                      <m:r>
                        <a:rPr lang="de-DE" b="0" i="1" smtClean="0">
                          <a:latin typeface="Cambria Math" panose="02040503050406030204" pitchFamily="18" charset="0"/>
                        </a:rPr>
                        <m:t>+10</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𝐽</m:t>
                          </m:r>
                        </m:e>
                        <m:sup>
                          <m:r>
                            <a:rPr lang="de-DE" b="0" i="1" smtClean="0">
                              <a:latin typeface="Cambria Math" panose="02040503050406030204" pitchFamily="18" charset="0"/>
                            </a:rPr>
                            <m:t>2</m:t>
                          </m:r>
                        </m:sup>
                      </m:sSup>
                      <m:r>
                        <a:rPr lang="de-DE" b="0" i="1" smtClean="0">
                          <a:latin typeface="Cambria Math" panose="02040503050406030204" pitchFamily="18" charset="0"/>
                        </a:rPr>
                        <m:t>−56</m:t>
                      </m:r>
                      <m:r>
                        <m:rPr>
                          <m:sty m:val="p"/>
                        </m:rPr>
                        <a:rPr lang="de-DE" b="0" i="0" smtClean="0">
                          <a:latin typeface="Cambria Math" panose="02040503050406030204" pitchFamily="18" charset="0"/>
                        </a:rPr>
                        <m:t>log</m:t>
                      </m:r>
                      <m:d>
                        <m:dPr>
                          <m:ctrlPr>
                            <a:rPr lang="de-DE" b="0" i="1" smtClean="0">
                              <a:latin typeface="Cambria Math" panose="02040503050406030204" pitchFamily="18" charset="0"/>
                            </a:rPr>
                          </m:ctrlPr>
                        </m:dPr>
                        <m:e>
                          <m:r>
                            <a:rPr lang="de-DE" b="0" i="1" smtClean="0">
                              <a:latin typeface="Cambria Math" panose="02040503050406030204" pitchFamily="18" charset="0"/>
                            </a:rPr>
                            <m:t>𝐽</m:t>
                          </m:r>
                        </m:e>
                      </m:d>
                      <m:r>
                        <a:rPr lang="de-DE" b="0" i="1" smtClean="0">
                          <a:latin typeface="Cambria Math" panose="02040503050406030204" pitchFamily="18" charset="0"/>
                        </a:rPr>
                        <m:t>+0.2</m:t>
                      </m:r>
                      <m:d>
                        <m:dPr>
                          <m:ctrlPr>
                            <a:rPr lang="de-DE" b="0" i="1" smtClean="0">
                              <a:latin typeface="Cambria Math" panose="02040503050406030204" pitchFamily="18" charset="0"/>
                            </a:rPr>
                          </m:ctrlPr>
                        </m:dPr>
                        <m:e>
                          <m:sSubSup>
                            <m:sSubSupPr>
                              <m:ctrlPr>
                                <a:rPr lang="de-DE" b="0" i="1" smtClean="0">
                                  <a:latin typeface="Cambria Math" panose="02040503050406030204" pitchFamily="18" charset="0"/>
                                </a:rPr>
                              </m:ctrlPr>
                            </m:sSubSupPr>
                            <m:e>
                              <m:r>
                                <a:rPr lang="de-DE" b="0" i="1" smtClean="0">
                                  <a:latin typeface="Cambria Math" panose="02040503050406030204" pitchFamily="18" charset="0"/>
                                </a:rPr>
                                <m:t>𝐼</m:t>
                              </m:r>
                            </m:e>
                            <m:sub>
                              <m:r>
                                <a:rPr lang="de-DE" b="0" i="1" smtClean="0">
                                  <a:latin typeface="Cambria Math" panose="02040503050406030204" pitchFamily="18" charset="0"/>
                                </a:rPr>
                                <m:t>4</m:t>
                              </m:r>
                            </m:sub>
                            <m:sup>
                              <m:r>
                                <a:rPr lang="de-DE" b="0" i="1" smtClean="0">
                                  <a:latin typeface="Cambria Math" panose="02040503050406030204" pitchFamily="18" charset="0"/>
                                </a:rPr>
                                <m:t>2</m:t>
                              </m:r>
                            </m:sup>
                          </m:sSubSup>
                          <m:r>
                            <a:rPr lang="de-DE" b="0" i="1" smtClean="0">
                              <a:latin typeface="Cambria Math" panose="02040503050406030204" pitchFamily="18" charset="0"/>
                            </a:rPr>
                            <m:t>+</m:t>
                          </m:r>
                          <m:sSubSup>
                            <m:sSubSupPr>
                              <m:ctrlPr>
                                <a:rPr lang="de-DE" i="1">
                                  <a:latin typeface="Cambria Math" panose="02040503050406030204" pitchFamily="18" charset="0"/>
                                </a:rPr>
                              </m:ctrlPr>
                            </m:sSubSupPr>
                            <m:e>
                              <m:r>
                                <a:rPr lang="de-DE" i="1">
                                  <a:latin typeface="Cambria Math" panose="02040503050406030204" pitchFamily="18" charset="0"/>
                                </a:rPr>
                                <m:t>𝐼</m:t>
                              </m:r>
                            </m:e>
                            <m:sub>
                              <m:r>
                                <a:rPr lang="de-DE" b="0" i="1" smtClean="0">
                                  <a:latin typeface="Cambria Math" panose="02040503050406030204" pitchFamily="18" charset="0"/>
                                </a:rPr>
                                <m:t>5</m:t>
                              </m:r>
                            </m:sub>
                            <m:sup>
                              <m:r>
                                <a:rPr lang="de-DE" i="1">
                                  <a:latin typeface="Cambria Math" panose="02040503050406030204" pitchFamily="18" charset="0"/>
                                </a:rPr>
                                <m:t>2</m:t>
                              </m:r>
                            </m:sup>
                          </m:sSubSup>
                        </m:e>
                      </m:d>
                    </m:oMath>
                  </m:oMathPara>
                </a14:m>
                <a:endParaRPr lang="en-US" dirty="0"/>
              </a:p>
              <a:p>
                <a:pPr>
                  <a:lnSpc>
                    <a:spcPct val="150000"/>
                  </a:lnSpc>
                </a:pPr>
                <a:r>
                  <a:rPr lang="en-US" dirty="0"/>
                  <a:t>Compute the thermodynamic consistency with </a:t>
                </a:r>
                <a:r>
                  <a:rPr lang="en-US" dirty="0" err="1"/>
                  <a:t>GradientTape</a:t>
                </a:r>
                <a:r>
                  <a:rPr lang="en-US" dirty="0"/>
                  <a:t>:</a:t>
                </a:r>
              </a:p>
              <a:p>
                <a:pPr marL="0" indent="0">
                  <a:lnSpc>
                    <a:spcPct val="150000"/>
                  </a:lnSpc>
                  <a:buNone/>
                </a:pPr>
                <a14:m>
                  <m:oMathPara xmlns:m="http://schemas.openxmlformats.org/officeDocument/2006/math">
                    <m:oMathParaPr>
                      <m:jc m:val="left"/>
                    </m:oMathParaPr>
                    <m:oMath xmlns:m="http://schemas.openxmlformats.org/officeDocument/2006/math">
                      <m:r>
                        <a:rPr lang="de-DE" b="1" i="1" smtClean="0">
                          <a:latin typeface="Cambria Math" panose="02040503050406030204" pitchFamily="18" charset="0"/>
                        </a:rPr>
                        <m:t>𝑷</m:t>
                      </m:r>
                      <m:r>
                        <a:rPr lang="de-DE" b="1" i="1" smtClean="0">
                          <a:latin typeface="Cambria Math" panose="02040503050406030204" pitchFamily="18" charset="0"/>
                        </a:rPr>
                        <m:t>=</m:t>
                      </m:r>
                      <m:f>
                        <m:fPr>
                          <m:ctrlPr>
                            <a:rPr lang="de-DE" i="1" smtClean="0">
                              <a:latin typeface="Cambria Math" panose="02040503050406030204" pitchFamily="18" charset="0"/>
                            </a:rPr>
                          </m:ctrlPr>
                        </m:fPr>
                        <m:num>
                          <m:r>
                            <a:rPr lang="de-DE" b="0" i="1" smtClean="0">
                              <a:latin typeface="Cambria Math" panose="02040503050406030204" pitchFamily="18" charset="0"/>
                            </a:rPr>
                            <m:t>𝜕</m:t>
                          </m:r>
                          <m:r>
                            <a:rPr lang="de-DE" b="0" i="1" smtClean="0">
                              <a:latin typeface="Cambria Math" panose="02040503050406030204" pitchFamily="18" charset="0"/>
                            </a:rPr>
                            <m:t>𝑊</m:t>
                          </m:r>
                          <m:d>
                            <m:dPr>
                              <m:ctrlPr>
                                <a:rPr lang="de-DE" b="0" i="1" smtClean="0">
                                  <a:latin typeface="Cambria Math" panose="02040503050406030204" pitchFamily="18" charset="0"/>
                                </a:rPr>
                              </m:ctrlPr>
                            </m:dPr>
                            <m:e>
                              <m:r>
                                <a:rPr lang="de-DE" b="1" i="1" smtClean="0">
                                  <a:latin typeface="Cambria Math" panose="02040503050406030204" pitchFamily="18" charset="0"/>
                                </a:rPr>
                                <m:t>𝑭</m:t>
                              </m:r>
                            </m:e>
                          </m:d>
                        </m:num>
                        <m:den>
                          <m:r>
                            <a:rPr lang="de-DE" b="0" i="1" smtClean="0">
                              <a:latin typeface="Cambria Math" panose="02040503050406030204" pitchFamily="18" charset="0"/>
                            </a:rPr>
                            <m:t>𝜕</m:t>
                          </m:r>
                          <m:r>
                            <a:rPr lang="de-DE" b="1" i="1" smtClean="0">
                              <a:latin typeface="Cambria Math" panose="02040503050406030204" pitchFamily="18" charset="0"/>
                            </a:rPr>
                            <m:t>𝑭</m:t>
                          </m:r>
                        </m:den>
                      </m:f>
                    </m:oMath>
                  </m:oMathPara>
                </a14:m>
                <a:endParaRPr lang="en-US" dirty="0"/>
              </a:p>
            </p:txBody>
          </p:sp>
        </mc:Choice>
        <mc:Fallback xmlns="">
          <p:sp>
            <p:nvSpPr>
              <p:cNvPr id="7" name="Inhaltsplatzhalter 6">
                <a:extLst>
                  <a:ext uri="{FF2B5EF4-FFF2-40B4-BE49-F238E27FC236}">
                    <a16:creationId xmlns:a16="http://schemas.microsoft.com/office/drawing/2014/main" id="{7DA40F4A-B3A0-D218-E6E9-42A3B768C031}"/>
                  </a:ext>
                </a:extLst>
              </p:cNvPr>
              <p:cNvSpPr>
                <a:spLocks noGrp="1" noRot="1" noChangeAspect="1" noMove="1" noResize="1" noEditPoints="1" noAdjustHandles="1" noChangeArrowheads="1" noChangeShapeType="1" noTextEdit="1"/>
              </p:cNvSpPr>
              <p:nvPr>
                <p:ph idx="1"/>
              </p:nvPr>
            </p:nvSpPr>
            <p:spPr>
              <a:xfrm>
                <a:off x="360222" y="1034056"/>
                <a:ext cx="11519987" cy="5087262"/>
              </a:xfrm>
              <a:blipFill>
                <a:blip r:embed="rId4"/>
                <a:stretch>
                  <a:fillRect l="-1211"/>
                </a:stretch>
              </a:blipFill>
            </p:spPr>
            <p:txBody>
              <a:bodyPr/>
              <a:lstStyle/>
              <a:p>
                <a:r>
                  <a:rPr lang="en-US">
                    <a:noFill/>
                  </a:rPr>
                  <a:t> </a:t>
                </a:r>
              </a:p>
            </p:txBody>
          </p:sp>
        </mc:Fallback>
      </mc:AlternateContent>
      <p:sp>
        <p:nvSpPr>
          <p:cNvPr id="3" name="Fußzeilenplatzhalter 2">
            <a:extLst>
              <a:ext uri="{FF2B5EF4-FFF2-40B4-BE49-F238E27FC236}">
                <a16:creationId xmlns:a16="http://schemas.microsoft.com/office/drawing/2014/main" id="{717371B0-7F14-2D2F-059D-549AFFBCA6D2}"/>
              </a:ext>
            </a:extLst>
          </p:cNvPr>
          <p:cNvSpPr>
            <a:spLocks noGrp="1"/>
          </p:cNvSpPr>
          <p:nvPr>
            <p:ph type="ftr" sz="quarter" idx="11"/>
          </p:nvPr>
        </p:nvSpPr>
        <p:spPr>
          <a:xfrm>
            <a:off x="360000" y="359999"/>
            <a:ext cx="8976000" cy="190800"/>
          </a:xfrm>
        </p:spPr>
        <p:txBody>
          <a:bodyPr/>
          <a:lstStyle/>
          <a:p>
            <a:r>
              <a:rPr lang="de-DE" sz="1000" dirty="0"/>
              <a:t>L. Demuth | Task 1</a:t>
            </a:r>
          </a:p>
        </p:txBody>
      </p:sp>
      <p:pic>
        <p:nvPicPr>
          <p:cNvPr id="15" name="Grafik 14">
            <a:extLst>
              <a:ext uri="{FF2B5EF4-FFF2-40B4-BE49-F238E27FC236}">
                <a16:creationId xmlns:a16="http://schemas.microsoft.com/office/drawing/2014/main" id="{037CE376-396C-A9C8-3D79-5DE3BC936319}"/>
              </a:ext>
            </a:extLst>
          </p:cNvPr>
          <p:cNvPicPr>
            <a:picLocks/>
          </p:cNvPicPr>
          <p:nvPr/>
        </p:nvPicPr>
        <p:blipFill>
          <a:blip r:embed="rId5"/>
          <a:stretch>
            <a:fillRect/>
          </a:stretch>
        </p:blipFill>
        <p:spPr>
          <a:xfrm>
            <a:off x="7818289" y="3638621"/>
            <a:ext cx="4320000" cy="3135600"/>
          </a:xfrm>
          <a:prstGeom prst="rect">
            <a:avLst/>
          </a:prstGeom>
        </p:spPr>
      </p:pic>
    </p:spTree>
    <p:extLst>
      <p:ext uri="{BB962C8B-B14F-4D97-AF65-F5344CB8AC3E}">
        <p14:creationId xmlns:p14="http://schemas.microsoft.com/office/powerpoint/2010/main" val="1919018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down)">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down)">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wipe(down)">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wipe(down)">
                                      <p:cBhvr>
                                        <p:cTn id="22" dur="500"/>
                                        <p:tgtEl>
                                          <p:spTgt spid="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down)">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7">
                                            <p:txEl>
                                              <p:pRg st="4" end="4"/>
                                            </p:txEl>
                                          </p:spTgt>
                                        </p:tgtEl>
                                        <p:attrNameLst>
                                          <p:attrName>style.visibility</p:attrName>
                                        </p:attrNameLst>
                                      </p:cBhvr>
                                      <p:to>
                                        <p:strVal val="visible"/>
                                      </p:to>
                                    </p:set>
                                    <p:animEffect transition="in" filter="wipe(down)">
                                      <p:cBhvr>
                                        <p:cTn id="32" dur="500"/>
                                        <p:tgtEl>
                                          <p:spTgt spid="7">
                                            <p:txEl>
                                              <p:pRg st="4" end="4"/>
                                            </p:txEl>
                                          </p:spTgt>
                                        </p:tgtEl>
                                      </p:cBhvr>
                                    </p:animEffect>
                                  </p:childTnLst>
                                </p:cTn>
                              </p:par>
                              <p:par>
                                <p:cTn id="33" presetID="22" presetClass="entr" presetSubtype="4" fill="hold" nodeType="withEffect">
                                  <p:stCondLst>
                                    <p:cond delay="0"/>
                                  </p:stCondLst>
                                  <p:childTnLst>
                                    <p:set>
                                      <p:cBhvr>
                                        <p:cTn id="34" dur="1" fill="hold">
                                          <p:stCondLst>
                                            <p:cond delay="0"/>
                                          </p:stCondLst>
                                        </p:cTn>
                                        <p:tgtEl>
                                          <p:spTgt spid="7">
                                            <p:txEl>
                                              <p:pRg st="5" end="5"/>
                                            </p:txEl>
                                          </p:spTgt>
                                        </p:tgtEl>
                                        <p:attrNameLst>
                                          <p:attrName>style.visibility</p:attrName>
                                        </p:attrNameLst>
                                      </p:cBhvr>
                                      <p:to>
                                        <p:strVal val="visible"/>
                                      </p:to>
                                    </p:set>
                                    <p:animEffect transition="in" filter="wipe(down)">
                                      <p:cBhvr>
                                        <p:cTn id="35" dur="500"/>
                                        <p:tgtEl>
                                          <p:spTgt spid="7">
                                            <p:txEl>
                                              <p:pRg st="5" end="5"/>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7">
                                            <p:txEl>
                                              <p:pRg st="6" end="6"/>
                                            </p:txEl>
                                          </p:spTgt>
                                        </p:tgtEl>
                                        <p:attrNameLst>
                                          <p:attrName>style.visibility</p:attrName>
                                        </p:attrNameLst>
                                      </p:cBhvr>
                                      <p:to>
                                        <p:strVal val="visible"/>
                                      </p:to>
                                    </p:set>
                                    <p:animEffect transition="in" filter="wipe(down)">
                                      <p:cBhvr>
                                        <p:cTn id="40" dur="500"/>
                                        <p:tgtEl>
                                          <p:spTgt spid="7">
                                            <p:txEl>
                                              <p:pRg st="6" end="6"/>
                                            </p:txEl>
                                          </p:spTgt>
                                        </p:tgtEl>
                                      </p:cBhvr>
                                    </p:animEffect>
                                  </p:childTnLst>
                                </p:cTn>
                              </p:par>
                              <p:par>
                                <p:cTn id="41" presetID="22" presetClass="entr" presetSubtype="4" fill="hold" nodeType="withEffect">
                                  <p:stCondLst>
                                    <p:cond delay="0"/>
                                  </p:stCondLst>
                                  <p:childTnLst>
                                    <p:set>
                                      <p:cBhvr>
                                        <p:cTn id="42" dur="1" fill="hold">
                                          <p:stCondLst>
                                            <p:cond delay="0"/>
                                          </p:stCondLst>
                                        </p:cTn>
                                        <p:tgtEl>
                                          <p:spTgt spid="7">
                                            <p:txEl>
                                              <p:pRg st="7" end="7"/>
                                            </p:txEl>
                                          </p:spTgt>
                                        </p:tgtEl>
                                        <p:attrNameLst>
                                          <p:attrName>style.visibility</p:attrName>
                                        </p:attrNameLst>
                                      </p:cBhvr>
                                      <p:to>
                                        <p:strVal val="visible"/>
                                      </p:to>
                                    </p:set>
                                    <p:animEffect transition="in" filter="wipe(down)">
                                      <p:cBhvr>
                                        <p:cTn id="43" dur="500"/>
                                        <p:tgtEl>
                                          <p:spTgt spid="7">
                                            <p:txEl>
                                              <p:pRg st="7" end="7"/>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DD0B9-FE7F-9CAB-EE48-0FE8EE5D497F}"/>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Inhaltsplatzhalter 2">
                <a:extLst>
                  <a:ext uri="{FF2B5EF4-FFF2-40B4-BE49-F238E27FC236}">
                    <a16:creationId xmlns:a16="http://schemas.microsoft.com/office/drawing/2014/main" id="{07184ED9-4E16-1248-D066-541E320328D7}"/>
                  </a:ext>
                </a:extLst>
              </p:cNvPr>
              <p:cNvSpPr>
                <a:spLocks noGrp="1"/>
              </p:cNvSpPr>
              <p:nvPr>
                <p:ph idx="1"/>
              </p:nvPr>
            </p:nvSpPr>
            <p:spPr>
              <a:xfrm>
                <a:off x="360000" y="1635332"/>
                <a:ext cx="11136000" cy="4500000"/>
              </a:xfrm>
            </p:spPr>
            <p:txBody>
              <a:bodyPr>
                <a:normAutofit/>
              </a:bodyPr>
              <a:lstStyle/>
              <a:p>
                <a:pPr>
                  <a:lnSpc>
                    <a:spcPct val="150000"/>
                  </a:lnSpc>
                </a:pPr>
                <a:r>
                  <a:rPr lang="en-US" dirty="0"/>
                  <a:t>Right Cauchy-Green tensor as input: </a:t>
                </a:r>
                <a14:m>
                  <m:oMath xmlns:m="http://schemas.openxmlformats.org/officeDocument/2006/math">
                    <m:r>
                      <a:rPr lang="de-DE" b="1" i="1" smtClean="0">
                        <a:latin typeface="Cambria Math" panose="02040503050406030204" pitchFamily="18" charset="0"/>
                      </a:rPr>
                      <m:t>𝑪</m:t>
                    </m:r>
                    <m:r>
                      <a:rPr lang="de-DE" b="1" i="1" smtClean="0">
                        <a:latin typeface="Cambria Math" panose="02040503050406030204" pitchFamily="18" charset="0"/>
                      </a:rPr>
                      <m:t>= </m:t>
                    </m:r>
                    <m:sSup>
                      <m:sSupPr>
                        <m:ctrlPr>
                          <a:rPr lang="de-DE" b="1" i="1" smtClean="0">
                            <a:latin typeface="Cambria Math" panose="02040503050406030204" pitchFamily="18" charset="0"/>
                          </a:rPr>
                        </m:ctrlPr>
                      </m:sSupPr>
                      <m:e>
                        <m:r>
                          <a:rPr lang="de-DE" b="1" i="1" smtClean="0">
                            <a:latin typeface="Cambria Math" panose="02040503050406030204" pitchFamily="18" charset="0"/>
                          </a:rPr>
                          <m:t>𝑭</m:t>
                        </m:r>
                      </m:e>
                      <m:sup>
                        <m:r>
                          <a:rPr lang="de-DE" b="0" i="1" smtClean="0">
                            <a:latin typeface="Cambria Math" panose="02040503050406030204" pitchFamily="18" charset="0"/>
                          </a:rPr>
                          <m:t>𝑇</m:t>
                        </m:r>
                      </m:sup>
                    </m:sSup>
                    <m:r>
                      <a:rPr lang="de-DE" b="1" i="1" smtClean="0">
                        <a:latin typeface="Cambria Math" panose="02040503050406030204" pitchFamily="18" charset="0"/>
                      </a:rPr>
                      <m:t>𝑭</m:t>
                    </m:r>
                  </m:oMath>
                </a14:m>
                <a:endParaRPr lang="en-US" b="1" dirty="0"/>
              </a:p>
              <a:p>
                <a14:m>
                  <m:oMath xmlns:m="http://schemas.openxmlformats.org/officeDocument/2006/math">
                    <m:sSup>
                      <m:sSupPr>
                        <m:ctrlPr>
                          <a:rPr lang="en-US" i="1" dirty="0" smtClean="0">
                            <a:latin typeface="Cambria Math" panose="02040503050406030204" pitchFamily="18" charset="0"/>
                          </a:rPr>
                        </m:ctrlPr>
                      </m:sSupPr>
                      <m:e>
                        <m:r>
                          <a:rPr lang="de-DE" b="0" i="1" dirty="0" smtClean="0">
                            <a:latin typeface="Cambria Math" panose="02040503050406030204" pitchFamily="18" charset="0"/>
                          </a:rPr>
                          <m:t>1</m:t>
                        </m:r>
                      </m:e>
                      <m:sup>
                        <m:r>
                          <a:rPr lang="de-DE" b="0" i="1" dirty="0" smtClean="0">
                            <a:latin typeface="Cambria Math" panose="02040503050406030204" pitchFamily="18" charset="0"/>
                          </a:rPr>
                          <m:t>𝑠𝑡</m:t>
                        </m:r>
                      </m:sup>
                    </m:sSup>
                    <m:r>
                      <a:rPr lang="en-US" i="1" dirty="0" smtClean="0">
                        <a:latin typeface="Cambria Math" panose="02040503050406030204" pitchFamily="18" charset="0"/>
                      </a:rPr>
                      <m:t> </m:t>
                    </m:r>
                  </m:oMath>
                </a14:m>
                <a:r>
                  <a:rPr lang="en-US" dirty="0" err="1"/>
                  <a:t>Piola</a:t>
                </a:r>
                <a:r>
                  <a:rPr lang="en-US" dirty="0"/>
                  <a:t> Kirchhoff stress </a:t>
                </a:r>
                <a14:m>
                  <m:oMath xmlns:m="http://schemas.openxmlformats.org/officeDocument/2006/math">
                    <m:r>
                      <a:rPr lang="de-DE" b="1" i="1" smtClean="0">
                        <a:latin typeface="Cambria Math" panose="02040503050406030204" pitchFamily="18" charset="0"/>
                      </a:rPr>
                      <m:t>𝑷</m:t>
                    </m:r>
                  </m:oMath>
                </a14:m>
                <a:r>
                  <a:rPr lang="en-US" dirty="0"/>
                  <a:t> as output</a:t>
                </a:r>
              </a:p>
              <a:p>
                <a:pPr marL="0" indent="0">
                  <a:buNone/>
                </a:pPr>
                <a:r>
                  <a:rPr lang="en-US" b="1" dirty="0"/>
                  <a:t>Which conditions are fulfilled by the model?</a:t>
                </a:r>
              </a:p>
              <a:p>
                <a:r>
                  <a:rPr lang="en-US" dirty="0"/>
                  <a:t>Objectivity </a:t>
                </a:r>
              </a:p>
              <a:p>
                <a:r>
                  <a:rPr lang="en-US" dirty="0"/>
                  <a:t>Material symmetry</a:t>
                </a:r>
              </a:p>
              <a:p>
                <a:r>
                  <a:rPr lang="en-US" dirty="0"/>
                  <a:t>Symmetry of stress tensor</a:t>
                </a:r>
              </a:p>
              <a:p>
                <a:pPr marL="0" indent="0">
                  <a:buNone/>
                </a:pPr>
                <a:r>
                  <a:rPr lang="en-US" b="1" dirty="0"/>
                  <a:t>Which conditions are </a:t>
                </a:r>
                <a:r>
                  <a:rPr lang="en-US" b="1" u="sng" dirty="0"/>
                  <a:t>not fulfilled </a:t>
                </a:r>
                <a:r>
                  <a:rPr lang="en-US" b="1" dirty="0"/>
                  <a:t>by the model?</a:t>
                </a:r>
              </a:p>
              <a:p>
                <a:r>
                  <a:rPr lang="en-US" dirty="0"/>
                  <a:t>Thermodynamic consistency  </a:t>
                </a:r>
                <a14:m>
                  <m:oMath xmlns:m="http://schemas.openxmlformats.org/officeDocument/2006/math">
                    <m:r>
                      <a:rPr lang="de-DE" b="1" i="1" smtClean="0">
                        <a:latin typeface="Cambria Math" panose="02040503050406030204" pitchFamily="18" charset="0"/>
                      </a:rPr>
                      <m:t>𝑷</m:t>
                    </m:r>
                    <m:r>
                      <a:rPr lang="de-DE" b="1" i="1" smtClean="0">
                        <a:latin typeface="Cambria Math" panose="02040503050406030204" pitchFamily="18" charset="0"/>
                      </a:rPr>
                      <m:t>=</m:t>
                    </m:r>
                    <m:f>
                      <m:fPr>
                        <m:ctrlPr>
                          <a:rPr lang="de-DE" i="1" smtClean="0">
                            <a:latin typeface="Cambria Math" panose="02040503050406030204" pitchFamily="18" charset="0"/>
                          </a:rPr>
                        </m:ctrlPr>
                      </m:fPr>
                      <m:num>
                        <m:r>
                          <a:rPr lang="de-DE" b="0" i="1" smtClean="0">
                            <a:latin typeface="Cambria Math" panose="02040503050406030204" pitchFamily="18" charset="0"/>
                          </a:rPr>
                          <m:t>𝜕</m:t>
                        </m:r>
                        <m:r>
                          <a:rPr lang="de-DE" b="0" i="1" smtClean="0">
                            <a:latin typeface="Cambria Math" panose="02040503050406030204" pitchFamily="18" charset="0"/>
                          </a:rPr>
                          <m:t>𝑊</m:t>
                        </m:r>
                        <m:d>
                          <m:dPr>
                            <m:ctrlPr>
                              <a:rPr lang="de-DE" b="0" i="1" smtClean="0">
                                <a:latin typeface="Cambria Math" panose="02040503050406030204" pitchFamily="18" charset="0"/>
                              </a:rPr>
                            </m:ctrlPr>
                          </m:dPr>
                          <m:e>
                            <m:r>
                              <a:rPr lang="de-DE" b="1" i="1" smtClean="0">
                                <a:latin typeface="Cambria Math" panose="02040503050406030204" pitchFamily="18" charset="0"/>
                              </a:rPr>
                              <m:t>𝑭</m:t>
                            </m:r>
                          </m:e>
                        </m:d>
                      </m:num>
                      <m:den>
                        <m:r>
                          <a:rPr lang="de-DE" b="0" i="1" smtClean="0">
                            <a:latin typeface="Cambria Math" panose="02040503050406030204" pitchFamily="18" charset="0"/>
                          </a:rPr>
                          <m:t>𝜕</m:t>
                        </m:r>
                        <m:r>
                          <a:rPr lang="de-DE" b="1" i="1" smtClean="0">
                            <a:latin typeface="Cambria Math" panose="02040503050406030204" pitchFamily="18" charset="0"/>
                          </a:rPr>
                          <m:t>𝑭</m:t>
                        </m:r>
                      </m:den>
                    </m:f>
                  </m:oMath>
                </a14:m>
                <a:r>
                  <a:rPr lang="en-US" dirty="0"/>
                  <a:t> and </a:t>
                </a:r>
                <a14:m>
                  <m:oMath xmlns:m="http://schemas.openxmlformats.org/officeDocument/2006/math">
                    <m:r>
                      <a:rPr lang="de-DE" b="1" i="1" smtClean="0">
                        <a:latin typeface="Cambria Math" panose="02040503050406030204" pitchFamily="18" charset="0"/>
                      </a:rPr>
                      <m:t>𝑷</m:t>
                    </m:r>
                    <m:r>
                      <a:rPr lang="de-DE" b="1" i="1" smtClean="0">
                        <a:latin typeface="Cambria Math" panose="02040503050406030204" pitchFamily="18" charset="0"/>
                      </a:rPr>
                      <m:t>:</m:t>
                    </m:r>
                    <m:acc>
                      <m:accPr>
                        <m:chr m:val="̇"/>
                        <m:ctrlPr>
                          <a:rPr lang="de-DE" b="1" i="1" smtClean="0">
                            <a:latin typeface="Cambria Math" panose="02040503050406030204" pitchFamily="18" charset="0"/>
                          </a:rPr>
                        </m:ctrlPr>
                      </m:accPr>
                      <m:e>
                        <m:r>
                          <a:rPr lang="de-DE" b="1" i="1" smtClean="0">
                            <a:latin typeface="Cambria Math" panose="02040503050406030204" pitchFamily="18" charset="0"/>
                          </a:rPr>
                          <m:t>𝑭</m:t>
                        </m:r>
                      </m:e>
                    </m:acc>
                    <m:r>
                      <a:rPr lang="de-DE" b="1" i="1" smtClean="0">
                        <a:latin typeface="Cambria Math" panose="02040503050406030204" pitchFamily="18" charset="0"/>
                      </a:rPr>
                      <m:t>−</m:t>
                    </m:r>
                    <m:acc>
                      <m:accPr>
                        <m:chr m:val="̇"/>
                        <m:ctrlPr>
                          <a:rPr lang="de-DE" b="1" i="1" smtClean="0">
                            <a:latin typeface="Cambria Math" panose="02040503050406030204" pitchFamily="18" charset="0"/>
                          </a:rPr>
                        </m:ctrlPr>
                      </m:accPr>
                      <m:e>
                        <m:r>
                          <a:rPr lang="de-DE" i="1" smtClean="0">
                            <a:latin typeface="Cambria Math" panose="02040503050406030204" pitchFamily="18" charset="0"/>
                            <a:ea typeface="Cambria Math" panose="02040503050406030204" pitchFamily="18" charset="0"/>
                          </a:rPr>
                          <m:t>𝜓</m:t>
                        </m:r>
                      </m:e>
                    </m:acc>
                    <m:r>
                      <a:rPr lang="de-DE" b="1" i="1" smtClean="0">
                        <a:latin typeface="Cambria Math" panose="02040503050406030204" pitchFamily="18" charset="0"/>
                      </a:rPr>
                      <m:t>=</m:t>
                    </m:r>
                    <m:r>
                      <a:rPr lang="de-DE" b="0" i="1" smtClean="0">
                        <a:latin typeface="Cambria Math" panose="02040503050406030204" pitchFamily="18" charset="0"/>
                      </a:rPr>
                      <m:t>0</m:t>
                    </m:r>
                  </m:oMath>
                </a14:m>
                <a:endParaRPr lang="en-US" b="1" dirty="0"/>
              </a:p>
              <a:p>
                <a:r>
                  <a:rPr lang="en-US" dirty="0"/>
                  <a:t>Polyconvexity </a:t>
                </a:r>
              </a:p>
              <a:p>
                <a:endParaRPr lang="en-US" dirty="0"/>
              </a:p>
              <a:p>
                <a:pPr marL="0" indent="0">
                  <a:buNone/>
                </a:pPr>
                <a:endParaRPr lang="en-US" dirty="0"/>
              </a:p>
            </p:txBody>
          </p:sp>
        </mc:Choice>
        <mc:Fallback xmlns="">
          <p:sp>
            <p:nvSpPr>
              <p:cNvPr id="11" name="Inhaltsplatzhalter 2">
                <a:extLst>
                  <a:ext uri="{FF2B5EF4-FFF2-40B4-BE49-F238E27FC236}">
                    <a16:creationId xmlns:a16="http://schemas.microsoft.com/office/drawing/2014/main" id="{07184ED9-4E16-1248-D066-541E320328D7}"/>
                  </a:ext>
                </a:extLst>
              </p:cNvPr>
              <p:cNvSpPr>
                <a:spLocks noGrp="1" noRot="1" noChangeAspect="1" noMove="1" noResize="1" noEditPoints="1" noAdjustHandles="1" noChangeArrowheads="1" noChangeShapeType="1" noTextEdit="1"/>
              </p:cNvSpPr>
              <p:nvPr>
                <p:ph idx="1"/>
              </p:nvPr>
            </p:nvSpPr>
            <p:spPr>
              <a:xfrm>
                <a:off x="360000" y="1635332"/>
                <a:ext cx="11136000" cy="4500000"/>
              </a:xfrm>
              <a:blipFill>
                <a:blip r:embed="rId3"/>
                <a:stretch>
                  <a:fillRect l="-1367"/>
                </a:stretch>
              </a:blipFill>
            </p:spPr>
            <p:txBody>
              <a:bodyPr/>
              <a:lstStyle/>
              <a:p>
                <a:r>
                  <a:rPr lang="en-US">
                    <a:noFill/>
                  </a:rPr>
                  <a:t> </a:t>
                </a:r>
              </a:p>
            </p:txBody>
          </p:sp>
        </mc:Fallback>
      </mc:AlternateContent>
      <p:sp>
        <p:nvSpPr>
          <p:cNvPr id="2" name="Titel 1">
            <a:extLst>
              <a:ext uri="{FF2B5EF4-FFF2-40B4-BE49-F238E27FC236}">
                <a16:creationId xmlns:a16="http://schemas.microsoft.com/office/drawing/2014/main" id="{608D5581-03EC-762E-FC30-B185F7ED85C0}"/>
              </a:ext>
            </a:extLst>
          </p:cNvPr>
          <p:cNvSpPr>
            <a:spLocks noGrp="1"/>
          </p:cNvSpPr>
          <p:nvPr>
            <p:ph type="title"/>
          </p:nvPr>
        </p:nvSpPr>
        <p:spPr/>
        <p:txBody>
          <a:bodyPr anchor="t">
            <a:normAutofit/>
          </a:bodyPr>
          <a:lstStyle/>
          <a:p>
            <a:r>
              <a:rPr lang="en-US" sz="3200" dirty="0"/>
              <a:t>Neural network model – </a:t>
            </a:r>
            <a:br>
              <a:rPr lang="en-US" sz="3200" dirty="0"/>
            </a:br>
            <a:r>
              <a:rPr lang="en-US" sz="3200" dirty="0"/>
              <a:t>A naïve approach</a:t>
            </a:r>
          </a:p>
        </p:txBody>
      </p:sp>
      <p:sp>
        <p:nvSpPr>
          <p:cNvPr id="4" name="Datumsplatzhalter 3">
            <a:extLst>
              <a:ext uri="{FF2B5EF4-FFF2-40B4-BE49-F238E27FC236}">
                <a16:creationId xmlns:a16="http://schemas.microsoft.com/office/drawing/2014/main" id="{24867312-2B95-E4D7-8A0B-E240F6739AE6}"/>
              </a:ext>
            </a:extLst>
          </p:cNvPr>
          <p:cNvSpPr>
            <a:spLocks noGrp="1"/>
          </p:cNvSpPr>
          <p:nvPr>
            <p:ph type="dt" sz="half" idx="10"/>
          </p:nvPr>
        </p:nvSpPr>
        <p:spPr/>
        <p:txBody>
          <a:bodyPr/>
          <a:lstStyle/>
          <a:p>
            <a:fld id="{F033DDB9-20A1-F249-B817-FC3A576ACE88}" type="datetime1">
              <a:rPr lang="de-DE" smtClean="0"/>
              <a:t>12.12.24</a:t>
            </a:fld>
            <a:endParaRPr lang="de-DE" dirty="0"/>
          </a:p>
        </p:txBody>
      </p:sp>
      <p:sp>
        <p:nvSpPr>
          <p:cNvPr id="5" name="Fußzeilenplatzhalter 4">
            <a:extLst>
              <a:ext uri="{FF2B5EF4-FFF2-40B4-BE49-F238E27FC236}">
                <a16:creationId xmlns:a16="http://schemas.microsoft.com/office/drawing/2014/main" id="{B96C9183-3E76-D38D-411E-F377A45F98D7}"/>
              </a:ext>
            </a:extLst>
          </p:cNvPr>
          <p:cNvSpPr>
            <a:spLocks noGrp="1"/>
          </p:cNvSpPr>
          <p:nvPr>
            <p:ph type="ftr" sz="quarter" idx="11"/>
          </p:nvPr>
        </p:nvSpPr>
        <p:spPr/>
        <p:txBody>
          <a:bodyPr/>
          <a:lstStyle/>
          <a:p>
            <a:r>
              <a:rPr lang="de-DE" sz="1000" dirty="0"/>
              <a:t>L. Demuth| Task 2: </a:t>
            </a:r>
            <a:r>
              <a:rPr lang="de-DE" sz="1000" dirty="0" err="1"/>
              <a:t>model</a:t>
            </a:r>
            <a:r>
              <a:rPr lang="de-DE" sz="1000" dirty="0"/>
              <a:t> </a:t>
            </a:r>
            <a:r>
              <a:rPr lang="de-DE" sz="1000" dirty="0" err="1"/>
              <a:t>implementation</a:t>
            </a:r>
            <a:endParaRPr lang="de-DE" sz="1000" dirty="0"/>
          </a:p>
        </p:txBody>
      </p:sp>
      <p:sp>
        <p:nvSpPr>
          <p:cNvPr id="6" name="Foliennummernplatzhalter 5">
            <a:extLst>
              <a:ext uri="{FF2B5EF4-FFF2-40B4-BE49-F238E27FC236}">
                <a16:creationId xmlns:a16="http://schemas.microsoft.com/office/drawing/2014/main" id="{F9C69A52-4F28-BA5A-530F-74B83CEFFE04}"/>
              </a:ext>
            </a:extLst>
          </p:cNvPr>
          <p:cNvSpPr>
            <a:spLocks noGrp="1"/>
          </p:cNvSpPr>
          <p:nvPr>
            <p:ph type="sldNum" sz="quarter" idx="12"/>
          </p:nvPr>
        </p:nvSpPr>
        <p:spPr/>
        <p:txBody>
          <a:bodyPr/>
          <a:lstStyle/>
          <a:p>
            <a:fld id="{DD2F4C09-65E4-4AD7-8D55-83CBD210ED85}" type="slidenum">
              <a:rPr lang="de-DE" smtClean="0"/>
              <a:pPr/>
              <a:t>8</a:t>
            </a:fld>
            <a:endParaRPr lang="de-DE" dirty="0"/>
          </a:p>
        </p:txBody>
      </p:sp>
      <p:pic>
        <p:nvPicPr>
          <p:cNvPr id="18" name="Grafik 17" descr="Ein Bild, das Screenshot, Text, Kreis, Farbigkeit enthält.&#10;&#10;Automatisch generierte Beschreibung">
            <a:extLst>
              <a:ext uri="{FF2B5EF4-FFF2-40B4-BE49-F238E27FC236}">
                <a16:creationId xmlns:a16="http://schemas.microsoft.com/office/drawing/2014/main" id="{1CD59E13-8FDD-04F8-5623-CFDED23AE1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28000" y="1212524"/>
            <a:ext cx="6082246" cy="3748361"/>
          </a:xfrm>
          <a:prstGeom prst="rect">
            <a:avLst/>
          </a:prstGeom>
        </p:spPr>
      </p:pic>
    </p:spTree>
    <p:extLst>
      <p:ext uri="{BB962C8B-B14F-4D97-AF65-F5344CB8AC3E}">
        <p14:creationId xmlns:p14="http://schemas.microsoft.com/office/powerpoint/2010/main" val="1053555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xEl>
                                              <p:pRg st="2" end="2"/>
                                            </p:txEl>
                                          </p:spTgt>
                                        </p:tgtEl>
                                        <p:attrNameLst>
                                          <p:attrName>style.visibility</p:attrName>
                                        </p:attrNameLst>
                                      </p:cBhvr>
                                      <p:to>
                                        <p:strVal val="visible"/>
                                      </p:to>
                                    </p:set>
                                    <p:animEffect transition="in" filter="fade">
                                      <p:cBhvr>
                                        <p:cTn id="7" dur="500"/>
                                        <p:tgtEl>
                                          <p:spTgt spid="11">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11">
                                            <p:txEl>
                                              <p:pRg st="3" end="3"/>
                                            </p:txEl>
                                          </p:spTgt>
                                        </p:tgtEl>
                                        <p:attrNameLst>
                                          <p:attrName>style.visibility</p:attrName>
                                        </p:attrNameLst>
                                      </p:cBhvr>
                                      <p:to>
                                        <p:strVal val="visible"/>
                                      </p:to>
                                    </p:set>
                                    <p:animEffect transition="in" filter="fade">
                                      <p:cBhvr>
                                        <p:cTn id="10" dur="500"/>
                                        <p:tgtEl>
                                          <p:spTgt spid="11">
                                            <p:txEl>
                                              <p:pRg st="3" end="3"/>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xEl>
                                              <p:pRg st="4" end="4"/>
                                            </p:txEl>
                                          </p:spTgt>
                                        </p:tgtEl>
                                        <p:attrNameLst>
                                          <p:attrName>style.visibility</p:attrName>
                                        </p:attrNameLst>
                                      </p:cBhvr>
                                      <p:to>
                                        <p:strVal val="visible"/>
                                      </p:to>
                                    </p:set>
                                    <p:animEffect transition="in" filter="fade">
                                      <p:cBhvr>
                                        <p:cTn id="13" dur="500"/>
                                        <p:tgtEl>
                                          <p:spTgt spid="11">
                                            <p:txEl>
                                              <p:pRg st="4" end="4"/>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11">
                                            <p:txEl>
                                              <p:pRg st="5" end="5"/>
                                            </p:txEl>
                                          </p:spTgt>
                                        </p:tgtEl>
                                        <p:attrNameLst>
                                          <p:attrName>style.visibility</p:attrName>
                                        </p:attrNameLst>
                                      </p:cBhvr>
                                      <p:to>
                                        <p:strVal val="visible"/>
                                      </p:to>
                                    </p:set>
                                    <p:animEffect transition="in" filter="fade">
                                      <p:cBhvr>
                                        <p:cTn id="16" dur="500"/>
                                        <p:tgtEl>
                                          <p:spTgt spid="11">
                                            <p:txEl>
                                              <p:pRg st="5" end="5"/>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1">
                                            <p:txEl>
                                              <p:pRg st="6" end="6"/>
                                            </p:txEl>
                                          </p:spTgt>
                                        </p:tgtEl>
                                        <p:attrNameLst>
                                          <p:attrName>style.visibility</p:attrName>
                                        </p:attrNameLst>
                                      </p:cBhvr>
                                      <p:to>
                                        <p:strVal val="visible"/>
                                      </p:to>
                                    </p:set>
                                    <p:animEffect transition="in" filter="fade">
                                      <p:cBhvr>
                                        <p:cTn id="21" dur="500"/>
                                        <p:tgtEl>
                                          <p:spTgt spid="11">
                                            <p:txEl>
                                              <p:pRg st="6" end="6"/>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xEl>
                                              <p:pRg st="7" end="7"/>
                                            </p:txEl>
                                          </p:spTgt>
                                        </p:tgtEl>
                                        <p:attrNameLst>
                                          <p:attrName>style.visibility</p:attrName>
                                        </p:attrNameLst>
                                      </p:cBhvr>
                                      <p:to>
                                        <p:strVal val="visible"/>
                                      </p:to>
                                    </p:set>
                                    <p:animEffect transition="in" filter="fade">
                                      <p:cBhvr>
                                        <p:cTn id="24" dur="500"/>
                                        <p:tgtEl>
                                          <p:spTgt spid="11">
                                            <p:txEl>
                                              <p:pRg st="7" end="7"/>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11">
                                            <p:txEl>
                                              <p:pRg st="8" end="8"/>
                                            </p:txEl>
                                          </p:spTgt>
                                        </p:tgtEl>
                                        <p:attrNameLst>
                                          <p:attrName>style.visibility</p:attrName>
                                        </p:attrNameLst>
                                      </p:cBhvr>
                                      <p:to>
                                        <p:strVal val="visible"/>
                                      </p:to>
                                    </p:set>
                                    <p:animEffect transition="in" filter="fade">
                                      <p:cBhvr>
                                        <p:cTn id="27" dur="500"/>
                                        <p:tgtEl>
                                          <p:spTgt spid="11">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10A1D-EBAC-AD2E-5CE8-B2AB32131BC7}"/>
            </a:ext>
          </a:extLst>
        </p:cNvPr>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1" name="Inhaltsplatzhalter 2">
                <a:extLst>
                  <a:ext uri="{FF2B5EF4-FFF2-40B4-BE49-F238E27FC236}">
                    <a16:creationId xmlns:a16="http://schemas.microsoft.com/office/drawing/2014/main" id="{92C20873-1945-C9F8-FC1C-336A095281EC}"/>
                  </a:ext>
                </a:extLst>
              </p:cNvPr>
              <p:cNvSpPr>
                <a:spLocks noGrp="1"/>
              </p:cNvSpPr>
              <p:nvPr>
                <p:ph idx="1"/>
              </p:nvPr>
            </p:nvSpPr>
            <p:spPr>
              <a:xfrm>
                <a:off x="360000" y="1635332"/>
                <a:ext cx="2136000" cy="1080000"/>
              </a:xfrm>
            </p:spPr>
            <p:txBody>
              <a:bodyPr>
                <a:normAutofit/>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𝒮𝒫</m:t>
                    </m:r>
                    <m:d>
                      <m:dPr>
                        <m:begChr m:val="["/>
                        <m:endChr m:val="]"/>
                        <m:ctrlPr>
                          <a:rPr lang="en-US" i="1" smtClean="0">
                            <a:latin typeface="Cambria Math" panose="02040503050406030204" pitchFamily="18" charset="0"/>
                            <a:ea typeface="Cambria Math" panose="02040503050406030204" pitchFamily="18" charset="0"/>
                          </a:rPr>
                        </m:ctrlPr>
                      </m:dPr>
                      <m:e>
                        <m:r>
                          <a:rPr lang="de-DE" b="0" i="1" smtClean="0">
                            <a:latin typeface="Cambria Math" panose="02040503050406030204" pitchFamily="18" charset="0"/>
                            <a:ea typeface="Cambria Math" panose="02040503050406030204" pitchFamily="18" charset="0"/>
                          </a:rPr>
                          <m:t>32,32,32</m:t>
                        </m:r>
                      </m:e>
                    </m:d>
                  </m:oMath>
                </a14:m>
                <a:r>
                  <a:rPr lang="en-US" dirty="0"/>
                  <a:t>; 5000 epochs;  </a:t>
                </a:r>
                <a14:m>
                  <m:oMath xmlns:m="http://schemas.openxmlformats.org/officeDocument/2006/math">
                    <m:r>
                      <a:rPr lang="en-US" i="1" smtClean="0">
                        <a:latin typeface="Cambria Math" panose="02040503050406030204" pitchFamily="18" charset="0"/>
                        <a:ea typeface="Cambria Math" panose="02040503050406030204" pitchFamily="18" charset="0"/>
                      </a:rPr>
                      <m:t>𝛼</m:t>
                    </m:r>
                  </m:oMath>
                </a14:m>
                <a:r>
                  <a:rPr lang="en-US" dirty="0"/>
                  <a:t>: 0.002</a:t>
                </a:r>
              </a:p>
              <a:p>
                <a:pPr marL="0" indent="0">
                  <a:buNone/>
                </a:pPr>
                <a:endParaRPr lang="en-US" dirty="0"/>
              </a:p>
            </p:txBody>
          </p:sp>
        </mc:Choice>
        <mc:Fallback xmlns="">
          <p:sp>
            <p:nvSpPr>
              <p:cNvPr id="11" name="Inhaltsplatzhalter 2">
                <a:extLst>
                  <a:ext uri="{FF2B5EF4-FFF2-40B4-BE49-F238E27FC236}">
                    <a16:creationId xmlns:a16="http://schemas.microsoft.com/office/drawing/2014/main" id="{92C20873-1945-C9F8-FC1C-336A095281EC}"/>
                  </a:ext>
                </a:extLst>
              </p:cNvPr>
              <p:cNvSpPr>
                <a:spLocks noGrp="1" noRot="1" noChangeAspect="1" noMove="1" noResize="1" noEditPoints="1" noAdjustHandles="1" noChangeArrowheads="1" noChangeShapeType="1" noTextEdit="1"/>
              </p:cNvSpPr>
              <p:nvPr>
                <p:ph idx="1"/>
              </p:nvPr>
            </p:nvSpPr>
            <p:spPr>
              <a:xfrm>
                <a:off x="360000" y="1635332"/>
                <a:ext cx="2136000" cy="1080000"/>
              </a:xfrm>
              <a:blipFill>
                <a:blip r:embed="rId3"/>
                <a:stretch>
                  <a:fillRect l="-6509" t="-6977"/>
                </a:stretch>
              </a:blipFill>
            </p:spPr>
            <p:txBody>
              <a:bodyPr/>
              <a:lstStyle/>
              <a:p>
                <a:r>
                  <a:rPr lang="en-US">
                    <a:noFill/>
                  </a:rPr>
                  <a:t> </a:t>
                </a:r>
              </a:p>
            </p:txBody>
          </p:sp>
        </mc:Fallback>
      </mc:AlternateContent>
      <p:sp>
        <p:nvSpPr>
          <p:cNvPr id="2" name="Titel 1">
            <a:extLst>
              <a:ext uri="{FF2B5EF4-FFF2-40B4-BE49-F238E27FC236}">
                <a16:creationId xmlns:a16="http://schemas.microsoft.com/office/drawing/2014/main" id="{BE24139B-5A41-36C8-711D-EAB846A21B70}"/>
              </a:ext>
            </a:extLst>
          </p:cNvPr>
          <p:cNvSpPr>
            <a:spLocks noGrp="1"/>
          </p:cNvSpPr>
          <p:nvPr>
            <p:ph type="title"/>
          </p:nvPr>
        </p:nvSpPr>
        <p:spPr/>
        <p:txBody>
          <a:bodyPr anchor="t">
            <a:normAutofit/>
          </a:bodyPr>
          <a:lstStyle/>
          <a:p>
            <a:r>
              <a:rPr lang="en-US" sz="3200" dirty="0"/>
              <a:t>Neural network model – </a:t>
            </a:r>
            <a:br>
              <a:rPr lang="en-US" sz="3200" dirty="0"/>
            </a:br>
            <a:r>
              <a:rPr lang="en-US" sz="3200" dirty="0"/>
              <a:t>A naïve approach</a:t>
            </a:r>
          </a:p>
        </p:txBody>
      </p:sp>
      <p:sp>
        <p:nvSpPr>
          <p:cNvPr id="4" name="Datumsplatzhalter 3">
            <a:extLst>
              <a:ext uri="{FF2B5EF4-FFF2-40B4-BE49-F238E27FC236}">
                <a16:creationId xmlns:a16="http://schemas.microsoft.com/office/drawing/2014/main" id="{A7F8DC11-62BC-A60F-160B-3070497258C7}"/>
              </a:ext>
            </a:extLst>
          </p:cNvPr>
          <p:cNvSpPr>
            <a:spLocks noGrp="1"/>
          </p:cNvSpPr>
          <p:nvPr>
            <p:ph type="dt" sz="half" idx="10"/>
          </p:nvPr>
        </p:nvSpPr>
        <p:spPr/>
        <p:txBody>
          <a:bodyPr/>
          <a:lstStyle/>
          <a:p>
            <a:fld id="{F033DDB9-20A1-F249-B817-FC3A576ACE88}" type="datetime1">
              <a:rPr lang="de-DE" smtClean="0"/>
              <a:t>12.12.24</a:t>
            </a:fld>
            <a:endParaRPr lang="de-DE" dirty="0"/>
          </a:p>
        </p:txBody>
      </p:sp>
      <p:sp>
        <p:nvSpPr>
          <p:cNvPr id="5" name="Fußzeilenplatzhalter 4">
            <a:extLst>
              <a:ext uri="{FF2B5EF4-FFF2-40B4-BE49-F238E27FC236}">
                <a16:creationId xmlns:a16="http://schemas.microsoft.com/office/drawing/2014/main" id="{88C8DD44-2E07-EA7C-354E-D7CD33AC6561}"/>
              </a:ext>
            </a:extLst>
          </p:cNvPr>
          <p:cNvSpPr>
            <a:spLocks noGrp="1"/>
          </p:cNvSpPr>
          <p:nvPr>
            <p:ph type="ftr" sz="quarter" idx="11"/>
          </p:nvPr>
        </p:nvSpPr>
        <p:spPr/>
        <p:txBody>
          <a:bodyPr/>
          <a:lstStyle/>
          <a:p>
            <a:r>
              <a:rPr lang="de-DE" sz="1000" dirty="0"/>
              <a:t>L. Demuth| Task 2: </a:t>
            </a:r>
            <a:r>
              <a:rPr lang="de-DE" sz="1000" dirty="0" err="1"/>
              <a:t>Results</a:t>
            </a:r>
            <a:endParaRPr lang="de-DE" sz="1000" dirty="0"/>
          </a:p>
        </p:txBody>
      </p:sp>
      <p:sp>
        <p:nvSpPr>
          <p:cNvPr id="6" name="Foliennummernplatzhalter 5">
            <a:extLst>
              <a:ext uri="{FF2B5EF4-FFF2-40B4-BE49-F238E27FC236}">
                <a16:creationId xmlns:a16="http://schemas.microsoft.com/office/drawing/2014/main" id="{C7098D2A-A7BC-29D3-72F2-8A7A33018860}"/>
              </a:ext>
            </a:extLst>
          </p:cNvPr>
          <p:cNvSpPr>
            <a:spLocks noGrp="1"/>
          </p:cNvSpPr>
          <p:nvPr>
            <p:ph type="sldNum" sz="quarter" idx="12"/>
          </p:nvPr>
        </p:nvSpPr>
        <p:spPr/>
        <p:txBody>
          <a:bodyPr/>
          <a:lstStyle/>
          <a:p>
            <a:fld id="{DD2F4C09-65E4-4AD7-8D55-83CBD210ED85}" type="slidenum">
              <a:rPr lang="de-DE" smtClean="0"/>
              <a:pPr/>
              <a:t>9</a:t>
            </a:fld>
            <a:endParaRPr lang="de-DE" dirty="0"/>
          </a:p>
        </p:txBody>
      </p:sp>
      <p:pic>
        <p:nvPicPr>
          <p:cNvPr id="13" name="Grafik 12">
            <a:extLst>
              <a:ext uri="{FF2B5EF4-FFF2-40B4-BE49-F238E27FC236}">
                <a16:creationId xmlns:a16="http://schemas.microsoft.com/office/drawing/2014/main" id="{EC003EEC-5D98-9594-8FBA-E5060982389B}"/>
              </a:ext>
            </a:extLst>
          </p:cNvPr>
          <p:cNvPicPr>
            <a:picLocks noChangeAspect="1"/>
          </p:cNvPicPr>
          <p:nvPr/>
        </p:nvPicPr>
        <p:blipFill>
          <a:blip r:embed="rId4"/>
          <a:stretch>
            <a:fillRect/>
          </a:stretch>
        </p:blipFill>
        <p:spPr>
          <a:xfrm>
            <a:off x="2648402" y="7389000"/>
            <a:ext cx="7369200" cy="5130147"/>
          </a:xfrm>
          <a:prstGeom prst="rect">
            <a:avLst/>
          </a:prstGeom>
        </p:spPr>
      </p:pic>
      <p:pic>
        <p:nvPicPr>
          <p:cNvPr id="15" name="Grafik 14">
            <a:extLst>
              <a:ext uri="{FF2B5EF4-FFF2-40B4-BE49-F238E27FC236}">
                <a16:creationId xmlns:a16="http://schemas.microsoft.com/office/drawing/2014/main" id="{45EEC943-CC37-7164-9D83-12DD11639C5E}"/>
              </a:ext>
            </a:extLst>
          </p:cNvPr>
          <p:cNvPicPr>
            <a:picLocks noChangeAspect="1"/>
          </p:cNvPicPr>
          <p:nvPr/>
        </p:nvPicPr>
        <p:blipFill>
          <a:blip r:embed="rId5"/>
          <a:stretch>
            <a:fillRect/>
          </a:stretch>
        </p:blipFill>
        <p:spPr>
          <a:xfrm>
            <a:off x="2648402" y="1445860"/>
            <a:ext cx="7366956" cy="4845600"/>
          </a:xfrm>
          <a:prstGeom prst="rect">
            <a:avLst/>
          </a:prstGeom>
        </p:spPr>
      </p:pic>
      <p:pic>
        <p:nvPicPr>
          <p:cNvPr id="3" name="Grafik 2">
            <a:extLst>
              <a:ext uri="{FF2B5EF4-FFF2-40B4-BE49-F238E27FC236}">
                <a16:creationId xmlns:a16="http://schemas.microsoft.com/office/drawing/2014/main" id="{68ED8C66-EDB9-BE6D-CE74-F489F1BB2047}"/>
              </a:ext>
            </a:extLst>
          </p:cNvPr>
          <p:cNvPicPr>
            <a:picLocks/>
          </p:cNvPicPr>
          <p:nvPr/>
        </p:nvPicPr>
        <p:blipFill>
          <a:blip r:embed="rId6"/>
          <a:stretch>
            <a:fillRect/>
          </a:stretch>
        </p:blipFill>
        <p:spPr>
          <a:xfrm>
            <a:off x="2649758" y="1451123"/>
            <a:ext cx="7365600" cy="4845600"/>
          </a:xfrm>
          <a:prstGeom prst="rect">
            <a:avLst/>
          </a:prstGeom>
        </p:spPr>
      </p:pic>
    </p:spTree>
    <p:extLst>
      <p:ext uri="{BB962C8B-B14F-4D97-AF65-F5344CB8AC3E}">
        <p14:creationId xmlns:p14="http://schemas.microsoft.com/office/powerpoint/2010/main" val="3602472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plate">
  <a:themeElements>
    <a:clrScheme name="TUDa">
      <a:dk1>
        <a:sysClr val="windowText" lastClr="000000"/>
      </a:dk1>
      <a:lt1>
        <a:sysClr val="window" lastClr="FFFFFF"/>
      </a:lt1>
      <a:dk2>
        <a:srgbClr val="44546A"/>
      </a:dk2>
      <a:lt2>
        <a:srgbClr val="E7E6E6"/>
      </a:lt2>
      <a:accent1>
        <a:srgbClr val="E6001A"/>
      </a:accent1>
      <a:accent2>
        <a:srgbClr val="004E8A"/>
      </a:accent2>
      <a:accent3>
        <a:srgbClr val="009CDA"/>
      </a:accent3>
      <a:accent4>
        <a:srgbClr val="00689D"/>
      </a:accent4>
      <a:accent5>
        <a:srgbClr val="B5B5B5"/>
      </a:accent5>
      <a:accent6>
        <a:srgbClr val="535353"/>
      </a:accent6>
      <a:hlink>
        <a:srgbClr val="243572"/>
      </a:hlink>
      <a:folHlink>
        <a:srgbClr val="611C73"/>
      </a:folHlink>
    </a:clrScheme>
    <a:fontScheme name="TU Darmstadt 2023">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2.xml><?xml version="1.0" encoding="utf-8"?>
<a:theme xmlns:a="http://schemas.openxmlformats.org/drawingml/2006/main" name="Benutzerdefiniertes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ppt/theme/theme4.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0</TotalTime>
  <Words>2512</Words>
  <Application>Microsoft Macintosh PowerPoint</Application>
  <PresentationFormat>Breitbild</PresentationFormat>
  <Paragraphs>486</Paragraphs>
  <Slides>27</Slides>
  <Notes>20</Notes>
  <HiddenSlides>4</HiddenSlides>
  <MMClips>0</MMClips>
  <ScaleCrop>false</ScaleCrop>
  <HeadingPairs>
    <vt:vector size="6" baseType="variant">
      <vt:variant>
        <vt:lpstr>Verwendete Schriftarten</vt:lpstr>
      </vt:variant>
      <vt:variant>
        <vt:i4>8</vt:i4>
      </vt:variant>
      <vt:variant>
        <vt:lpstr>Design</vt:lpstr>
      </vt:variant>
      <vt:variant>
        <vt:i4>2</vt:i4>
      </vt:variant>
      <vt:variant>
        <vt:lpstr>Folientitel</vt:lpstr>
      </vt:variant>
      <vt:variant>
        <vt:i4>27</vt:i4>
      </vt:variant>
    </vt:vector>
  </HeadingPairs>
  <TitlesOfParts>
    <vt:vector size="37" baseType="lpstr">
      <vt:lpstr>Aptos</vt:lpstr>
      <vt:lpstr>Aptos Display</vt:lpstr>
      <vt:lpstr>Arial</vt:lpstr>
      <vt:lpstr>Arial Black</vt:lpstr>
      <vt:lpstr>Calibri</vt:lpstr>
      <vt:lpstr>Cambria Math</vt:lpstr>
      <vt:lpstr>Symbol</vt:lpstr>
      <vt:lpstr>Wingdings</vt:lpstr>
      <vt:lpstr>Template</vt:lpstr>
      <vt:lpstr>Benutzerdefiniertes Design</vt:lpstr>
      <vt:lpstr>Tutorial machine learning in solid mechanics</vt:lpstr>
      <vt:lpstr>Constitutive conditions for hyperelasticity models</vt:lpstr>
      <vt:lpstr>Constitutive conditions for hyperelasticity models</vt:lpstr>
      <vt:lpstr>Embedding physics in ML-models</vt:lpstr>
      <vt:lpstr>Embedding physics in ML-models</vt:lpstr>
      <vt:lpstr>Embedding physics in ML-models </vt:lpstr>
      <vt:lpstr>Data preparation</vt:lpstr>
      <vt:lpstr>Neural network model –  A naïve approach</vt:lpstr>
      <vt:lpstr>Neural network model –  A naïve approach</vt:lpstr>
      <vt:lpstr>Neural network model –  A naïve approach</vt:lpstr>
      <vt:lpstr>Neural network model –  A naïve approach</vt:lpstr>
      <vt:lpstr>Physics-augmented neural network -  Invariant-based PANN model</vt:lpstr>
      <vt:lpstr>Influence of loss function on results</vt:lpstr>
      <vt:lpstr>Comparison between – Naïve and invariant-based model</vt:lpstr>
      <vt:lpstr>Concetric sampled deformation gradients –  Generalization of NN’s</vt:lpstr>
      <vt:lpstr>Concetric sampled deformation gradients –  Generalization of NN’s</vt:lpstr>
      <vt:lpstr>Concetric sampled deformation gradients –  Generalization of NN’s</vt:lpstr>
      <vt:lpstr>Homogenized cubic lattice metamaterials –  Approximation of mathematical conditions</vt:lpstr>
      <vt:lpstr>Homogenized cubic lattice metamaterials –  models</vt:lpstr>
      <vt:lpstr>Homogenized cubic lattice metamaterials –  Invariant-based model</vt:lpstr>
      <vt:lpstr>Homogenized cubic lattice metamaterials –  Deformation gradient-based model</vt:lpstr>
      <vt:lpstr>Homogenized cubic lattice metamaterials –  Deformation gradient-based model</vt:lpstr>
      <vt:lpstr>Thank you for your attention!</vt:lpstr>
      <vt:lpstr>Neural network model –  A naïve approach</vt:lpstr>
      <vt:lpstr>Invariant-based model –  Model for cubic anisotropy metamaterial </vt:lpstr>
      <vt:lpstr>Physics-augmented neural network model (PANN)</vt:lpstr>
      <vt:lpstr>Deformation-gradient based neural network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2023-05-22T13:03:01Z</dcterms:created>
  <dcterms:modified xsi:type="dcterms:W3CDTF">2024-12-12T16:53:39Z</dcterms:modified>
</cp:coreProperties>
</file>